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81" r:id="rId4"/>
  </p:sldMasterIdLst>
  <p:notesMasterIdLst>
    <p:notesMasterId r:id="rId33"/>
  </p:notesMasterIdLst>
  <p:handoutMasterIdLst>
    <p:handoutMasterId r:id="rId34"/>
  </p:handoutMasterIdLst>
  <p:sldIdLst>
    <p:sldId id="3036" r:id="rId5"/>
    <p:sldId id="3112" r:id="rId6"/>
    <p:sldId id="3113" r:id="rId7"/>
    <p:sldId id="3100" r:id="rId8"/>
    <p:sldId id="3114" r:id="rId9"/>
    <p:sldId id="3115" r:id="rId10"/>
    <p:sldId id="3116" r:id="rId11"/>
    <p:sldId id="3117" r:id="rId12"/>
    <p:sldId id="3106" r:id="rId13"/>
    <p:sldId id="3118" r:id="rId14"/>
    <p:sldId id="3107" r:id="rId15"/>
    <p:sldId id="3119" r:id="rId16"/>
    <p:sldId id="3127" r:id="rId17"/>
    <p:sldId id="3128" r:id="rId18"/>
    <p:sldId id="3129" r:id="rId19"/>
    <p:sldId id="3130" r:id="rId20"/>
    <p:sldId id="3123" r:id="rId21"/>
    <p:sldId id="3131" r:id="rId22"/>
    <p:sldId id="3124" r:id="rId23"/>
    <p:sldId id="3132" r:id="rId24"/>
    <p:sldId id="3125" r:id="rId25"/>
    <p:sldId id="2430" r:id="rId26"/>
    <p:sldId id="2431" r:id="rId27"/>
    <p:sldId id="2442" r:id="rId28"/>
    <p:sldId id="2443" r:id="rId29"/>
    <p:sldId id="2476" r:id="rId30"/>
    <p:sldId id="2492" r:id="rId31"/>
    <p:sldId id="3126" r:id="rId32"/>
  </p:sldIdLst>
  <p:sldSz cx="12192000" cy="6858000"/>
  <p:notesSz cx="6858000" cy="1238250"/>
  <p:embeddedFontLst>
    <p:embeddedFont>
      <p:font typeface="Nunito" pitchFamily="2" charset="0"/>
      <p:regular r:id="rId35"/>
      <p:bold r:id="rId36"/>
      <p:italic r:id="rId37"/>
      <p:boldItalic r:id="rId38"/>
    </p:embeddedFont>
    <p:embeddedFont>
      <p:font typeface="Nunito Sans" panose="020F0502020204030204" pitchFamily="2" charset="0"/>
      <p:regular r:id="rId39"/>
      <p:bold r:id="rId40"/>
      <p:italic r:id="rId41"/>
      <p:boldItalic r:id="rId42"/>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52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Sorainen" initials="AS" lastIdx="19" clrIdx="0">
    <p:extLst>
      <p:ext uri="{19B8F6BF-5375-455C-9EA6-DF929625EA0E}">
        <p15:presenceInfo xmlns:p15="http://schemas.microsoft.com/office/powerpoint/2012/main" userId="5848c1c2-7059-4ca9-a11c-b2fce8356384" providerId="Windows Live"/>
      </p:ext>
    </p:extLst>
  </p:cmAuthor>
  <p:cmAuthor id="2" name="Tiina Koutajoki" initials="TK" lastIdx="0" clrIdx="1">
    <p:extLst>
      <p:ext uri="{19B8F6BF-5375-455C-9EA6-DF929625EA0E}">
        <p15:presenceInfo xmlns:p15="http://schemas.microsoft.com/office/powerpoint/2012/main" userId="150b2fb1-4af1-41cc-8ff0-d6c28453d0cf" providerId="Windows Live"/>
      </p:ext>
    </p:extLst>
  </p:cmAuthor>
  <p:cmAuthor id="3" name="Jere Rinne" initials="JR" lastIdx="1" clrIdx="2">
    <p:extLst>
      <p:ext uri="{19B8F6BF-5375-455C-9EA6-DF929625EA0E}">
        <p15:presenceInfo xmlns:p15="http://schemas.microsoft.com/office/powerpoint/2012/main" userId="f10754bc-b325-49a9-8128-5c6ea8f9d5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EC9"/>
    <a:srgbClr val="FFFFFF"/>
    <a:srgbClr val="00A0BD"/>
    <a:srgbClr val="F19180"/>
    <a:srgbClr val="F1E1CF"/>
    <a:srgbClr val="1E1F41"/>
    <a:srgbClr val="353860"/>
    <a:srgbClr val="7578B1"/>
    <a:srgbClr val="4F8F78"/>
    <a:srgbClr val="3788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4FD00-9234-466D-8B13-E6DF15A6A8D0}" v="189" dt="2023-10-12T19:35:21.10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Vaalea tyyli 1 - Korostus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Vaalea tyyli 1 - Korostu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Vaalea tyyli 1 - Korostus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Vaalea tyyli 1 - Korostu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Vaalea tyyli 2 - Korostu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Normaali tyyli 4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6517" autoAdjust="0"/>
  </p:normalViewPr>
  <p:slideViewPr>
    <p:cSldViewPr snapToGrid="0" snapToObjects="1" showGuides="1">
      <p:cViewPr varScale="1">
        <p:scale>
          <a:sx n="67" d="100"/>
          <a:sy n="67" d="100"/>
        </p:scale>
        <p:origin x="640" y="44"/>
      </p:cViewPr>
      <p:guideLst>
        <p:guide pos="3840"/>
        <p:guide orient="horz" pos="2523"/>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showGuides="1">
      <p:cViewPr varScale="1">
        <p:scale>
          <a:sx n="252" d="100"/>
          <a:sy n="252" d="100"/>
        </p:scale>
        <p:origin x="204" y="16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commentAuthors" Target="commentAuthors.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2"/>
          <c:tx>
            <c:strRef>
              <c:f>Taul1!$D$1</c:f>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Nainen</c:v>
                </c:pt>
                <c:pt idx="1">
                  <c:v>Mies</c:v>
                </c:pt>
              </c:strCache>
            </c:strRef>
          </c:cat>
          <c:val>
            <c:numRef>
              <c:f>Taul1!$D$2:$D$3</c:f>
              <c:numCache>
                <c:formatCode>General</c:formatCode>
                <c:ptCount val="2"/>
                <c:pt idx="0">
                  <c:v>50</c:v>
                </c:pt>
                <c:pt idx="1">
                  <c:v>50</c:v>
                </c:pt>
              </c:numCache>
            </c:numRef>
          </c:val>
          <c:extLst xmlns:c15="http://schemas.microsoft.com/office/drawing/2012/chart">
            <c:ext xmlns:c16="http://schemas.microsoft.com/office/drawing/2014/chart" uri="{C3380CC4-5D6E-409C-BE32-E72D297353CC}">
              <c16:uniqueId val="{00000001-B9A7-4184-8581-12BDA051A240}"/>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Taul1!$A$2:$A$3</c15:sqref>
                        </c15:formulaRef>
                      </c:ext>
                    </c:extLst>
                    <c:strCache>
                      <c:ptCount val="2"/>
                      <c:pt idx="0">
                        <c:v>Nainen</c:v>
                      </c:pt>
                      <c:pt idx="1">
                        <c:v>Mies</c:v>
                      </c:pt>
                    </c:strCache>
                  </c:strRef>
                </c:cat>
                <c:val>
                  <c:numRef>
                    <c:extLst>
                      <c:ext uri="{02D57815-91ED-43cb-92C2-25804820EDAC}">
                        <c15:formulaRef>
                          <c15:sqref>Taul1!$B$2:$B$3</c15:sqref>
                        </c15:formulaRef>
                      </c:ext>
                    </c:extLst>
                    <c:numCache>
                      <c:formatCode>General</c:formatCode>
                      <c:ptCount val="2"/>
                      <c:pt idx="0">
                        <c:v>51</c:v>
                      </c:pt>
                      <c:pt idx="1">
                        <c:v>49</c:v>
                      </c:pt>
                    </c:numCache>
                  </c:numRef>
                </c:val>
                <c:extLst>
                  <c:ext xmlns:c16="http://schemas.microsoft.com/office/drawing/2014/chart" uri="{C3380CC4-5D6E-409C-BE32-E72D297353CC}">
                    <c16:uniqueId val="{00000000-7B0F-4777-8D4E-7D2B168387A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c15:sqref>
                        </c15:formulaRef>
                      </c:ext>
                    </c:extLst>
                    <c:strCache>
                      <c:ptCount val="2"/>
                      <c:pt idx="0">
                        <c:v>Nainen</c:v>
                      </c:pt>
                      <c:pt idx="1">
                        <c:v>Mies</c:v>
                      </c:pt>
                    </c:strCache>
                  </c:strRef>
                </c:cat>
                <c:val>
                  <c:numRef>
                    <c:extLst xmlns:c15="http://schemas.microsoft.com/office/drawing/2012/chart">
                      <c:ext xmlns:c15="http://schemas.microsoft.com/office/drawing/2012/chart" uri="{02D57815-91ED-43cb-92C2-25804820EDAC}">
                        <c15:formulaRef>
                          <c15:sqref>Taul1!$C$2:$C$3</c15:sqref>
                        </c15:formulaRef>
                      </c:ext>
                    </c:extLst>
                    <c:numCache>
                      <c:formatCode>General</c:formatCode>
                      <c:ptCount val="2"/>
                      <c:pt idx="0">
                        <c:v>52</c:v>
                      </c:pt>
                      <c:pt idx="1">
                        <c:v>48</c:v>
                      </c:pt>
                    </c:numCache>
                  </c:numRef>
                </c:val>
                <c:extLst xmlns:c15="http://schemas.microsoft.com/office/drawing/2012/chart">
                  <c:ext xmlns:c16="http://schemas.microsoft.com/office/drawing/2014/chart" uri="{C3380CC4-5D6E-409C-BE32-E72D297353CC}">
                    <c16:uniqueId val="{00000001-7B0F-4777-8D4E-7D2B168387A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c15:sqref>
                        </c15:formulaRef>
                      </c:ext>
                    </c:extLst>
                    <c:strCache>
                      <c:ptCount val="2"/>
                      <c:pt idx="0">
                        <c:v>Nainen</c:v>
                      </c:pt>
                      <c:pt idx="1">
                        <c:v>Mies</c:v>
                      </c:pt>
                    </c:strCache>
                  </c:strRef>
                </c:cat>
                <c:val>
                  <c:numRef>
                    <c:extLst xmlns:c15="http://schemas.microsoft.com/office/drawing/2012/chart">
                      <c:ext xmlns:c15="http://schemas.microsoft.com/office/drawing/2012/chart" uri="{02D57815-91ED-43cb-92C2-25804820EDAC}">
                        <c15:formulaRef>
                          <c15:sqref>Taul1!$E$2:$E$3</c15:sqref>
                        </c15:formulaRef>
                      </c:ext>
                    </c:extLst>
                    <c:numCache>
                      <c:formatCode>General</c:formatCode>
                      <c:ptCount val="2"/>
                      <c:pt idx="0">
                        <c:v>51</c:v>
                      </c:pt>
                      <c:pt idx="1">
                        <c:v>49</c:v>
                      </c:pt>
                    </c:numCache>
                  </c:numRef>
                </c:val>
                <c:extLst xmlns:c15="http://schemas.microsoft.com/office/drawing/2012/chart">
                  <c:ext xmlns:c16="http://schemas.microsoft.com/office/drawing/2014/chart" uri="{C3380CC4-5D6E-409C-BE32-E72D297353CC}">
                    <c16:uniqueId val="{00000000-D84F-46EE-997D-8F0F06125CAD}"/>
                  </c:ext>
                </c:extLst>
              </c15:ser>
            </c15:filteredBarSeries>
          </c:ext>
        </c:extLst>
      </c:barChart>
      <c:catAx>
        <c:axId val="324305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min val="0"/>
        </c:scaling>
        <c:delete val="1"/>
        <c:axPos val="b"/>
        <c:numFmt formatCode="General" sourceLinked="1"/>
        <c:majorTickMark val="none"/>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Taul1!$D$1</c:f>
              <c:strCache>
                <c:ptCount val="1"/>
                <c:pt idx="0">
                  <c:v>Kärkimedia-paketti digi (viikko), est. 2 931 000</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Taul1!$A$2:$A$37</c:f>
              <c:strCache>
                <c:ptCount val="22"/>
                <c:pt idx="0">
                  <c:v>Nainen</c:v>
                </c:pt>
                <c:pt idx="1">
                  <c:v>Mies</c:v>
                </c:pt>
                <c:pt idx="2">
                  <c:v>15-19 vuotta</c:v>
                </c:pt>
                <c:pt idx="3">
                  <c:v>20-29 vuotta</c:v>
                </c:pt>
                <c:pt idx="4">
                  <c:v>30-39 vuotta</c:v>
                </c:pt>
                <c:pt idx="5">
                  <c:v>40-49 vuotta</c:v>
                </c:pt>
                <c:pt idx="6">
                  <c:v>50-59 vuotta</c:v>
                </c:pt>
                <c:pt idx="7">
                  <c:v>60-69 vuotta</c:v>
                </c:pt>
                <c:pt idx="8">
                  <c:v>Yli 70 vuotta</c:v>
                </c:pt>
                <c:pt idx="9">
                  <c:v>Alle 35 000 euroa</c:v>
                </c:pt>
                <c:pt idx="10">
                  <c:v>35 001 - 50 000 euroa</c:v>
                </c:pt>
                <c:pt idx="11">
                  <c:v>50 001 - 85 000 euroa</c:v>
                </c:pt>
                <c:pt idx="12">
                  <c:v>Yli 85 000 euroa</c:v>
                </c:pt>
                <c:pt idx="13">
                  <c:v>1 hengen talous</c:v>
                </c:pt>
                <c:pt idx="14">
                  <c:v>2 hengen talous</c:v>
                </c:pt>
                <c:pt idx="15">
                  <c:v>3 hengen talous</c:v>
                </c:pt>
                <c:pt idx="16">
                  <c:v>4 hengen talous</c:v>
                </c:pt>
                <c:pt idx="17">
                  <c:v>5+ hengen talous</c:v>
                </c:pt>
                <c:pt idx="18">
                  <c:v>Kerrostalohuoneisto</c:v>
                </c:pt>
                <c:pt idx="19">
                  <c:v>Rivitalo tai paritalo</c:v>
                </c:pt>
                <c:pt idx="20">
                  <c:v>Omakotitalo</c:v>
                </c:pt>
                <c:pt idx="21">
                  <c:v>Mökki tai vapaa-ajan asunto </c:v>
                </c:pt>
              </c:strCache>
            </c:strRef>
          </c:cat>
          <c:val>
            <c:numRef>
              <c:f>Taul1!$D$2:$D$37</c:f>
              <c:numCache>
                <c:formatCode>General</c:formatCode>
                <c:ptCount val="22"/>
                <c:pt idx="0">
                  <c:v>50</c:v>
                </c:pt>
                <c:pt idx="1">
                  <c:v>50</c:v>
                </c:pt>
                <c:pt idx="2">
                  <c:v>6</c:v>
                </c:pt>
                <c:pt idx="3">
                  <c:v>14</c:v>
                </c:pt>
                <c:pt idx="4">
                  <c:v>16</c:v>
                </c:pt>
                <c:pt idx="5">
                  <c:v>16</c:v>
                </c:pt>
                <c:pt idx="6">
                  <c:v>15</c:v>
                </c:pt>
                <c:pt idx="7">
                  <c:v>15</c:v>
                </c:pt>
                <c:pt idx="8">
                  <c:v>17</c:v>
                </c:pt>
                <c:pt idx="9">
                  <c:v>26</c:v>
                </c:pt>
                <c:pt idx="10">
                  <c:v>19</c:v>
                </c:pt>
                <c:pt idx="11">
                  <c:v>23</c:v>
                </c:pt>
                <c:pt idx="12">
                  <c:v>19</c:v>
                </c:pt>
                <c:pt idx="13">
                  <c:v>27</c:v>
                </c:pt>
                <c:pt idx="14">
                  <c:v>37</c:v>
                </c:pt>
                <c:pt idx="15">
                  <c:v>15</c:v>
                </c:pt>
                <c:pt idx="16">
                  <c:v>13</c:v>
                </c:pt>
                <c:pt idx="17">
                  <c:v>8</c:v>
                </c:pt>
                <c:pt idx="18">
                  <c:v>34</c:v>
                </c:pt>
                <c:pt idx="19">
                  <c:v>15</c:v>
                </c:pt>
                <c:pt idx="20">
                  <c:v>46</c:v>
                </c:pt>
                <c:pt idx="21">
                  <c:v>40</c:v>
                </c:pt>
              </c:numCache>
            </c:numRef>
          </c:val>
          <c:extLst xmlns:c15="http://schemas.microsoft.com/office/drawing/2012/chart">
            <c:ext xmlns:c16="http://schemas.microsoft.com/office/drawing/2014/chart" uri="{C3380CC4-5D6E-409C-BE32-E72D297353CC}">
              <c16:uniqueId val="{00000001-B9A7-4184-8581-12BDA051A240}"/>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Kärkimedia-paketti painettu lehti (viikko), est. 2 533 000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Taul1!$A$2:$A$37</c15:sqref>
                        </c15:formulaRef>
                      </c:ext>
                    </c:extLst>
                    <c:strCache>
                      <c:ptCount val="22"/>
                      <c:pt idx="0">
                        <c:v>Nainen</c:v>
                      </c:pt>
                      <c:pt idx="1">
                        <c:v>Mies</c:v>
                      </c:pt>
                      <c:pt idx="2">
                        <c:v>15-19 vuotta</c:v>
                      </c:pt>
                      <c:pt idx="3">
                        <c:v>20-29 vuotta</c:v>
                      </c:pt>
                      <c:pt idx="4">
                        <c:v>30-39 vuotta</c:v>
                      </c:pt>
                      <c:pt idx="5">
                        <c:v>40-49 vuotta</c:v>
                      </c:pt>
                      <c:pt idx="6">
                        <c:v>50-59 vuotta</c:v>
                      </c:pt>
                      <c:pt idx="7">
                        <c:v>60-69 vuotta</c:v>
                      </c:pt>
                      <c:pt idx="8">
                        <c:v>Yli 70 vuotta</c:v>
                      </c:pt>
                      <c:pt idx="9">
                        <c:v>Alle 35 000 euroa</c:v>
                      </c:pt>
                      <c:pt idx="10">
                        <c:v>35 001 - 50 000 euroa</c:v>
                      </c:pt>
                      <c:pt idx="11">
                        <c:v>50 001 - 85 000 euroa</c:v>
                      </c:pt>
                      <c:pt idx="12">
                        <c:v>Yli 85 000 euroa</c:v>
                      </c:pt>
                      <c:pt idx="13">
                        <c:v>1 hengen talous</c:v>
                      </c:pt>
                      <c:pt idx="14">
                        <c:v>2 hengen talous</c:v>
                      </c:pt>
                      <c:pt idx="15">
                        <c:v>3 hengen talous</c:v>
                      </c:pt>
                      <c:pt idx="16">
                        <c:v>4 hengen talous</c:v>
                      </c:pt>
                      <c:pt idx="17">
                        <c:v>5+ hengen talous</c:v>
                      </c:pt>
                      <c:pt idx="18">
                        <c:v>Kerrostalohuoneisto</c:v>
                      </c:pt>
                      <c:pt idx="19">
                        <c:v>Rivitalo tai paritalo</c:v>
                      </c:pt>
                      <c:pt idx="20">
                        <c:v>Omakotitalo</c:v>
                      </c:pt>
                      <c:pt idx="21">
                        <c:v>Mökki tai vapaa-ajan asunto </c:v>
                      </c:pt>
                    </c:strCache>
                  </c:strRef>
                </c:cat>
                <c:val>
                  <c:numRef>
                    <c:extLst>
                      <c:ext uri="{02D57815-91ED-43cb-92C2-25804820EDAC}">
                        <c15:formulaRef>
                          <c15:sqref>Taul1!$C$2:$C$37</c15:sqref>
                        </c15:formulaRef>
                      </c:ext>
                    </c:extLst>
                    <c:numCache>
                      <c:formatCode>General</c:formatCode>
                      <c:ptCount val="22"/>
                      <c:pt idx="0">
                        <c:v>52</c:v>
                      </c:pt>
                      <c:pt idx="1">
                        <c:v>48</c:v>
                      </c:pt>
                      <c:pt idx="2">
                        <c:v>5</c:v>
                      </c:pt>
                      <c:pt idx="3">
                        <c:v>9</c:v>
                      </c:pt>
                      <c:pt idx="4">
                        <c:v>10</c:v>
                      </c:pt>
                      <c:pt idx="5">
                        <c:v>13</c:v>
                      </c:pt>
                      <c:pt idx="6">
                        <c:v>16</c:v>
                      </c:pt>
                      <c:pt idx="7">
                        <c:v>18</c:v>
                      </c:pt>
                      <c:pt idx="8">
                        <c:v>29</c:v>
                      </c:pt>
                      <c:pt idx="9">
                        <c:v>29</c:v>
                      </c:pt>
                      <c:pt idx="10">
                        <c:v>21</c:v>
                      </c:pt>
                      <c:pt idx="11">
                        <c:v>22</c:v>
                      </c:pt>
                      <c:pt idx="12">
                        <c:v>16</c:v>
                      </c:pt>
                      <c:pt idx="13">
                        <c:v>27</c:v>
                      </c:pt>
                      <c:pt idx="14">
                        <c:v>43</c:v>
                      </c:pt>
                      <c:pt idx="15">
                        <c:v>13</c:v>
                      </c:pt>
                      <c:pt idx="16">
                        <c:v>10</c:v>
                      </c:pt>
                      <c:pt idx="17">
                        <c:v>7</c:v>
                      </c:pt>
                      <c:pt idx="18">
                        <c:v>28</c:v>
                      </c:pt>
                      <c:pt idx="19">
                        <c:v>15</c:v>
                      </c:pt>
                      <c:pt idx="20">
                        <c:v>50</c:v>
                      </c:pt>
                      <c:pt idx="21">
                        <c:v>44</c:v>
                      </c:pt>
                    </c:numCache>
                  </c:numRef>
                </c:val>
                <c:extLst>
                  <c:ext xmlns:c16="http://schemas.microsoft.com/office/drawing/2014/chart" uri="{C3380CC4-5D6E-409C-BE32-E72D297353CC}">
                    <c16:uniqueId val="{00000001-7B0F-4777-8D4E-7D2B168387A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 est. 652 300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Taul1!$A$2:$A$37</c15:sqref>
                        </c15:formulaRef>
                      </c:ext>
                    </c:extLst>
                    <c:strCache>
                      <c:ptCount val="22"/>
                      <c:pt idx="0">
                        <c:v>Nainen</c:v>
                      </c:pt>
                      <c:pt idx="1">
                        <c:v>Mies</c:v>
                      </c:pt>
                      <c:pt idx="2">
                        <c:v>15-19 vuotta</c:v>
                      </c:pt>
                      <c:pt idx="3">
                        <c:v>20-29 vuotta</c:v>
                      </c:pt>
                      <c:pt idx="4">
                        <c:v>30-39 vuotta</c:v>
                      </c:pt>
                      <c:pt idx="5">
                        <c:v>40-49 vuotta</c:v>
                      </c:pt>
                      <c:pt idx="6">
                        <c:v>50-59 vuotta</c:v>
                      </c:pt>
                      <c:pt idx="7">
                        <c:v>60-69 vuotta</c:v>
                      </c:pt>
                      <c:pt idx="8">
                        <c:v>Yli 70 vuotta</c:v>
                      </c:pt>
                      <c:pt idx="9">
                        <c:v>Alle 35 000 euroa</c:v>
                      </c:pt>
                      <c:pt idx="10">
                        <c:v>35 001 - 50 000 euroa</c:v>
                      </c:pt>
                      <c:pt idx="11">
                        <c:v>50 001 - 85 000 euroa</c:v>
                      </c:pt>
                      <c:pt idx="12">
                        <c:v>Yli 85 000 euroa</c:v>
                      </c:pt>
                      <c:pt idx="13">
                        <c:v>1 hengen talous</c:v>
                      </c:pt>
                      <c:pt idx="14">
                        <c:v>2 hengen talous</c:v>
                      </c:pt>
                      <c:pt idx="15">
                        <c:v>3 hengen talous</c:v>
                      </c:pt>
                      <c:pt idx="16">
                        <c:v>4 hengen talous</c:v>
                      </c:pt>
                      <c:pt idx="17">
                        <c:v>5+ hengen talous</c:v>
                      </c:pt>
                      <c:pt idx="18">
                        <c:v>Kerrostalohuoneisto</c:v>
                      </c:pt>
                      <c:pt idx="19">
                        <c:v>Rivitalo tai paritalo</c:v>
                      </c:pt>
                      <c:pt idx="20">
                        <c:v>Omakotitalo</c:v>
                      </c:pt>
                      <c:pt idx="21">
                        <c:v>Mökki tai vapaa-ajan asunto </c:v>
                      </c:pt>
                    </c:strCache>
                  </c:strRef>
                </c:cat>
                <c:val>
                  <c:numRef>
                    <c:extLst xmlns:c15="http://schemas.microsoft.com/office/drawing/2012/chart">
                      <c:ext xmlns:c15="http://schemas.microsoft.com/office/drawing/2012/chart" uri="{02D57815-91ED-43cb-92C2-25804820EDAC}">
                        <c15:formulaRef>
                          <c15:sqref>Taul1!$E$2:$E$37</c15:sqref>
                        </c15:formulaRef>
                      </c:ext>
                    </c:extLst>
                    <c:numCache>
                      <c:formatCode>General</c:formatCode>
                      <c:ptCount val="22"/>
                      <c:pt idx="0">
                        <c:v>51</c:v>
                      </c:pt>
                      <c:pt idx="1">
                        <c:v>49</c:v>
                      </c:pt>
                      <c:pt idx="2">
                        <c:v>3</c:v>
                      </c:pt>
                      <c:pt idx="3">
                        <c:v>5</c:v>
                      </c:pt>
                      <c:pt idx="4">
                        <c:v>7</c:v>
                      </c:pt>
                      <c:pt idx="5">
                        <c:v>14</c:v>
                      </c:pt>
                      <c:pt idx="6">
                        <c:v>20</c:v>
                      </c:pt>
                      <c:pt idx="7">
                        <c:v>25</c:v>
                      </c:pt>
                      <c:pt idx="8">
                        <c:v>26</c:v>
                      </c:pt>
                      <c:pt idx="9">
                        <c:v>22</c:v>
                      </c:pt>
                      <c:pt idx="10">
                        <c:v>20</c:v>
                      </c:pt>
                      <c:pt idx="11">
                        <c:v>26</c:v>
                      </c:pt>
                      <c:pt idx="12">
                        <c:v>23</c:v>
                      </c:pt>
                      <c:pt idx="13">
                        <c:v>23</c:v>
                      </c:pt>
                      <c:pt idx="14">
                        <c:v>49</c:v>
                      </c:pt>
                      <c:pt idx="15">
                        <c:v>13</c:v>
                      </c:pt>
                      <c:pt idx="16">
                        <c:v>10</c:v>
                      </c:pt>
                      <c:pt idx="17">
                        <c:v>5</c:v>
                      </c:pt>
                      <c:pt idx="18">
                        <c:v>29</c:v>
                      </c:pt>
                      <c:pt idx="19">
                        <c:v>14</c:v>
                      </c:pt>
                      <c:pt idx="20">
                        <c:v>52</c:v>
                      </c:pt>
                      <c:pt idx="21">
                        <c:v>48</c:v>
                      </c:pt>
                    </c:numCache>
                  </c:numRef>
                </c:val>
                <c:extLst xmlns:c15="http://schemas.microsoft.com/office/drawing/2012/chart">
                  <c:ext xmlns:c16="http://schemas.microsoft.com/office/drawing/2014/chart" uri="{C3380CC4-5D6E-409C-BE32-E72D297353CC}">
                    <c16:uniqueId val="{00000000-D84F-46EE-997D-8F0F06125CAD}"/>
                  </c:ext>
                </c:extLst>
              </c15:ser>
            </c15:filteredBarSeries>
          </c:ext>
        </c:extLst>
      </c:barChart>
      <c:lineChart>
        <c:grouping val="standard"/>
        <c:varyColors val="0"/>
        <c:ser>
          <c:idx val="0"/>
          <c:order val="0"/>
          <c:tx>
            <c:strRef>
              <c:f>Taul1!$B$1</c:f>
              <c:strCache>
                <c:ptCount val="1"/>
                <c:pt idx="0">
                  <c:v>Väestö 15+ v</c:v>
                </c:pt>
              </c:strCache>
            </c:strRef>
          </c:tx>
          <c:spPr>
            <a:ln w="28575" cap="rnd">
              <a:solidFill>
                <a:schemeClr val="bg1">
                  <a:lumMod val="65000"/>
                </a:schemeClr>
              </a:solidFill>
              <a:round/>
            </a:ln>
            <a:effectLst/>
          </c:spPr>
          <c:marker>
            <c:symbol val="none"/>
          </c:marker>
          <c:dLbls>
            <c:delete val="1"/>
          </c:dLbls>
          <c:cat>
            <c:strRef>
              <c:f>Taul1!$A$2:$A$37</c:f>
              <c:strCache>
                <c:ptCount val="22"/>
                <c:pt idx="0">
                  <c:v>Nainen</c:v>
                </c:pt>
                <c:pt idx="1">
                  <c:v>Mies</c:v>
                </c:pt>
                <c:pt idx="2">
                  <c:v>15-19 vuotta</c:v>
                </c:pt>
                <c:pt idx="3">
                  <c:v>20-29 vuotta</c:v>
                </c:pt>
                <c:pt idx="4">
                  <c:v>30-39 vuotta</c:v>
                </c:pt>
                <c:pt idx="5">
                  <c:v>40-49 vuotta</c:v>
                </c:pt>
                <c:pt idx="6">
                  <c:v>50-59 vuotta</c:v>
                </c:pt>
                <c:pt idx="7">
                  <c:v>60-69 vuotta</c:v>
                </c:pt>
                <c:pt idx="8">
                  <c:v>Yli 70 vuotta</c:v>
                </c:pt>
                <c:pt idx="9">
                  <c:v>Alle 35 000 euroa</c:v>
                </c:pt>
                <c:pt idx="10">
                  <c:v>35 001 - 50 000 euroa</c:v>
                </c:pt>
                <c:pt idx="11">
                  <c:v>50 001 - 85 000 euroa</c:v>
                </c:pt>
                <c:pt idx="12">
                  <c:v>Yli 85 000 euroa</c:v>
                </c:pt>
                <c:pt idx="13">
                  <c:v>1 hengen talous</c:v>
                </c:pt>
                <c:pt idx="14">
                  <c:v>2 hengen talous</c:v>
                </c:pt>
                <c:pt idx="15">
                  <c:v>3 hengen talous</c:v>
                </c:pt>
                <c:pt idx="16">
                  <c:v>4 hengen talous</c:v>
                </c:pt>
                <c:pt idx="17">
                  <c:v>5+ hengen talous</c:v>
                </c:pt>
                <c:pt idx="18">
                  <c:v>Kerrostalohuoneisto</c:v>
                </c:pt>
                <c:pt idx="19">
                  <c:v>Rivitalo tai paritalo</c:v>
                </c:pt>
                <c:pt idx="20">
                  <c:v>Omakotitalo</c:v>
                </c:pt>
                <c:pt idx="21">
                  <c:v>Mökki tai vapaa-ajan asunto </c:v>
                </c:pt>
              </c:strCache>
            </c:strRef>
          </c:cat>
          <c:val>
            <c:numRef>
              <c:f>Taul1!$B$2:$B$37</c:f>
              <c:numCache>
                <c:formatCode>General</c:formatCode>
                <c:ptCount val="22"/>
                <c:pt idx="0">
                  <c:v>51</c:v>
                </c:pt>
                <c:pt idx="1">
                  <c:v>49</c:v>
                </c:pt>
                <c:pt idx="2">
                  <c:v>6</c:v>
                </c:pt>
                <c:pt idx="3">
                  <c:v>13</c:v>
                </c:pt>
                <c:pt idx="4">
                  <c:v>14</c:v>
                </c:pt>
                <c:pt idx="5">
                  <c:v>14</c:v>
                </c:pt>
                <c:pt idx="6">
                  <c:v>15</c:v>
                </c:pt>
                <c:pt idx="7">
                  <c:v>16</c:v>
                </c:pt>
                <c:pt idx="8">
                  <c:v>22</c:v>
                </c:pt>
                <c:pt idx="9">
                  <c:v>30</c:v>
                </c:pt>
                <c:pt idx="10">
                  <c:v>20</c:v>
                </c:pt>
                <c:pt idx="11">
                  <c:v>22</c:v>
                </c:pt>
                <c:pt idx="12">
                  <c:v>16</c:v>
                </c:pt>
                <c:pt idx="13">
                  <c:v>28</c:v>
                </c:pt>
                <c:pt idx="14">
                  <c:v>38</c:v>
                </c:pt>
                <c:pt idx="15">
                  <c:v>14</c:v>
                </c:pt>
                <c:pt idx="16">
                  <c:v>12</c:v>
                </c:pt>
                <c:pt idx="17">
                  <c:v>7</c:v>
                </c:pt>
                <c:pt idx="18">
                  <c:v>32</c:v>
                </c:pt>
                <c:pt idx="19">
                  <c:v>15</c:v>
                </c:pt>
                <c:pt idx="20">
                  <c:v>47</c:v>
                </c:pt>
                <c:pt idx="21">
                  <c:v>40</c:v>
                </c:pt>
              </c:numCache>
            </c:numRef>
          </c:val>
          <c:smooth val="0"/>
          <c:extLst>
            <c:ext xmlns:c16="http://schemas.microsoft.com/office/drawing/2014/chart" uri="{C3380CC4-5D6E-409C-BE32-E72D297353CC}">
              <c16:uniqueId val="{00000000-7B0F-4777-8D4E-7D2B168387AD}"/>
            </c:ext>
          </c:extLst>
        </c:ser>
        <c:dLbls>
          <c:showLegendKey val="0"/>
          <c:showVal val="1"/>
          <c:showCatName val="0"/>
          <c:showSerName val="0"/>
          <c:showPercent val="0"/>
          <c:showBubbleSize val="0"/>
        </c:dLbls>
        <c:marker val="1"/>
        <c:smooth val="0"/>
        <c:axId val="324305344"/>
        <c:axId val="324299112"/>
        <c:extLst/>
      </c:lineChart>
      <c:catAx>
        <c:axId val="32430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scaling>
        <c:delete val="1"/>
        <c:axPos val="l"/>
        <c:numFmt formatCode="General" sourceLinked="1"/>
        <c:majorTickMark val="none"/>
        <c:minorTickMark val="none"/>
        <c:tickLblPos val="nextTo"/>
        <c:crossAx val="3243053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4190638968906"/>
          <c:y val="5.49503491508734E-2"/>
          <c:w val="0.67204079224208046"/>
          <c:h val="0.90180331051890705"/>
        </c:manualLayout>
      </c:layout>
      <c:barChart>
        <c:barDir val="bar"/>
        <c:grouping val="clustered"/>
        <c:varyColors val="0"/>
        <c:ser>
          <c:idx val="2"/>
          <c:order val="2"/>
          <c:tx>
            <c:strRef>
              <c:f>Taul1!$D$1</c:f>
              <c:strCache>
                <c:ptCount val="1"/>
                <c:pt idx="0">
                  <c:v>Kärkimedia-paketti digi (viikko), est. 2 931 000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Taul1!$A$2:$A$33</c:f>
              <c:strCache>
                <c:ptCount val="32"/>
                <c:pt idx="0">
                  <c:v>Kotimaan ja ulkomaiden uutiset</c:v>
                </c:pt>
                <c:pt idx="1">
                  <c:v>Oman paikkakunnan asiat ja tapahtumat</c:v>
                </c:pt>
                <c:pt idx="2">
                  <c:v>Luonnossa liikkuminen</c:v>
                </c:pt>
                <c:pt idx="3">
                  <c:v>Hyvinvointi ja terveys</c:v>
                </c:pt>
                <c:pt idx="4">
                  <c:v>Urheilu ja liikunta</c:v>
                </c:pt>
                <c:pt idx="5">
                  <c:v>Politiikka ja yhteiskunta</c:v>
                </c:pt>
                <c:pt idx="6">
                  <c:v>Ruoka ja juoma</c:v>
                </c:pt>
                <c:pt idx="7">
                  <c:v>Ruuanlaitto ja leivonta</c:v>
                </c:pt>
                <c:pt idx="8">
                  <c:v>Rakentaminen ja remontointi</c:v>
                </c:pt>
                <c:pt idx="9">
                  <c:v>Talous- ja raha-asiat</c:v>
                </c:pt>
                <c:pt idx="10">
                  <c:v>Ulkomaanmatkailu</c:v>
                </c:pt>
                <c:pt idx="11">
                  <c:v>Kotimaanmatkailu</c:v>
                </c:pt>
                <c:pt idx="12">
                  <c:v>Musiikki ja konsertit</c:v>
                </c:pt>
                <c:pt idx="13">
                  <c:v>Ympäristöasiat</c:v>
                </c:pt>
                <c:pt idx="14">
                  <c:v>Itsensä kehittäminen</c:v>
                </c:pt>
                <c:pt idx="15">
                  <c:v>Puutarhanhoito ja kasvit</c:v>
                </c:pt>
                <c:pt idx="16">
                  <c:v>Kulttuuri</c:v>
                </c:pt>
                <c:pt idx="17">
                  <c:v>Sisustaminen</c:v>
                </c:pt>
                <c:pt idx="18">
                  <c:v>Mökkeily</c:v>
                </c:pt>
                <c:pt idx="19">
                  <c:v>Kirjallisuus</c:v>
                </c:pt>
                <c:pt idx="20">
                  <c:v>Autot ja moottoriajoneuvot</c:v>
                </c:pt>
                <c:pt idx="21">
                  <c:v>Viihde-elektroniikka ja tietotekniikka</c:v>
                </c:pt>
                <c:pt idx="22">
                  <c:v>Käsityöt</c:v>
                </c:pt>
                <c:pt idx="23">
                  <c:v>Sijoittaminen</c:v>
                </c:pt>
                <c:pt idx="24">
                  <c:v>Muoti ja pukeutuminen</c:v>
                </c:pt>
                <c:pt idx="25">
                  <c:v>Kalastus</c:v>
                </c:pt>
                <c:pt idx="26">
                  <c:v>Kauneudenhoito ja kosmetiikka</c:v>
                </c:pt>
                <c:pt idx="27">
                  <c:v>Pelaaminen (tietokone, konsoli, mobiili)</c:v>
                </c:pt>
                <c:pt idx="28">
                  <c:v>Julkisuuden henkilöt</c:v>
                </c:pt>
                <c:pt idx="29">
                  <c:v>Hyväntekeväisyys</c:v>
                </c:pt>
                <c:pt idx="30">
                  <c:v>Veneily ja purjehdus</c:v>
                </c:pt>
                <c:pt idx="31">
                  <c:v>Metsästys</c:v>
                </c:pt>
              </c:strCache>
            </c:strRef>
          </c:cat>
          <c:val>
            <c:numRef>
              <c:f>Taul1!$D$2:$D$33</c:f>
              <c:numCache>
                <c:formatCode>General</c:formatCode>
                <c:ptCount val="32"/>
                <c:pt idx="0">
                  <c:v>58</c:v>
                </c:pt>
                <c:pt idx="1">
                  <c:v>57</c:v>
                </c:pt>
                <c:pt idx="2">
                  <c:v>55</c:v>
                </c:pt>
                <c:pt idx="3">
                  <c:v>53</c:v>
                </c:pt>
                <c:pt idx="4">
                  <c:v>48</c:v>
                </c:pt>
                <c:pt idx="5">
                  <c:v>44</c:v>
                </c:pt>
                <c:pt idx="6">
                  <c:v>42</c:v>
                </c:pt>
                <c:pt idx="7">
                  <c:v>41</c:v>
                </c:pt>
                <c:pt idx="8">
                  <c:v>40</c:v>
                </c:pt>
                <c:pt idx="9">
                  <c:v>38</c:v>
                </c:pt>
                <c:pt idx="10">
                  <c:v>38</c:v>
                </c:pt>
                <c:pt idx="11">
                  <c:v>36</c:v>
                </c:pt>
                <c:pt idx="12">
                  <c:v>36</c:v>
                </c:pt>
                <c:pt idx="13">
                  <c:v>36</c:v>
                </c:pt>
                <c:pt idx="14">
                  <c:v>34</c:v>
                </c:pt>
                <c:pt idx="15">
                  <c:v>33</c:v>
                </c:pt>
                <c:pt idx="16">
                  <c:v>33</c:v>
                </c:pt>
                <c:pt idx="17">
                  <c:v>32</c:v>
                </c:pt>
                <c:pt idx="18">
                  <c:v>30</c:v>
                </c:pt>
                <c:pt idx="19">
                  <c:v>28</c:v>
                </c:pt>
                <c:pt idx="20">
                  <c:v>27</c:v>
                </c:pt>
                <c:pt idx="21">
                  <c:v>26</c:v>
                </c:pt>
                <c:pt idx="22">
                  <c:v>25</c:v>
                </c:pt>
                <c:pt idx="23">
                  <c:v>25</c:v>
                </c:pt>
                <c:pt idx="24">
                  <c:v>23</c:v>
                </c:pt>
                <c:pt idx="25">
                  <c:v>17</c:v>
                </c:pt>
                <c:pt idx="26">
                  <c:v>17</c:v>
                </c:pt>
                <c:pt idx="27">
                  <c:v>17</c:v>
                </c:pt>
                <c:pt idx="28">
                  <c:v>16</c:v>
                </c:pt>
                <c:pt idx="29">
                  <c:v>14</c:v>
                </c:pt>
                <c:pt idx="30">
                  <c:v>11</c:v>
                </c:pt>
                <c:pt idx="31">
                  <c:v>10</c:v>
                </c:pt>
              </c:numCache>
            </c:numRef>
          </c:val>
          <c:extLst xmlns:c15="http://schemas.microsoft.com/office/drawing/2012/chart">
            <c:ext xmlns:c16="http://schemas.microsoft.com/office/drawing/2014/chart" uri="{C3380CC4-5D6E-409C-BE32-E72D297353CC}">
              <c16:uniqueId val="{00000001-D40A-47EA-B083-CE385E568339}"/>
            </c:ext>
          </c:extLst>
        </c:ser>
        <c:dLbls>
          <c:showLegendKey val="0"/>
          <c:showVal val="0"/>
          <c:showCatName val="0"/>
          <c:showSerName val="0"/>
          <c:showPercent val="0"/>
          <c:showBubbleSize val="0"/>
        </c:dLbls>
        <c:gapWidth val="150"/>
        <c:axId val="324356512"/>
        <c:axId val="324356840"/>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cat>
                  <c:strRef>
                    <c:extLst>
                      <c:ext uri="{02D57815-91ED-43cb-92C2-25804820EDAC}">
                        <c15:formulaRef>
                          <c15:sqref>Taul1!$A$2:$A$33</c15:sqref>
                        </c15:formulaRef>
                      </c:ext>
                    </c:extLst>
                    <c:strCache>
                      <c:ptCount val="32"/>
                      <c:pt idx="0">
                        <c:v>Kotimaan ja ulkomaiden uutiset</c:v>
                      </c:pt>
                      <c:pt idx="1">
                        <c:v>Oman paikkakunnan asiat ja tapahtumat</c:v>
                      </c:pt>
                      <c:pt idx="2">
                        <c:v>Luonnossa liikkuminen</c:v>
                      </c:pt>
                      <c:pt idx="3">
                        <c:v>Hyvinvointi ja terveys</c:v>
                      </c:pt>
                      <c:pt idx="4">
                        <c:v>Urheilu ja liikunta</c:v>
                      </c:pt>
                      <c:pt idx="5">
                        <c:v>Politiikka ja yhteiskunta</c:v>
                      </c:pt>
                      <c:pt idx="6">
                        <c:v>Ruoka ja juoma</c:v>
                      </c:pt>
                      <c:pt idx="7">
                        <c:v>Ruuanlaitto ja leivonta</c:v>
                      </c:pt>
                      <c:pt idx="8">
                        <c:v>Rakentaminen ja remontointi</c:v>
                      </c:pt>
                      <c:pt idx="9">
                        <c:v>Talous- ja raha-asiat</c:v>
                      </c:pt>
                      <c:pt idx="10">
                        <c:v>Ulkomaanmatkailu</c:v>
                      </c:pt>
                      <c:pt idx="11">
                        <c:v>Kotimaanmatkailu</c:v>
                      </c:pt>
                      <c:pt idx="12">
                        <c:v>Musiikki ja konsertit</c:v>
                      </c:pt>
                      <c:pt idx="13">
                        <c:v>Ympäristöasiat</c:v>
                      </c:pt>
                      <c:pt idx="14">
                        <c:v>Itsensä kehittäminen</c:v>
                      </c:pt>
                      <c:pt idx="15">
                        <c:v>Puutarhanhoito ja kasvit</c:v>
                      </c:pt>
                      <c:pt idx="16">
                        <c:v>Kulttuuri</c:v>
                      </c:pt>
                      <c:pt idx="17">
                        <c:v>Sisustaminen</c:v>
                      </c:pt>
                      <c:pt idx="18">
                        <c:v>Mökkeily</c:v>
                      </c:pt>
                      <c:pt idx="19">
                        <c:v>Kirjallisuus</c:v>
                      </c:pt>
                      <c:pt idx="20">
                        <c:v>Autot ja moottoriajoneuvot</c:v>
                      </c:pt>
                      <c:pt idx="21">
                        <c:v>Viihde-elektroniikka ja tietotekniikka</c:v>
                      </c:pt>
                      <c:pt idx="22">
                        <c:v>Käsityöt</c:v>
                      </c:pt>
                      <c:pt idx="23">
                        <c:v>Sijoittaminen</c:v>
                      </c:pt>
                      <c:pt idx="24">
                        <c:v>Muoti ja pukeutuminen</c:v>
                      </c:pt>
                      <c:pt idx="25">
                        <c:v>Kalastus</c:v>
                      </c:pt>
                      <c:pt idx="26">
                        <c:v>Kauneudenhoito ja kosmetiikka</c:v>
                      </c:pt>
                      <c:pt idx="27">
                        <c:v>Pelaaminen (tietokone, konsoli, mobiili)</c:v>
                      </c:pt>
                      <c:pt idx="28">
                        <c:v>Julkisuuden henkilöt</c:v>
                      </c:pt>
                      <c:pt idx="29">
                        <c:v>Hyväntekeväisyys</c:v>
                      </c:pt>
                      <c:pt idx="30">
                        <c:v>Veneily ja purjehdus</c:v>
                      </c:pt>
                      <c:pt idx="31">
                        <c:v>Metsästys</c:v>
                      </c:pt>
                    </c:strCache>
                  </c:strRef>
                </c:cat>
                <c:val>
                  <c:numRef>
                    <c:extLst>
                      <c:ext uri="{02D57815-91ED-43cb-92C2-25804820EDAC}">
                        <c15:formulaRef>
                          <c15:sqref>Taul1!$B$2:$B$33</c15:sqref>
                        </c15:formulaRef>
                      </c:ext>
                    </c:extLst>
                    <c:numCache>
                      <c:formatCode>General</c:formatCode>
                      <c:ptCount val="32"/>
                      <c:pt idx="0">
                        <c:v>55</c:v>
                      </c:pt>
                      <c:pt idx="1">
                        <c:v>56</c:v>
                      </c:pt>
                      <c:pt idx="2">
                        <c:v>53</c:v>
                      </c:pt>
                      <c:pt idx="3">
                        <c:v>53</c:v>
                      </c:pt>
                      <c:pt idx="4">
                        <c:v>46</c:v>
                      </c:pt>
                      <c:pt idx="5">
                        <c:v>40</c:v>
                      </c:pt>
                      <c:pt idx="6">
                        <c:v>40</c:v>
                      </c:pt>
                      <c:pt idx="7">
                        <c:v>40</c:v>
                      </c:pt>
                      <c:pt idx="8">
                        <c:v>39</c:v>
                      </c:pt>
                      <c:pt idx="9">
                        <c:v>36</c:v>
                      </c:pt>
                      <c:pt idx="10">
                        <c:v>36</c:v>
                      </c:pt>
                      <c:pt idx="11">
                        <c:v>34</c:v>
                      </c:pt>
                      <c:pt idx="12">
                        <c:v>35</c:v>
                      </c:pt>
                      <c:pt idx="13">
                        <c:v>33</c:v>
                      </c:pt>
                      <c:pt idx="14">
                        <c:v>32</c:v>
                      </c:pt>
                      <c:pt idx="15">
                        <c:v>33</c:v>
                      </c:pt>
                      <c:pt idx="16">
                        <c:v>32</c:v>
                      </c:pt>
                      <c:pt idx="17">
                        <c:v>31</c:v>
                      </c:pt>
                      <c:pt idx="18">
                        <c:v>30</c:v>
                      </c:pt>
                      <c:pt idx="19">
                        <c:v>27</c:v>
                      </c:pt>
                      <c:pt idx="20">
                        <c:v>26</c:v>
                      </c:pt>
                      <c:pt idx="21">
                        <c:v>23</c:v>
                      </c:pt>
                      <c:pt idx="22">
                        <c:v>26</c:v>
                      </c:pt>
                      <c:pt idx="23">
                        <c:v>23</c:v>
                      </c:pt>
                      <c:pt idx="24">
                        <c:v>22</c:v>
                      </c:pt>
                      <c:pt idx="25">
                        <c:v>17</c:v>
                      </c:pt>
                      <c:pt idx="26">
                        <c:v>16</c:v>
                      </c:pt>
                      <c:pt idx="27">
                        <c:v>16</c:v>
                      </c:pt>
                      <c:pt idx="28">
                        <c:v>15</c:v>
                      </c:pt>
                      <c:pt idx="29">
                        <c:v>14</c:v>
                      </c:pt>
                      <c:pt idx="30">
                        <c:v>11</c:v>
                      </c:pt>
                      <c:pt idx="31">
                        <c:v>10</c:v>
                      </c:pt>
                    </c:numCache>
                  </c:numRef>
                </c:val>
                <c:extLst>
                  <c:ext xmlns:c16="http://schemas.microsoft.com/office/drawing/2014/chart" uri="{C3380CC4-5D6E-409C-BE32-E72D297353CC}">
                    <c16:uniqueId val="{00000002-D40A-47EA-B083-CE385E56833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 est. 2 533 000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Taul1!$A$2:$A$33</c15:sqref>
                        </c15:formulaRef>
                      </c:ext>
                    </c:extLst>
                    <c:strCache>
                      <c:ptCount val="32"/>
                      <c:pt idx="0">
                        <c:v>Kotimaan ja ulkomaiden uutiset</c:v>
                      </c:pt>
                      <c:pt idx="1">
                        <c:v>Oman paikkakunnan asiat ja tapahtumat</c:v>
                      </c:pt>
                      <c:pt idx="2">
                        <c:v>Luonnossa liikkuminen</c:v>
                      </c:pt>
                      <c:pt idx="3">
                        <c:v>Hyvinvointi ja terveys</c:v>
                      </c:pt>
                      <c:pt idx="4">
                        <c:v>Urheilu ja liikunta</c:v>
                      </c:pt>
                      <c:pt idx="5">
                        <c:v>Politiikka ja yhteiskunta</c:v>
                      </c:pt>
                      <c:pt idx="6">
                        <c:v>Ruoka ja juoma</c:v>
                      </c:pt>
                      <c:pt idx="7">
                        <c:v>Ruuanlaitto ja leivonta</c:v>
                      </c:pt>
                      <c:pt idx="8">
                        <c:v>Rakentaminen ja remontointi</c:v>
                      </c:pt>
                      <c:pt idx="9">
                        <c:v>Talous- ja raha-asiat</c:v>
                      </c:pt>
                      <c:pt idx="10">
                        <c:v>Ulkomaanmatkailu</c:v>
                      </c:pt>
                      <c:pt idx="11">
                        <c:v>Kotimaanmatkailu</c:v>
                      </c:pt>
                      <c:pt idx="12">
                        <c:v>Musiikki ja konsertit</c:v>
                      </c:pt>
                      <c:pt idx="13">
                        <c:v>Ympäristöasiat</c:v>
                      </c:pt>
                      <c:pt idx="14">
                        <c:v>Itsensä kehittäminen</c:v>
                      </c:pt>
                      <c:pt idx="15">
                        <c:v>Puutarhanhoito ja kasvit</c:v>
                      </c:pt>
                      <c:pt idx="16">
                        <c:v>Kulttuuri</c:v>
                      </c:pt>
                      <c:pt idx="17">
                        <c:v>Sisustaminen</c:v>
                      </c:pt>
                      <c:pt idx="18">
                        <c:v>Mökkeily</c:v>
                      </c:pt>
                      <c:pt idx="19">
                        <c:v>Kirjallisuus</c:v>
                      </c:pt>
                      <c:pt idx="20">
                        <c:v>Autot ja moottoriajoneuvot</c:v>
                      </c:pt>
                      <c:pt idx="21">
                        <c:v>Viihde-elektroniikka ja tietotekniikka</c:v>
                      </c:pt>
                      <c:pt idx="22">
                        <c:v>Käsityöt</c:v>
                      </c:pt>
                      <c:pt idx="23">
                        <c:v>Sijoittaminen</c:v>
                      </c:pt>
                      <c:pt idx="24">
                        <c:v>Muoti ja pukeutuminen</c:v>
                      </c:pt>
                      <c:pt idx="25">
                        <c:v>Kalastus</c:v>
                      </c:pt>
                      <c:pt idx="26">
                        <c:v>Kauneudenhoito ja kosmetiikka</c:v>
                      </c:pt>
                      <c:pt idx="27">
                        <c:v>Pelaaminen (tietokone, konsoli, mobiili)</c:v>
                      </c:pt>
                      <c:pt idx="28">
                        <c:v>Julkisuuden henkilöt</c:v>
                      </c:pt>
                      <c:pt idx="29">
                        <c:v>Hyväntekeväisyys</c:v>
                      </c:pt>
                      <c:pt idx="30">
                        <c:v>Veneily ja purjehdus</c:v>
                      </c:pt>
                      <c:pt idx="31">
                        <c:v>Metsästys</c:v>
                      </c:pt>
                    </c:strCache>
                  </c:strRef>
                </c:cat>
                <c:val>
                  <c:numRef>
                    <c:extLst xmlns:c15="http://schemas.microsoft.com/office/drawing/2012/chart">
                      <c:ext xmlns:c15="http://schemas.microsoft.com/office/drawing/2012/chart" uri="{02D57815-91ED-43cb-92C2-25804820EDAC}">
                        <c15:formulaRef>
                          <c15:sqref>Taul1!$C$2:$C$33</c15:sqref>
                        </c15:formulaRef>
                      </c:ext>
                    </c:extLst>
                    <c:numCache>
                      <c:formatCode>General</c:formatCode>
                      <c:ptCount val="32"/>
                      <c:pt idx="0">
                        <c:v>58</c:v>
                      </c:pt>
                      <c:pt idx="1">
                        <c:v>61</c:v>
                      </c:pt>
                      <c:pt idx="2">
                        <c:v>55</c:v>
                      </c:pt>
                      <c:pt idx="3">
                        <c:v>54</c:v>
                      </c:pt>
                      <c:pt idx="4">
                        <c:v>46</c:v>
                      </c:pt>
                      <c:pt idx="5">
                        <c:v>43</c:v>
                      </c:pt>
                      <c:pt idx="6">
                        <c:v>39</c:v>
                      </c:pt>
                      <c:pt idx="7">
                        <c:v>39</c:v>
                      </c:pt>
                      <c:pt idx="8">
                        <c:v>41</c:v>
                      </c:pt>
                      <c:pt idx="9">
                        <c:v>37</c:v>
                      </c:pt>
                      <c:pt idx="10">
                        <c:v>34</c:v>
                      </c:pt>
                      <c:pt idx="11">
                        <c:v>35</c:v>
                      </c:pt>
                      <c:pt idx="12">
                        <c:v>35</c:v>
                      </c:pt>
                      <c:pt idx="13">
                        <c:v>34</c:v>
                      </c:pt>
                      <c:pt idx="14">
                        <c:v>30</c:v>
                      </c:pt>
                      <c:pt idx="15">
                        <c:v>36</c:v>
                      </c:pt>
                      <c:pt idx="16">
                        <c:v>34</c:v>
                      </c:pt>
                      <c:pt idx="17">
                        <c:v>31</c:v>
                      </c:pt>
                      <c:pt idx="18">
                        <c:v>30</c:v>
                      </c:pt>
                      <c:pt idx="19">
                        <c:v>29</c:v>
                      </c:pt>
                      <c:pt idx="20">
                        <c:v>27</c:v>
                      </c:pt>
                      <c:pt idx="21">
                        <c:v>20</c:v>
                      </c:pt>
                      <c:pt idx="22">
                        <c:v>25</c:v>
                      </c:pt>
                      <c:pt idx="23">
                        <c:v>21</c:v>
                      </c:pt>
                      <c:pt idx="24">
                        <c:v>21</c:v>
                      </c:pt>
                      <c:pt idx="25">
                        <c:v>17</c:v>
                      </c:pt>
                      <c:pt idx="26">
                        <c:v>14</c:v>
                      </c:pt>
                      <c:pt idx="27">
                        <c:v>12</c:v>
                      </c:pt>
                      <c:pt idx="28">
                        <c:v>14</c:v>
                      </c:pt>
                      <c:pt idx="29">
                        <c:v>14</c:v>
                      </c:pt>
                      <c:pt idx="30">
                        <c:v>11</c:v>
                      </c:pt>
                      <c:pt idx="31">
                        <c:v>10</c:v>
                      </c:pt>
                    </c:numCache>
                  </c:numRef>
                </c:val>
                <c:extLst xmlns:c15="http://schemas.microsoft.com/office/drawing/2012/chart">
                  <c:ext xmlns:c16="http://schemas.microsoft.com/office/drawing/2014/chart" uri="{C3380CC4-5D6E-409C-BE32-E72D297353CC}">
                    <c16:uniqueId val="{00000000-D40A-47EA-B083-CE385E56833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 est. 652 300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Taul1!$A$2:$A$33</c15:sqref>
                        </c15:formulaRef>
                      </c:ext>
                    </c:extLst>
                    <c:strCache>
                      <c:ptCount val="32"/>
                      <c:pt idx="0">
                        <c:v>Kotimaan ja ulkomaiden uutiset</c:v>
                      </c:pt>
                      <c:pt idx="1">
                        <c:v>Oman paikkakunnan asiat ja tapahtumat</c:v>
                      </c:pt>
                      <c:pt idx="2">
                        <c:v>Luonnossa liikkuminen</c:v>
                      </c:pt>
                      <c:pt idx="3">
                        <c:v>Hyvinvointi ja terveys</c:v>
                      </c:pt>
                      <c:pt idx="4">
                        <c:v>Urheilu ja liikunta</c:v>
                      </c:pt>
                      <c:pt idx="5">
                        <c:v>Politiikka ja yhteiskunta</c:v>
                      </c:pt>
                      <c:pt idx="6">
                        <c:v>Ruoka ja juoma</c:v>
                      </c:pt>
                      <c:pt idx="7">
                        <c:v>Ruuanlaitto ja leivonta</c:v>
                      </c:pt>
                      <c:pt idx="8">
                        <c:v>Rakentaminen ja remontointi</c:v>
                      </c:pt>
                      <c:pt idx="9">
                        <c:v>Talous- ja raha-asiat</c:v>
                      </c:pt>
                      <c:pt idx="10">
                        <c:v>Ulkomaanmatkailu</c:v>
                      </c:pt>
                      <c:pt idx="11">
                        <c:v>Kotimaanmatkailu</c:v>
                      </c:pt>
                      <c:pt idx="12">
                        <c:v>Musiikki ja konsertit</c:v>
                      </c:pt>
                      <c:pt idx="13">
                        <c:v>Ympäristöasiat</c:v>
                      </c:pt>
                      <c:pt idx="14">
                        <c:v>Itsensä kehittäminen</c:v>
                      </c:pt>
                      <c:pt idx="15">
                        <c:v>Puutarhanhoito ja kasvit</c:v>
                      </c:pt>
                      <c:pt idx="16">
                        <c:v>Kulttuuri</c:v>
                      </c:pt>
                      <c:pt idx="17">
                        <c:v>Sisustaminen</c:v>
                      </c:pt>
                      <c:pt idx="18">
                        <c:v>Mökkeily</c:v>
                      </c:pt>
                      <c:pt idx="19">
                        <c:v>Kirjallisuus</c:v>
                      </c:pt>
                      <c:pt idx="20">
                        <c:v>Autot ja moottoriajoneuvot</c:v>
                      </c:pt>
                      <c:pt idx="21">
                        <c:v>Viihde-elektroniikka ja tietotekniikka</c:v>
                      </c:pt>
                      <c:pt idx="22">
                        <c:v>Käsityöt</c:v>
                      </c:pt>
                      <c:pt idx="23">
                        <c:v>Sijoittaminen</c:v>
                      </c:pt>
                      <c:pt idx="24">
                        <c:v>Muoti ja pukeutuminen</c:v>
                      </c:pt>
                      <c:pt idx="25">
                        <c:v>Kalastus</c:v>
                      </c:pt>
                      <c:pt idx="26">
                        <c:v>Kauneudenhoito ja kosmetiikka</c:v>
                      </c:pt>
                      <c:pt idx="27">
                        <c:v>Pelaaminen (tietokone, konsoli, mobiili)</c:v>
                      </c:pt>
                      <c:pt idx="28">
                        <c:v>Julkisuuden henkilöt</c:v>
                      </c:pt>
                      <c:pt idx="29">
                        <c:v>Hyväntekeväisyys</c:v>
                      </c:pt>
                      <c:pt idx="30">
                        <c:v>Veneily ja purjehdus</c:v>
                      </c:pt>
                      <c:pt idx="31">
                        <c:v>Metsästys</c:v>
                      </c:pt>
                    </c:strCache>
                  </c:strRef>
                </c:cat>
                <c:val>
                  <c:numRef>
                    <c:extLst xmlns:c15="http://schemas.microsoft.com/office/drawing/2012/chart">
                      <c:ext xmlns:c15="http://schemas.microsoft.com/office/drawing/2012/chart" uri="{02D57815-91ED-43cb-92C2-25804820EDAC}">
                        <c15:formulaRef>
                          <c15:sqref>Taul1!$E$2:$E$33</c15:sqref>
                        </c15:formulaRef>
                      </c:ext>
                    </c:extLst>
                    <c:numCache>
                      <c:formatCode>General</c:formatCode>
                      <c:ptCount val="32"/>
                      <c:pt idx="0">
                        <c:v>62</c:v>
                      </c:pt>
                      <c:pt idx="1">
                        <c:v>65</c:v>
                      </c:pt>
                      <c:pt idx="2">
                        <c:v>55</c:v>
                      </c:pt>
                      <c:pt idx="3">
                        <c:v>56</c:v>
                      </c:pt>
                      <c:pt idx="4">
                        <c:v>45</c:v>
                      </c:pt>
                      <c:pt idx="5">
                        <c:v>48</c:v>
                      </c:pt>
                      <c:pt idx="6">
                        <c:v>41</c:v>
                      </c:pt>
                      <c:pt idx="7">
                        <c:v>41</c:v>
                      </c:pt>
                      <c:pt idx="8">
                        <c:v>44</c:v>
                      </c:pt>
                      <c:pt idx="9">
                        <c:v>40</c:v>
                      </c:pt>
                      <c:pt idx="10">
                        <c:v>38</c:v>
                      </c:pt>
                      <c:pt idx="11">
                        <c:v>34</c:v>
                      </c:pt>
                      <c:pt idx="12">
                        <c:v>36</c:v>
                      </c:pt>
                      <c:pt idx="13">
                        <c:v>34</c:v>
                      </c:pt>
                      <c:pt idx="14">
                        <c:v>28</c:v>
                      </c:pt>
                      <c:pt idx="15">
                        <c:v>36</c:v>
                      </c:pt>
                      <c:pt idx="16">
                        <c:v>34</c:v>
                      </c:pt>
                      <c:pt idx="17">
                        <c:v>32</c:v>
                      </c:pt>
                      <c:pt idx="18">
                        <c:v>31</c:v>
                      </c:pt>
                      <c:pt idx="19">
                        <c:v>30</c:v>
                      </c:pt>
                      <c:pt idx="20">
                        <c:v>27</c:v>
                      </c:pt>
                      <c:pt idx="21">
                        <c:v>22</c:v>
                      </c:pt>
                      <c:pt idx="22">
                        <c:v>24</c:v>
                      </c:pt>
                      <c:pt idx="23">
                        <c:v>24</c:v>
                      </c:pt>
                      <c:pt idx="24">
                        <c:v>20</c:v>
                      </c:pt>
                      <c:pt idx="25">
                        <c:v>16</c:v>
                      </c:pt>
                      <c:pt idx="26">
                        <c:v>14</c:v>
                      </c:pt>
                      <c:pt idx="27">
                        <c:v>9</c:v>
                      </c:pt>
                      <c:pt idx="28">
                        <c:v>13</c:v>
                      </c:pt>
                      <c:pt idx="29">
                        <c:v>14</c:v>
                      </c:pt>
                      <c:pt idx="30">
                        <c:v>11</c:v>
                      </c:pt>
                      <c:pt idx="31">
                        <c:v>10</c:v>
                      </c:pt>
                    </c:numCache>
                  </c:numRef>
                </c:val>
                <c:extLst xmlns:c15="http://schemas.microsoft.com/office/drawing/2012/chart">
                  <c:ext xmlns:c16="http://schemas.microsoft.com/office/drawing/2014/chart" uri="{C3380CC4-5D6E-409C-BE32-E72D297353CC}">
                    <c16:uniqueId val="{00000001-2B50-4F94-B6D9-AB73104DC04A}"/>
                  </c:ext>
                </c:extLst>
              </c15:ser>
            </c15:filteredBarSeries>
          </c:ext>
        </c:extLst>
      </c:barChart>
      <c:catAx>
        <c:axId val="324356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324356840"/>
        <c:crosses val="autoZero"/>
        <c:auto val="1"/>
        <c:lblAlgn val="ctr"/>
        <c:lblOffset val="100"/>
        <c:noMultiLvlLbl val="0"/>
      </c:catAx>
      <c:valAx>
        <c:axId val="324356840"/>
        <c:scaling>
          <c:orientation val="minMax"/>
          <c:max val="70"/>
        </c:scaling>
        <c:delete val="1"/>
        <c:axPos val="b"/>
        <c:numFmt formatCode="General" sourceLinked="1"/>
        <c:majorTickMark val="none"/>
        <c:minorTickMark val="none"/>
        <c:tickLblPos val="nextTo"/>
        <c:crossAx val="32435651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5.9306849239590023E-2"/>
          <c:y val="0.10393503145597235"/>
          <c:w val="0.92831795794613614"/>
          <c:h val="0.44665437626405086"/>
        </c:manualLayout>
      </c:layout>
      <c:barChart>
        <c:barDir val="col"/>
        <c:grouping val="clustered"/>
        <c:varyColors val="0"/>
        <c:ser>
          <c:idx val="2"/>
          <c:order val="2"/>
          <c:tx>
            <c:strRef>
              <c:f>Taul1!$D$1</c:f>
              <c:strCache>
                <c:ptCount val="1"/>
                <c:pt idx="0">
                  <c:v>Kärkimedia-paketti digi (viikko), est. 2 931 000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Taul1!$A$2:$A$14</c:f>
              <c:strCache>
                <c:ptCount val="13"/>
                <c:pt idx="0">
                  <c:v>Vaatteet ja jalkineet</c:v>
                </c:pt>
                <c:pt idx="1">
                  <c:v>Terveyden ja hyvinvoinnin tuotteet tai palvelut</c:v>
                </c:pt>
                <c:pt idx="2">
                  <c:v>Urheiluvaatteet, -jalkineet tai -välineet</c:v>
                </c:pt>
                <c:pt idx="3">
                  <c:v>Matkat</c:v>
                </c:pt>
                <c:pt idx="4">
                  <c:v>Remontoimisen ja rakentamisen tuotteet</c:v>
                </c:pt>
                <c:pt idx="5">
                  <c:v>Kosmetiikan ja kauneudenhoidon tuotteet</c:v>
                </c:pt>
                <c:pt idx="6">
                  <c:v>Huonekalut ja sisustustarvikkeet</c:v>
                </c:pt>
                <c:pt idx="7">
                  <c:v>Elektroniikka- tai tietotekniikkatuotteet</c:v>
                </c:pt>
                <c:pt idx="8">
                  <c:v>Silmälasit, piilolinssit tai aurinkolasit</c:v>
                </c:pt>
                <c:pt idx="9">
                  <c:v>Säästämisen tai sijoittamisen tuotteet tai palvelut</c:v>
                </c:pt>
                <c:pt idx="10">
                  <c:v>Kodinkoneet</c:v>
                </c:pt>
                <c:pt idx="11">
                  <c:v>Matkapuhelimet</c:v>
                </c:pt>
                <c:pt idx="12">
                  <c:v>Autot</c:v>
                </c:pt>
              </c:strCache>
            </c:strRef>
          </c:cat>
          <c:val>
            <c:numRef>
              <c:f>Taul1!$D$2:$D$14</c:f>
              <c:numCache>
                <c:formatCode>General</c:formatCode>
                <c:ptCount val="13"/>
                <c:pt idx="0">
                  <c:v>68</c:v>
                </c:pt>
                <c:pt idx="1">
                  <c:v>48</c:v>
                </c:pt>
                <c:pt idx="2">
                  <c:v>47</c:v>
                </c:pt>
                <c:pt idx="3">
                  <c:v>44</c:v>
                </c:pt>
                <c:pt idx="4">
                  <c:v>38</c:v>
                </c:pt>
                <c:pt idx="5">
                  <c:v>37</c:v>
                </c:pt>
                <c:pt idx="6">
                  <c:v>32</c:v>
                </c:pt>
                <c:pt idx="7">
                  <c:v>30</c:v>
                </c:pt>
                <c:pt idx="8">
                  <c:v>29</c:v>
                </c:pt>
                <c:pt idx="9">
                  <c:v>25</c:v>
                </c:pt>
                <c:pt idx="10">
                  <c:v>21</c:v>
                </c:pt>
                <c:pt idx="11">
                  <c:v>16</c:v>
                </c:pt>
                <c:pt idx="12">
                  <c:v>14</c:v>
                </c:pt>
              </c:numCache>
            </c:numRef>
          </c:val>
          <c:extLst xmlns:c15="http://schemas.microsoft.com/office/drawing/2012/chart">
            <c:ext xmlns:c16="http://schemas.microsoft.com/office/drawing/2014/chart" uri="{C3380CC4-5D6E-409C-BE32-E72D297353CC}">
              <c16:uniqueId val="{00000002-88C9-4485-92FF-ACA4FFB485EA}"/>
            </c:ext>
          </c:extLst>
        </c:ser>
        <c:dLbls>
          <c:dLblPos val="outEnd"/>
          <c:showLegendKey val="0"/>
          <c:showVal val="1"/>
          <c:showCatName val="0"/>
          <c:showSerName val="0"/>
          <c:showPercent val="0"/>
          <c:showBubbleSize val="0"/>
        </c:dLbls>
        <c:gapWidth val="219"/>
        <c:overlap val="-27"/>
        <c:axId val="768351888"/>
        <c:axId val="768349264"/>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Taul1!$A$2:$A$14</c15:sqref>
                        </c15:formulaRef>
                      </c:ext>
                    </c:extLst>
                    <c:strCache>
                      <c:ptCount val="13"/>
                      <c:pt idx="0">
                        <c:v>Vaatteet ja jalkineet</c:v>
                      </c:pt>
                      <c:pt idx="1">
                        <c:v>Terveyden ja hyvinvoinnin tuotteet tai palvelut</c:v>
                      </c:pt>
                      <c:pt idx="2">
                        <c:v>Urheiluvaatteet, -jalkineet tai -välineet</c:v>
                      </c:pt>
                      <c:pt idx="3">
                        <c:v>Matkat</c:v>
                      </c:pt>
                      <c:pt idx="4">
                        <c:v>Remontoimisen ja rakentamisen tuotteet</c:v>
                      </c:pt>
                      <c:pt idx="5">
                        <c:v>Kosmetiikan ja kauneudenhoidon tuotteet</c:v>
                      </c:pt>
                      <c:pt idx="6">
                        <c:v>Huonekalut ja sisustustarvikkeet</c:v>
                      </c:pt>
                      <c:pt idx="7">
                        <c:v>Elektroniikka- tai tietotekniikkatuotteet</c:v>
                      </c:pt>
                      <c:pt idx="8">
                        <c:v>Silmälasit, piilolinssit tai aurinkolasit</c:v>
                      </c:pt>
                      <c:pt idx="9">
                        <c:v>Säästämisen tai sijoittamisen tuotteet tai palvelut</c:v>
                      </c:pt>
                      <c:pt idx="10">
                        <c:v>Kodinkoneet</c:v>
                      </c:pt>
                      <c:pt idx="11">
                        <c:v>Matkapuhelimet</c:v>
                      </c:pt>
                      <c:pt idx="12">
                        <c:v>Autot</c:v>
                      </c:pt>
                    </c:strCache>
                  </c:strRef>
                </c:cat>
                <c:val>
                  <c:numRef>
                    <c:extLst>
                      <c:ext uri="{02D57815-91ED-43cb-92C2-25804820EDAC}">
                        <c15:formulaRef>
                          <c15:sqref>Taul1!$B$2:$B$14</c15:sqref>
                        </c15:formulaRef>
                      </c:ext>
                    </c:extLst>
                    <c:numCache>
                      <c:formatCode>General</c:formatCode>
                      <c:ptCount val="13"/>
                      <c:pt idx="0">
                        <c:v>65</c:v>
                      </c:pt>
                      <c:pt idx="1">
                        <c:v>46</c:v>
                      </c:pt>
                      <c:pt idx="2">
                        <c:v>43</c:v>
                      </c:pt>
                      <c:pt idx="3">
                        <c:v>41</c:v>
                      </c:pt>
                      <c:pt idx="4">
                        <c:v>36</c:v>
                      </c:pt>
                      <c:pt idx="5">
                        <c:v>36</c:v>
                      </c:pt>
                      <c:pt idx="6">
                        <c:v>29</c:v>
                      </c:pt>
                      <c:pt idx="7">
                        <c:v>28</c:v>
                      </c:pt>
                      <c:pt idx="8">
                        <c:v>27</c:v>
                      </c:pt>
                      <c:pt idx="9">
                        <c:v>22</c:v>
                      </c:pt>
                      <c:pt idx="10">
                        <c:v>20</c:v>
                      </c:pt>
                      <c:pt idx="11">
                        <c:v>16</c:v>
                      </c:pt>
                      <c:pt idx="12">
                        <c:v>14</c:v>
                      </c:pt>
                    </c:numCache>
                  </c:numRef>
                </c:val>
                <c:extLst>
                  <c:ext xmlns:c16="http://schemas.microsoft.com/office/drawing/2014/chart" uri="{C3380CC4-5D6E-409C-BE32-E72D297353CC}">
                    <c16:uniqueId val="{00000000-88C9-4485-92FF-ACA4FFB485E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 est. 2 533 000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Taul1!$A$2:$A$14</c15:sqref>
                        </c15:formulaRef>
                      </c:ext>
                    </c:extLst>
                    <c:strCache>
                      <c:ptCount val="13"/>
                      <c:pt idx="0">
                        <c:v>Vaatteet ja jalkineet</c:v>
                      </c:pt>
                      <c:pt idx="1">
                        <c:v>Terveyden ja hyvinvoinnin tuotteet tai palvelut</c:v>
                      </c:pt>
                      <c:pt idx="2">
                        <c:v>Urheiluvaatteet, -jalkineet tai -välineet</c:v>
                      </c:pt>
                      <c:pt idx="3">
                        <c:v>Matkat</c:v>
                      </c:pt>
                      <c:pt idx="4">
                        <c:v>Remontoimisen ja rakentamisen tuotteet</c:v>
                      </c:pt>
                      <c:pt idx="5">
                        <c:v>Kosmetiikan ja kauneudenhoidon tuotteet</c:v>
                      </c:pt>
                      <c:pt idx="6">
                        <c:v>Huonekalut ja sisustustarvikkeet</c:v>
                      </c:pt>
                      <c:pt idx="7">
                        <c:v>Elektroniikka- tai tietotekniikkatuotteet</c:v>
                      </c:pt>
                      <c:pt idx="8">
                        <c:v>Silmälasit, piilolinssit tai aurinkolasit</c:v>
                      </c:pt>
                      <c:pt idx="9">
                        <c:v>Säästämisen tai sijoittamisen tuotteet tai palvelut</c:v>
                      </c:pt>
                      <c:pt idx="10">
                        <c:v>Kodinkoneet</c:v>
                      </c:pt>
                      <c:pt idx="11">
                        <c:v>Matkapuhelimet</c:v>
                      </c:pt>
                      <c:pt idx="12">
                        <c:v>Autot</c:v>
                      </c:pt>
                    </c:strCache>
                  </c:strRef>
                </c:cat>
                <c:val>
                  <c:numRef>
                    <c:extLst xmlns:c15="http://schemas.microsoft.com/office/drawing/2012/chart">
                      <c:ext xmlns:c15="http://schemas.microsoft.com/office/drawing/2012/chart" uri="{02D57815-91ED-43cb-92C2-25804820EDAC}">
                        <c15:formulaRef>
                          <c15:sqref>Taul1!$C$2:$C$14</c15:sqref>
                        </c15:formulaRef>
                      </c:ext>
                    </c:extLst>
                    <c:numCache>
                      <c:formatCode>General</c:formatCode>
                      <c:ptCount val="13"/>
                      <c:pt idx="0">
                        <c:v>64</c:v>
                      </c:pt>
                      <c:pt idx="1">
                        <c:v>46</c:v>
                      </c:pt>
                      <c:pt idx="2">
                        <c:v>42</c:v>
                      </c:pt>
                      <c:pt idx="3">
                        <c:v>41</c:v>
                      </c:pt>
                      <c:pt idx="4">
                        <c:v>38</c:v>
                      </c:pt>
                      <c:pt idx="5">
                        <c:v>34</c:v>
                      </c:pt>
                      <c:pt idx="6">
                        <c:v>27</c:v>
                      </c:pt>
                      <c:pt idx="7">
                        <c:v>25</c:v>
                      </c:pt>
                      <c:pt idx="8">
                        <c:v>28</c:v>
                      </c:pt>
                      <c:pt idx="9">
                        <c:v>21</c:v>
                      </c:pt>
                      <c:pt idx="10">
                        <c:v>20</c:v>
                      </c:pt>
                      <c:pt idx="11">
                        <c:v>15</c:v>
                      </c:pt>
                      <c:pt idx="12">
                        <c:v>14</c:v>
                      </c:pt>
                    </c:numCache>
                  </c:numRef>
                </c:val>
                <c:extLst xmlns:c15="http://schemas.microsoft.com/office/drawing/2012/chart">
                  <c:ext xmlns:c16="http://schemas.microsoft.com/office/drawing/2014/chart" uri="{C3380CC4-5D6E-409C-BE32-E72D297353CC}">
                    <c16:uniqueId val="{00000001-88C9-4485-92FF-ACA4FFB485E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 est. 652 300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Taul1!$A$2:$A$14</c15:sqref>
                        </c15:formulaRef>
                      </c:ext>
                    </c:extLst>
                    <c:strCache>
                      <c:ptCount val="13"/>
                      <c:pt idx="0">
                        <c:v>Vaatteet ja jalkineet</c:v>
                      </c:pt>
                      <c:pt idx="1">
                        <c:v>Terveyden ja hyvinvoinnin tuotteet tai palvelut</c:v>
                      </c:pt>
                      <c:pt idx="2">
                        <c:v>Urheiluvaatteet, -jalkineet tai -välineet</c:v>
                      </c:pt>
                      <c:pt idx="3">
                        <c:v>Matkat</c:v>
                      </c:pt>
                      <c:pt idx="4">
                        <c:v>Remontoimisen ja rakentamisen tuotteet</c:v>
                      </c:pt>
                      <c:pt idx="5">
                        <c:v>Kosmetiikan ja kauneudenhoidon tuotteet</c:v>
                      </c:pt>
                      <c:pt idx="6">
                        <c:v>Huonekalut ja sisustustarvikkeet</c:v>
                      </c:pt>
                      <c:pt idx="7">
                        <c:v>Elektroniikka- tai tietotekniikkatuotteet</c:v>
                      </c:pt>
                      <c:pt idx="8">
                        <c:v>Silmälasit, piilolinssit tai aurinkolasit</c:v>
                      </c:pt>
                      <c:pt idx="9">
                        <c:v>Säästämisen tai sijoittamisen tuotteet tai palvelut</c:v>
                      </c:pt>
                      <c:pt idx="10">
                        <c:v>Kodinkoneet</c:v>
                      </c:pt>
                      <c:pt idx="11">
                        <c:v>Matkapuhelimet</c:v>
                      </c:pt>
                      <c:pt idx="12">
                        <c:v>Autot</c:v>
                      </c:pt>
                    </c:strCache>
                  </c:strRef>
                </c:cat>
                <c:val>
                  <c:numRef>
                    <c:extLst xmlns:c15="http://schemas.microsoft.com/office/drawing/2012/chart">
                      <c:ext xmlns:c15="http://schemas.microsoft.com/office/drawing/2012/chart" uri="{02D57815-91ED-43cb-92C2-25804820EDAC}">
                        <c15:formulaRef>
                          <c15:sqref>Taul1!$E$2:$E$14</c15:sqref>
                        </c15:formulaRef>
                      </c:ext>
                    </c:extLst>
                    <c:numCache>
                      <c:formatCode>General</c:formatCode>
                      <c:ptCount val="13"/>
                      <c:pt idx="0">
                        <c:v>67</c:v>
                      </c:pt>
                      <c:pt idx="1">
                        <c:v>49</c:v>
                      </c:pt>
                      <c:pt idx="2">
                        <c:v>46</c:v>
                      </c:pt>
                      <c:pt idx="3">
                        <c:v>45</c:v>
                      </c:pt>
                      <c:pt idx="4">
                        <c:v>43</c:v>
                      </c:pt>
                      <c:pt idx="5">
                        <c:v>37</c:v>
                      </c:pt>
                      <c:pt idx="6">
                        <c:v>29</c:v>
                      </c:pt>
                      <c:pt idx="7">
                        <c:v>24</c:v>
                      </c:pt>
                      <c:pt idx="8">
                        <c:v>32</c:v>
                      </c:pt>
                      <c:pt idx="9">
                        <c:v>25</c:v>
                      </c:pt>
                      <c:pt idx="10">
                        <c:v>20</c:v>
                      </c:pt>
                      <c:pt idx="11">
                        <c:v>14</c:v>
                      </c:pt>
                      <c:pt idx="12">
                        <c:v>13</c:v>
                      </c:pt>
                    </c:numCache>
                  </c:numRef>
                </c:val>
                <c:extLst xmlns:c15="http://schemas.microsoft.com/office/drawing/2012/chart">
                  <c:ext xmlns:c16="http://schemas.microsoft.com/office/drawing/2014/chart" uri="{C3380CC4-5D6E-409C-BE32-E72D297353CC}">
                    <c16:uniqueId val="{00000003-88C9-4485-92FF-ACA4FFB485EA}"/>
                  </c:ext>
                </c:extLst>
              </c15:ser>
            </c15:filteredBarSeries>
          </c:ext>
        </c:extLst>
      </c:barChart>
      <c:catAx>
        <c:axId val="76835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768349264"/>
        <c:crosses val="autoZero"/>
        <c:auto val="1"/>
        <c:lblAlgn val="ctr"/>
        <c:lblOffset val="100"/>
        <c:noMultiLvlLbl val="0"/>
      </c:catAx>
      <c:valAx>
        <c:axId val="768349264"/>
        <c:scaling>
          <c:orientation val="minMax"/>
        </c:scaling>
        <c:delete val="1"/>
        <c:axPos val="l"/>
        <c:numFmt formatCode="General" sourceLinked="1"/>
        <c:majorTickMark val="none"/>
        <c:minorTickMark val="none"/>
        <c:tickLblPos val="nextTo"/>
        <c:crossAx val="76835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306849239590023E-2"/>
          <c:y val="0.10393503145597235"/>
          <c:w val="0.92831795794613614"/>
          <c:h val="0.44665437626405086"/>
        </c:manualLayout>
      </c:layout>
      <c:barChart>
        <c:barDir val="col"/>
        <c:grouping val="clustered"/>
        <c:varyColors val="0"/>
        <c:ser>
          <c:idx val="0"/>
          <c:order val="0"/>
          <c:tx>
            <c:strRef>
              <c:f>Taul1!$B$1</c:f>
              <c:strCache>
                <c:ptCount val="1"/>
                <c:pt idx="0">
                  <c:v>Kärkimedia-paketti digi (viikko), KMT 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Taul1!$A$2:$A$14</c:f>
              <c:strCache>
                <c:ptCount val="13"/>
                <c:pt idx="0">
                  <c:v>Vaatteet ja jalkineet</c:v>
                </c:pt>
                <c:pt idx="1">
                  <c:v>Terveyden ja hyvinvoinnin tuotteet tai palvelut</c:v>
                </c:pt>
                <c:pt idx="2">
                  <c:v>Urheiluvaatteet, -jalkineet tai -välineet</c:v>
                </c:pt>
                <c:pt idx="3">
                  <c:v>Matkat</c:v>
                </c:pt>
                <c:pt idx="4">
                  <c:v>Remontoimisen ja rakentamisen tuotteet</c:v>
                </c:pt>
                <c:pt idx="5">
                  <c:v>Kosmetiikan ja kauneudenhoidon tuotteet</c:v>
                </c:pt>
                <c:pt idx="6">
                  <c:v>Huonekalut ja sisustustarvikkeet</c:v>
                </c:pt>
                <c:pt idx="7">
                  <c:v>Elektroniikka- tai tietotekniikkatuotteet</c:v>
                </c:pt>
                <c:pt idx="8">
                  <c:v>Silmälasit, piilolinssit tai aurinkolasit</c:v>
                </c:pt>
                <c:pt idx="9">
                  <c:v>Säästämisen tai sijoittamisen tuotteet tai palvelut</c:v>
                </c:pt>
                <c:pt idx="10">
                  <c:v>Kodinkoneet</c:v>
                </c:pt>
                <c:pt idx="11">
                  <c:v>Matkapuhelimet</c:v>
                </c:pt>
                <c:pt idx="12">
                  <c:v>Autot</c:v>
                </c:pt>
              </c:strCache>
            </c:strRef>
          </c:cat>
          <c:val>
            <c:numRef>
              <c:f>Taul1!$B$2:$B$14</c:f>
              <c:numCache>
                <c:formatCode>General</c:formatCode>
                <c:ptCount val="13"/>
                <c:pt idx="0">
                  <c:v>68</c:v>
                </c:pt>
                <c:pt idx="1">
                  <c:v>48</c:v>
                </c:pt>
                <c:pt idx="2">
                  <c:v>47</c:v>
                </c:pt>
                <c:pt idx="3">
                  <c:v>44</c:v>
                </c:pt>
                <c:pt idx="4">
                  <c:v>38</c:v>
                </c:pt>
                <c:pt idx="5">
                  <c:v>37</c:v>
                </c:pt>
                <c:pt idx="6">
                  <c:v>32</c:v>
                </c:pt>
                <c:pt idx="7">
                  <c:v>30</c:v>
                </c:pt>
                <c:pt idx="8">
                  <c:v>29</c:v>
                </c:pt>
                <c:pt idx="9">
                  <c:v>25</c:v>
                </c:pt>
                <c:pt idx="10">
                  <c:v>21</c:v>
                </c:pt>
                <c:pt idx="11">
                  <c:v>16</c:v>
                </c:pt>
                <c:pt idx="12">
                  <c:v>14</c:v>
                </c:pt>
              </c:numCache>
            </c:numRef>
          </c:val>
          <c:extLst xmlns:c15="http://schemas.microsoft.com/office/drawing/2012/chart">
            <c:ext xmlns:c16="http://schemas.microsoft.com/office/drawing/2014/chart" uri="{C3380CC4-5D6E-409C-BE32-E72D297353CC}">
              <c16:uniqueId val="{00000000-88C9-4485-92FF-ACA4FFB485EA}"/>
            </c:ext>
          </c:extLst>
        </c:ser>
        <c:ser>
          <c:idx val="1"/>
          <c:order val="1"/>
          <c:tx>
            <c:strRef>
              <c:f>Taul1!$C$1</c:f>
              <c:strCache>
                <c:ptCount val="1"/>
                <c:pt idx="0">
                  <c:v>Kärkimedia-paketti digi (viikko), KMT 2022</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Taul1!$A$2:$A$14</c:f>
              <c:strCache>
                <c:ptCount val="13"/>
                <c:pt idx="0">
                  <c:v>Vaatteet ja jalkineet</c:v>
                </c:pt>
                <c:pt idx="1">
                  <c:v>Terveyden ja hyvinvoinnin tuotteet tai palvelut</c:v>
                </c:pt>
                <c:pt idx="2">
                  <c:v>Urheiluvaatteet, -jalkineet tai -välineet</c:v>
                </c:pt>
                <c:pt idx="3">
                  <c:v>Matkat</c:v>
                </c:pt>
                <c:pt idx="4">
                  <c:v>Remontoimisen ja rakentamisen tuotteet</c:v>
                </c:pt>
                <c:pt idx="5">
                  <c:v>Kosmetiikan ja kauneudenhoidon tuotteet</c:v>
                </c:pt>
                <c:pt idx="6">
                  <c:v>Huonekalut ja sisustustarvikkeet</c:v>
                </c:pt>
                <c:pt idx="7">
                  <c:v>Elektroniikka- tai tietotekniikkatuotteet</c:v>
                </c:pt>
                <c:pt idx="8">
                  <c:v>Silmälasit, piilolinssit tai aurinkolasit</c:v>
                </c:pt>
                <c:pt idx="9">
                  <c:v>Säästämisen tai sijoittamisen tuotteet tai palvelut</c:v>
                </c:pt>
                <c:pt idx="10">
                  <c:v>Kodinkoneet</c:v>
                </c:pt>
                <c:pt idx="11">
                  <c:v>Matkapuhelimet</c:v>
                </c:pt>
                <c:pt idx="12">
                  <c:v>Autot</c:v>
                </c:pt>
              </c:strCache>
            </c:strRef>
          </c:cat>
          <c:val>
            <c:numRef>
              <c:f>Taul1!$C$2:$C$14</c:f>
              <c:numCache>
                <c:formatCode>General</c:formatCode>
                <c:ptCount val="13"/>
                <c:pt idx="0">
                  <c:v>69</c:v>
                </c:pt>
                <c:pt idx="1">
                  <c:v>48</c:v>
                </c:pt>
                <c:pt idx="2">
                  <c:v>49</c:v>
                </c:pt>
                <c:pt idx="3">
                  <c:v>38</c:v>
                </c:pt>
                <c:pt idx="4">
                  <c:v>39</c:v>
                </c:pt>
                <c:pt idx="5">
                  <c:v>37</c:v>
                </c:pt>
                <c:pt idx="6">
                  <c:v>34</c:v>
                </c:pt>
                <c:pt idx="7">
                  <c:v>31</c:v>
                </c:pt>
                <c:pt idx="8">
                  <c:v>28</c:v>
                </c:pt>
                <c:pt idx="9">
                  <c:v>26</c:v>
                </c:pt>
                <c:pt idx="10">
                  <c:v>21</c:v>
                </c:pt>
                <c:pt idx="11">
                  <c:v>15</c:v>
                </c:pt>
                <c:pt idx="12">
                  <c:v>15</c:v>
                </c:pt>
              </c:numCache>
            </c:numRef>
          </c:val>
          <c:extLst>
            <c:ext xmlns:c16="http://schemas.microsoft.com/office/drawing/2014/chart" uri="{C3380CC4-5D6E-409C-BE32-E72D297353CC}">
              <c16:uniqueId val="{00000001-FC07-4B38-8712-B70BB211B64A}"/>
            </c:ext>
          </c:extLst>
        </c:ser>
        <c:ser>
          <c:idx val="2"/>
          <c:order val="2"/>
          <c:tx>
            <c:strRef>
              <c:f>Taul1!$D$1</c:f>
              <c:strCache>
                <c:ptCount val="1"/>
                <c:pt idx="0">
                  <c:v>Kärkimedia-paketti digi (viikko), KMT 2021</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Taul1!$A$2:$A$14</c:f>
              <c:strCache>
                <c:ptCount val="13"/>
                <c:pt idx="0">
                  <c:v>Vaatteet ja jalkineet</c:v>
                </c:pt>
                <c:pt idx="1">
                  <c:v>Terveyden ja hyvinvoinnin tuotteet tai palvelut</c:v>
                </c:pt>
                <c:pt idx="2">
                  <c:v>Urheiluvaatteet, -jalkineet tai -välineet</c:v>
                </c:pt>
                <c:pt idx="3">
                  <c:v>Matkat</c:v>
                </c:pt>
                <c:pt idx="4">
                  <c:v>Remontoimisen ja rakentamisen tuotteet</c:v>
                </c:pt>
                <c:pt idx="5">
                  <c:v>Kosmetiikan ja kauneudenhoidon tuotteet</c:v>
                </c:pt>
                <c:pt idx="6">
                  <c:v>Huonekalut ja sisustustarvikkeet</c:v>
                </c:pt>
                <c:pt idx="7">
                  <c:v>Elektroniikka- tai tietotekniikkatuotteet</c:v>
                </c:pt>
                <c:pt idx="8">
                  <c:v>Silmälasit, piilolinssit tai aurinkolasit</c:v>
                </c:pt>
                <c:pt idx="9">
                  <c:v>Säästämisen tai sijoittamisen tuotteet tai palvelut</c:v>
                </c:pt>
                <c:pt idx="10">
                  <c:v>Kodinkoneet</c:v>
                </c:pt>
                <c:pt idx="11">
                  <c:v>Matkapuhelimet</c:v>
                </c:pt>
                <c:pt idx="12">
                  <c:v>Autot</c:v>
                </c:pt>
              </c:strCache>
            </c:strRef>
          </c:cat>
          <c:val>
            <c:numRef>
              <c:f>Taul1!$D$2:$D$14</c:f>
              <c:numCache>
                <c:formatCode>General</c:formatCode>
                <c:ptCount val="13"/>
                <c:pt idx="0">
                  <c:v>69</c:v>
                </c:pt>
                <c:pt idx="1">
                  <c:v>48</c:v>
                </c:pt>
                <c:pt idx="2">
                  <c:v>49</c:v>
                </c:pt>
                <c:pt idx="3">
                  <c:v>41</c:v>
                </c:pt>
                <c:pt idx="4">
                  <c:v>39</c:v>
                </c:pt>
                <c:pt idx="5">
                  <c:v>39</c:v>
                </c:pt>
                <c:pt idx="6">
                  <c:v>33</c:v>
                </c:pt>
                <c:pt idx="7">
                  <c:v>31</c:v>
                </c:pt>
                <c:pt idx="8">
                  <c:v>28</c:v>
                </c:pt>
                <c:pt idx="9">
                  <c:v>23</c:v>
                </c:pt>
                <c:pt idx="10">
                  <c:v>21</c:v>
                </c:pt>
                <c:pt idx="11">
                  <c:v>17</c:v>
                </c:pt>
                <c:pt idx="12">
                  <c:v>14</c:v>
                </c:pt>
              </c:numCache>
            </c:numRef>
          </c:val>
          <c:extLst>
            <c:ext xmlns:c16="http://schemas.microsoft.com/office/drawing/2014/chart" uri="{C3380CC4-5D6E-409C-BE32-E72D297353CC}">
              <c16:uniqueId val="{00000002-FC07-4B38-8712-B70BB211B64A}"/>
            </c:ext>
          </c:extLst>
        </c:ser>
        <c:dLbls>
          <c:dLblPos val="outEnd"/>
          <c:showLegendKey val="0"/>
          <c:showVal val="1"/>
          <c:showCatName val="0"/>
          <c:showSerName val="0"/>
          <c:showPercent val="0"/>
          <c:showBubbleSize val="0"/>
        </c:dLbls>
        <c:gapWidth val="219"/>
        <c:overlap val="-27"/>
        <c:axId val="768351888"/>
        <c:axId val="768349264"/>
        <c:extLst/>
      </c:barChart>
      <c:catAx>
        <c:axId val="76835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768349264"/>
        <c:crosses val="autoZero"/>
        <c:auto val="1"/>
        <c:lblAlgn val="ctr"/>
        <c:lblOffset val="100"/>
        <c:noMultiLvlLbl val="0"/>
      </c:catAx>
      <c:valAx>
        <c:axId val="768349264"/>
        <c:scaling>
          <c:orientation val="minMax"/>
        </c:scaling>
        <c:delete val="1"/>
        <c:axPos val="l"/>
        <c:numFmt formatCode="General" sourceLinked="1"/>
        <c:majorTickMark val="none"/>
        <c:minorTickMark val="none"/>
        <c:tickLblPos val="nextTo"/>
        <c:crossAx val="7683518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1400" b="0" i="0" baseline="0" dirty="0">
                <a:solidFill>
                  <a:schemeClr val="tx1"/>
                </a:solidFill>
                <a:effectLst/>
              </a:rPr>
              <a:t>Suunnitellut hankinnat seuraavan kahden </a:t>
            </a:r>
          </a:p>
          <a:p>
            <a:pPr>
              <a:defRPr/>
            </a:pPr>
            <a:r>
              <a:rPr lang="fi-FI" sz="1400" b="0" i="0" baseline="0" dirty="0">
                <a:solidFill>
                  <a:schemeClr val="tx1"/>
                </a:solidFill>
                <a:effectLst/>
              </a:rPr>
              <a:t>vuoden aikana</a:t>
            </a:r>
            <a:endParaRPr lang="fi-FI" sz="1400"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6552071044001737E-2"/>
          <c:y val="0.23911412624145287"/>
          <c:w val="0.91130137105741338"/>
          <c:h val="0.61843664362084239"/>
        </c:manualLayout>
      </c:layout>
      <c:barChart>
        <c:barDir val="col"/>
        <c:grouping val="clustered"/>
        <c:varyColors val="0"/>
        <c:ser>
          <c:idx val="2"/>
          <c:order val="2"/>
          <c:tx>
            <c:strRef>
              <c:f>Taul1!$D$1</c:f>
              <c:strCache>
                <c:ptCount val="1"/>
                <c:pt idx="0">
                  <c:v>Kärkimedia-paketti digi (viikko), est. 2 931 000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Asunnon remontointi</c:v>
                </c:pt>
                <c:pt idx="1">
                  <c:v>Auton ostaminen</c:v>
                </c:pt>
                <c:pt idx="2">
                  <c:v>Asunnon ostaminen</c:v>
                </c:pt>
                <c:pt idx="3">
                  <c:v>Veneen ostaminen</c:v>
                </c:pt>
                <c:pt idx="4">
                  <c:v>Talon rakentaminen</c:v>
                </c:pt>
              </c:strCache>
            </c:strRef>
          </c:cat>
          <c:val>
            <c:numRef>
              <c:f>Taul1!$D$2:$D$6</c:f>
              <c:numCache>
                <c:formatCode>General</c:formatCode>
                <c:ptCount val="5"/>
                <c:pt idx="0">
                  <c:v>31</c:v>
                </c:pt>
                <c:pt idx="1">
                  <c:v>26</c:v>
                </c:pt>
                <c:pt idx="2">
                  <c:v>13</c:v>
                </c:pt>
                <c:pt idx="3">
                  <c:v>3</c:v>
                </c:pt>
                <c:pt idx="4">
                  <c:v>3</c:v>
                </c:pt>
              </c:numCache>
            </c:numRef>
          </c:val>
          <c:extLst xmlns:c15="http://schemas.microsoft.com/office/drawing/2012/chart">
            <c:ext xmlns:c16="http://schemas.microsoft.com/office/drawing/2014/chart" uri="{C3380CC4-5D6E-409C-BE32-E72D297353CC}">
              <c16:uniqueId val="{00000002-9922-4562-AC8C-87C4F2B9575C}"/>
            </c:ext>
          </c:extLst>
        </c:ser>
        <c:dLbls>
          <c:dLblPos val="outEnd"/>
          <c:showLegendKey val="0"/>
          <c:showVal val="1"/>
          <c:showCatName val="0"/>
          <c:showSerName val="0"/>
          <c:showPercent val="0"/>
          <c:showBubbleSize val="0"/>
        </c:dLbls>
        <c:gapWidth val="219"/>
        <c:overlap val="-27"/>
        <c:axId val="765622912"/>
        <c:axId val="76562127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Taul1!$A$2:$A$6</c15:sqref>
                        </c15:formulaRef>
                      </c:ext>
                    </c:extLst>
                    <c:strCache>
                      <c:ptCount val="5"/>
                      <c:pt idx="0">
                        <c:v>Asunnon remontointi</c:v>
                      </c:pt>
                      <c:pt idx="1">
                        <c:v>Auton ostaminen</c:v>
                      </c:pt>
                      <c:pt idx="2">
                        <c:v>Asunnon ostaminen</c:v>
                      </c:pt>
                      <c:pt idx="3">
                        <c:v>Veneen ostaminen</c:v>
                      </c:pt>
                      <c:pt idx="4">
                        <c:v>Talon rakentaminen</c:v>
                      </c:pt>
                    </c:strCache>
                  </c:strRef>
                </c:cat>
                <c:val>
                  <c:numRef>
                    <c:extLst>
                      <c:ext uri="{02D57815-91ED-43cb-92C2-25804820EDAC}">
                        <c15:formulaRef>
                          <c15:sqref>Taul1!$B$2:$B$6</c15:sqref>
                        </c15:formulaRef>
                      </c:ext>
                    </c:extLst>
                    <c:numCache>
                      <c:formatCode>General</c:formatCode>
                      <c:ptCount val="5"/>
                      <c:pt idx="0">
                        <c:v>29</c:v>
                      </c:pt>
                      <c:pt idx="1">
                        <c:v>25</c:v>
                      </c:pt>
                      <c:pt idx="2">
                        <c:v>11</c:v>
                      </c:pt>
                      <c:pt idx="3">
                        <c:v>3</c:v>
                      </c:pt>
                      <c:pt idx="4">
                        <c:v>3</c:v>
                      </c:pt>
                    </c:numCache>
                  </c:numRef>
                </c:val>
                <c:extLst>
                  <c:ext xmlns:c16="http://schemas.microsoft.com/office/drawing/2014/chart" uri="{C3380CC4-5D6E-409C-BE32-E72D297353CC}">
                    <c16:uniqueId val="{00000000-9922-4562-AC8C-87C4F2B9575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 est. 2 533 000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Asunnon remontointi</c:v>
                      </c:pt>
                      <c:pt idx="1">
                        <c:v>Auton ostaminen</c:v>
                      </c:pt>
                      <c:pt idx="2">
                        <c:v>Asunnon ostaminen</c:v>
                      </c:pt>
                      <c:pt idx="3">
                        <c:v>Veneen ostaminen</c:v>
                      </c:pt>
                      <c:pt idx="4">
                        <c:v>Talon rakentaminen</c:v>
                      </c:pt>
                    </c:strCache>
                  </c:strRef>
                </c:cat>
                <c:val>
                  <c:numRef>
                    <c:extLst xmlns:c15="http://schemas.microsoft.com/office/drawing/2012/chart">
                      <c:ext xmlns:c15="http://schemas.microsoft.com/office/drawing/2012/chart" uri="{02D57815-91ED-43cb-92C2-25804820EDAC}">
                        <c15:formulaRef>
                          <c15:sqref>Taul1!$C$2:$C$6</c15:sqref>
                        </c15:formulaRef>
                      </c:ext>
                    </c:extLst>
                    <c:numCache>
                      <c:formatCode>General</c:formatCode>
                      <c:ptCount val="5"/>
                      <c:pt idx="0">
                        <c:v>30</c:v>
                      </c:pt>
                      <c:pt idx="1">
                        <c:v>24</c:v>
                      </c:pt>
                      <c:pt idx="2">
                        <c:v>10</c:v>
                      </c:pt>
                      <c:pt idx="3">
                        <c:v>3</c:v>
                      </c:pt>
                      <c:pt idx="4">
                        <c:v>2</c:v>
                      </c:pt>
                    </c:numCache>
                  </c:numRef>
                </c:val>
                <c:extLst xmlns:c15="http://schemas.microsoft.com/office/drawing/2012/chart">
                  <c:ext xmlns:c16="http://schemas.microsoft.com/office/drawing/2014/chart" uri="{C3380CC4-5D6E-409C-BE32-E72D297353CC}">
                    <c16:uniqueId val="{00000001-9922-4562-AC8C-87C4F2B9575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 est. 652 300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Asunnon remontointi</c:v>
                      </c:pt>
                      <c:pt idx="1">
                        <c:v>Auton ostaminen</c:v>
                      </c:pt>
                      <c:pt idx="2">
                        <c:v>Asunnon ostaminen</c:v>
                      </c:pt>
                      <c:pt idx="3">
                        <c:v>Veneen ostaminen</c:v>
                      </c:pt>
                      <c:pt idx="4">
                        <c:v>Talon rakentaminen</c:v>
                      </c:pt>
                    </c:strCache>
                  </c:strRef>
                </c:cat>
                <c:val>
                  <c:numRef>
                    <c:extLst xmlns:c15="http://schemas.microsoft.com/office/drawing/2012/chart">
                      <c:ext xmlns:c15="http://schemas.microsoft.com/office/drawing/2012/chart" uri="{02D57815-91ED-43cb-92C2-25804820EDAC}">
                        <c15:formulaRef>
                          <c15:sqref>Taul1!$E$2:$E$6</c15:sqref>
                        </c15:formulaRef>
                      </c:ext>
                    </c:extLst>
                    <c:numCache>
                      <c:formatCode>General</c:formatCode>
                      <c:ptCount val="5"/>
                      <c:pt idx="0">
                        <c:v>33</c:v>
                      </c:pt>
                      <c:pt idx="1">
                        <c:v>26</c:v>
                      </c:pt>
                      <c:pt idx="2">
                        <c:v>11</c:v>
                      </c:pt>
                      <c:pt idx="3">
                        <c:v>3</c:v>
                      </c:pt>
                      <c:pt idx="4">
                        <c:v>2</c:v>
                      </c:pt>
                    </c:numCache>
                  </c:numRef>
                </c:val>
                <c:extLst xmlns:c15="http://schemas.microsoft.com/office/drawing/2012/chart">
                  <c:ext xmlns:c16="http://schemas.microsoft.com/office/drawing/2014/chart" uri="{C3380CC4-5D6E-409C-BE32-E72D297353CC}">
                    <c16:uniqueId val="{00000003-9922-4562-AC8C-87C4F2B9575C}"/>
                  </c:ext>
                </c:extLst>
              </c15:ser>
            </c15:filteredBarSeries>
          </c:ext>
        </c:extLst>
      </c:barChart>
      <c:catAx>
        <c:axId val="76562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65621272"/>
        <c:crosses val="autoZero"/>
        <c:auto val="1"/>
        <c:lblAlgn val="ctr"/>
        <c:lblOffset val="100"/>
        <c:noMultiLvlLbl val="0"/>
      </c:catAx>
      <c:valAx>
        <c:axId val="765621272"/>
        <c:scaling>
          <c:orientation val="minMax"/>
        </c:scaling>
        <c:delete val="1"/>
        <c:axPos val="l"/>
        <c:numFmt formatCode="General" sourceLinked="1"/>
        <c:majorTickMark val="none"/>
        <c:minorTickMark val="none"/>
        <c:tickLblPos val="nextTo"/>
        <c:crossAx val="76562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1400" b="0" i="0" baseline="0" dirty="0">
                <a:solidFill>
                  <a:schemeClr val="tx1"/>
                </a:solidFill>
                <a:effectLst/>
              </a:rPr>
              <a:t>Harkitsee vaihtamista seuraavan 12 kk aikana</a:t>
            </a:r>
            <a:endParaRPr lang="fi-FI" sz="1400" dirty="0">
              <a:solidFill>
                <a:schemeClr val="tx1"/>
              </a:solidFill>
              <a:effectLst/>
            </a:endParaRPr>
          </a:p>
        </c:rich>
      </c:tx>
      <c:layout>
        <c:manualLayout>
          <c:xMode val="edge"/>
          <c:yMode val="edge"/>
          <c:x val="0.17450855279067326"/>
          <c:y val="4.22369526299985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6552071044001737E-2"/>
          <c:y val="0.23911412624145287"/>
          <c:w val="0.91130137105741338"/>
          <c:h val="0.61843664362084239"/>
        </c:manualLayout>
      </c:layout>
      <c:barChart>
        <c:barDir val="col"/>
        <c:grouping val="clustered"/>
        <c:varyColors val="0"/>
        <c:ser>
          <c:idx val="2"/>
          <c:order val="2"/>
          <c:tx>
            <c:strRef>
              <c:f>Taul1!$D$1</c:f>
              <c:strCache>
                <c:ptCount val="1"/>
                <c:pt idx="0">
                  <c:v>Kärkimedia-paketti digi (viikko), est. 2 931 000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Sähköyhtiö</c:v>
                </c:pt>
                <c:pt idx="1">
                  <c:v>Puhelinliittymä</c:v>
                </c:pt>
                <c:pt idx="2">
                  <c:v>Vakuutusyhtiö</c:v>
                </c:pt>
                <c:pt idx="3">
                  <c:v>Nettiliittymä</c:v>
                </c:pt>
                <c:pt idx="4">
                  <c:v>Pankki</c:v>
                </c:pt>
              </c:strCache>
            </c:strRef>
          </c:cat>
          <c:val>
            <c:numRef>
              <c:f>Taul1!$D$2:$D$6</c:f>
              <c:numCache>
                <c:formatCode>General</c:formatCode>
                <c:ptCount val="5"/>
                <c:pt idx="0">
                  <c:v>19</c:v>
                </c:pt>
                <c:pt idx="1">
                  <c:v>13</c:v>
                </c:pt>
                <c:pt idx="2">
                  <c:v>11</c:v>
                </c:pt>
                <c:pt idx="3">
                  <c:v>8</c:v>
                </c:pt>
                <c:pt idx="4">
                  <c:v>8</c:v>
                </c:pt>
              </c:numCache>
            </c:numRef>
          </c:val>
          <c:extLst xmlns:c15="http://schemas.microsoft.com/office/drawing/2012/chart">
            <c:ext xmlns:c16="http://schemas.microsoft.com/office/drawing/2014/chart" uri="{C3380CC4-5D6E-409C-BE32-E72D297353CC}">
              <c16:uniqueId val="{00000003-626F-4D95-8521-335C56C9D1B1}"/>
            </c:ext>
          </c:extLst>
        </c:ser>
        <c:dLbls>
          <c:dLblPos val="outEnd"/>
          <c:showLegendKey val="0"/>
          <c:showVal val="1"/>
          <c:showCatName val="0"/>
          <c:showSerName val="0"/>
          <c:showPercent val="0"/>
          <c:showBubbleSize val="0"/>
        </c:dLbls>
        <c:gapWidth val="219"/>
        <c:overlap val="-27"/>
        <c:axId val="765622912"/>
        <c:axId val="76562127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Taul1!$A$2:$A$6</c15:sqref>
                        </c15:formulaRef>
                      </c:ext>
                    </c:extLst>
                    <c:strCache>
                      <c:ptCount val="5"/>
                      <c:pt idx="0">
                        <c:v>Sähköyhtiö</c:v>
                      </c:pt>
                      <c:pt idx="1">
                        <c:v>Puhelinliittymä</c:v>
                      </c:pt>
                      <c:pt idx="2">
                        <c:v>Vakuutusyhtiö</c:v>
                      </c:pt>
                      <c:pt idx="3">
                        <c:v>Nettiliittymä</c:v>
                      </c:pt>
                      <c:pt idx="4">
                        <c:v>Pankki</c:v>
                      </c:pt>
                    </c:strCache>
                  </c:strRef>
                </c:cat>
                <c:val>
                  <c:numRef>
                    <c:extLst>
                      <c:ext uri="{02D57815-91ED-43cb-92C2-25804820EDAC}">
                        <c15:formulaRef>
                          <c15:sqref>Taul1!$B$2:$B$6</c15:sqref>
                        </c15:formulaRef>
                      </c:ext>
                    </c:extLst>
                    <c:numCache>
                      <c:formatCode>General</c:formatCode>
                      <c:ptCount val="5"/>
                      <c:pt idx="0">
                        <c:v>18</c:v>
                      </c:pt>
                      <c:pt idx="1">
                        <c:v>12</c:v>
                      </c:pt>
                      <c:pt idx="2">
                        <c:v>10</c:v>
                      </c:pt>
                      <c:pt idx="3">
                        <c:v>8</c:v>
                      </c:pt>
                      <c:pt idx="4">
                        <c:v>7</c:v>
                      </c:pt>
                    </c:numCache>
                  </c:numRef>
                </c:val>
                <c:extLst>
                  <c:ext xmlns:c16="http://schemas.microsoft.com/office/drawing/2014/chart" uri="{C3380CC4-5D6E-409C-BE32-E72D297353CC}">
                    <c16:uniqueId val="{00000001-626F-4D95-8521-335C56C9D1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 est. 2 533 000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Sähköyhtiö</c:v>
                      </c:pt>
                      <c:pt idx="1">
                        <c:v>Puhelinliittymä</c:v>
                      </c:pt>
                      <c:pt idx="2">
                        <c:v>Vakuutusyhtiö</c:v>
                      </c:pt>
                      <c:pt idx="3">
                        <c:v>Nettiliittymä</c:v>
                      </c:pt>
                      <c:pt idx="4">
                        <c:v>Pankki</c:v>
                      </c:pt>
                    </c:strCache>
                  </c:strRef>
                </c:cat>
                <c:val>
                  <c:numRef>
                    <c:extLst xmlns:c15="http://schemas.microsoft.com/office/drawing/2012/chart">
                      <c:ext xmlns:c15="http://schemas.microsoft.com/office/drawing/2012/chart" uri="{02D57815-91ED-43cb-92C2-25804820EDAC}">
                        <c15:formulaRef>
                          <c15:sqref>Taul1!$C$2:$C$6</c15:sqref>
                        </c15:formulaRef>
                      </c:ext>
                    </c:extLst>
                    <c:numCache>
                      <c:formatCode>General</c:formatCode>
                      <c:ptCount val="5"/>
                      <c:pt idx="0">
                        <c:v>17</c:v>
                      </c:pt>
                      <c:pt idx="1">
                        <c:v>12</c:v>
                      </c:pt>
                      <c:pt idx="2">
                        <c:v>9</c:v>
                      </c:pt>
                      <c:pt idx="3">
                        <c:v>8</c:v>
                      </c:pt>
                      <c:pt idx="4">
                        <c:v>7</c:v>
                      </c:pt>
                    </c:numCache>
                  </c:numRef>
                </c:val>
                <c:extLst xmlns:c15="http://schemas.microsoft.com/office/drawing/2012/chart">
                  <c:ext xmlns:c16="http://schemas.microsoft.com/office/drawing/2014/chart" uri="{C3380CC4-5D6E-409C-BE32-E72D297353CC}">
                    <c16:uniqueId val="{00000002-626F-4D95-8521-335C56C9D1B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 est. 652 300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Sähköyhtiö</c:v>
                      </c:pt>
                      <c:pt idx="1">
                        <c:v>Puhelinliittymä</c:v>
                      </c:pt>
                      <c:pt idx="2">
                        <c:v>Vakuutusyhtiö</c:v>
                      </c:pt>
                      <c:pt idx="3">
                        <c:v>Nettiliittymä</c:v>
                      </c:pt>
                      <c:pt idx="4">
                        <c:v>Pankki</c:v>
                      </c:pt>
                    </c:strCache>
                  </c:strRef>
                </c:cat>
                <c:val>
                  <c:numRef>
                    <c:extLst xmlns:c15="http://schemas.microsoft.com/office/drawing/2012/chart">
                      <c:ext xmlns:c15="http://schemas.microsoft.com/office/drawing/2012/chart" uri="{02D57815-91ED-43cb-92C2-25804820EDAC}">
                        <c15:formulaRef>
                          <c15:sqref>Taul1!$E$2:$E$6</c15:sqref>
                        </c15:formulaRef>
                      </c:ext>
                    </c:extLst>
                    <c:numCache>
                      <c:formatCode>General</c:formatCode>
                      <c:ptCount val="5"/>
                      <c:pt idx="0">
                        <c:v>18</c:v>
                      </c:pt>
                      <c:pt idx="1">
                        <c:v>12</c:v>
                      </c:pt>
                      <c:pt idx="2">
                        <c:v>10</c:v>
                      </c:pt>
                      <c:pt idx="3">
                        <c:v>8</c:v>
                      </c:pt>
                      <c:pt idx="4">
                        <c:v>7</c:v>
                      </c:pt>
                    </c:numCache>
                  </c:numRef>
                </c:val>
                <c:extLst xmlns:c15="http://schemas.microsoft.com/office/drawing/2012/chart">
                  <c:ext xmlns:c16="http://schemas.microsoft.com/office/drawing/2014/chart" uri="{C3380CC4-5D6E-409C-BE32-E72D297353CC}">
                    <c16:uniqueId val="{00000000-626F-4D95-8521-335C56C9D1B1}"/>
                  </c:ext>
                </c:extLst>
              </c15:ser>
            </c15:filteredBarSeries>
          </c:ext>
        </c:extLst>
      </c:barChart>
      <c:catAx>
        <c:axId val="76562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crossAx val="765621272"/>
        <c:crosses val="autoZero"/>
        <c:auto val="1"/>
        <c:lblAlgn val="ctr"/>
        <c:lblOffset val="100"/>
        <c:noMultiLvlLbl val="0"/>
      </c:catAx>
      <c:valAx>
        <c:axId val="765621272"/>
        <c:scaling>
          <c:orientation val="minMax"/>
          <c:max val="30"/>
        </c:scaling>
        <c:delete val="1"/>
        <c:axPos val="l"/>
        <c:numFmt formatCode="General" sourceLinked="1"/>
        <c:majorTickMark val="none"/>
        <c:minorTickMark val="none"/>
        <c:tickLblPos val="nextTo"/>
        <c:crossAx val="76562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1400" b="0" i="0" baseline="0" dirty="0">
                <a:solidFill>
                  <a:schemeClr val="tx1"/>
                </a:solidFill>
                <a:effectLst/>
              </a:rPr>
              <a:t>Suunnitellut hankinnat seuraavan kahden </a:t>
            </a:r>
          </a:p>
          <a:p>
            <a:pPr>
              <a:defRPr/>
            </a:pPr>
            <a:r>
              <a:rPr lang="fi-FI" sz="1400" b="0" i="0" baseline="0" dirty="0">
                <a:solidFill>
                  <a:schemeClr val="tx1"/>
                </a:solidFill>
                <a:effectLst/>
              </a:rPr>
              <a:t>vuoden aikana</a:t>
            </a:r>
            <a:endParaRPr lang="fi-FI" sz="1400"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6552071044001737E-2"/>
          <c:y val="0.23911412624145287"/>
          <c:w val="0.91130137105741338"/>
          <c:h val="0.61843664362084239"/>
        </c:manualLayout>
      </c:layout>
      <c:barChart>
        <c:barDir val="col"/>
        <c:grouping val="clustered"/>
        <c:varyColors val="0"/>
        <c:ser>
          <c:idx val="2"/>
          <c:order val="2"/>
          <c:tx>
            <c:strRef>
              <c:f>Taul1!$D$1</c:f>
              <c:strCache>
                <c:ptCount val="1"/>
                <c:pt idx="0">
                  <c:v>Kärkimedia digi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Asunnon remontointi</c:v>
                </c:pt>
                <c:pt idx="1">
                  <c:v>Auton ostaminen</c:v>
                </c:pt>
                <c:pt idx="2">
                  <c:v>Asunnon ostaminen</c:v>
                </c:pt>
                <c:pt idx="3">
                  <c:v>Veneen ostaminen</c:v>
                </c:pt>
                <c:pt idx="4">
                  <c:v>Talon rakentaminen</c:v>
                </c:pt>
              </c:strCache>
            </c:strRef>
          </c:cat>
          <c:val>
            <c:numRef>
              <c:f>Taul1!$D$2:$D$6</c:f>
              <c:numCache>
                <c:formatCode>General</c:formatCode>
                <c:ptCount val="5"/>
                <c:pt idx="0">
                  <c:v>30</c:v>
                </c:pt>
                <c:pt idx="1">
                  <c:v>26</c:v>
                </c:pt>
                <c:pt idx="2">
                  <c:v>13</c:v>
                </c:pt>
                <c:pt idx="3">
                  <c:v>4</c:v>
                </c:pt>
                <c:pt idx="4">
                  <c:v>3</c:v>
                </c:pt>
              </c:numCache>
            </c:numRef>
          </c:val>
          <c:extLst>
            <c:ext xmlns:c16="http://schemas.microsoft.com/office/drawing/2014/chart" uri="{C3380CC4-5D6E-409C-BE32-E72D297353CC}">
              <c16:uniqueId val="{00000002-9922-4562-AC8C-87C4F2B9575C}"/>
            </c:ext>
          </c:extLst>
        </c:ser>
        <c:dLbls>
          <c:showLegendKey val="0"/>
          <c:showVal val="0"/>
          <c:showCatName val="0"/>
          <c:showSerName val="0"/>
          <c:showPercent val="0"/>
          <c:showBubbleSize val="0"/>
        </c:dLbls>
        <c:gapWidth val="219"/>
        <c:overlap val="-27"/>
        <c:axId val="765622912"/>
        <c:axId val="76562127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cat>
                  <c:strRef>
                    <c:extLst>
                      <c:ext uri="{02D57815-91ED-43cb-92C2-25804820EDAC}">
                        <c15:formulaRef>
                          <c15:sqref>Taul1!$A$2:$A$6</c15:sqref>
                        </c15:formulaRef>
                      </c:ext>
                    </c:extLst>
                    <c:strCache>
                      <c:ptCount val="5"/>
                      <c:pt idx="0">
                        <c:v>Asunnon remontointi</c:v>
                      </c:pt>
                      <c:pt idx="1">
                        <c:v>Auton ostaminen</c:v>
                      </c:pt>
                      <c:pt idx="2">
                        <c:v>Asunnon ostaminen</c:v>
                      </c:pt>
                      <c:pt idx="3">
                        <c:v>Veneen ostaminen</c:v>
                      </c:pt>
                      <c:pt idx="4">
                        <c:v>Talon rakentaminen</c:v>
                      </c:pt>
                    </c:strCache>
                  </c:strRef>
                </c:cat>
                <c:val>
                  <c:numRef>
                    <c:extLst>
                      <c:ext uri="{02D57815-91ED-43cb-92C2-25804820EDAC}">
                        <c15:formulaRef>
                          <c15:sqref>Taul1!$B$2:$B$6</c15:sqref>
                        </c15:formulaRef>
                      </c:ext>
                    </c:extLst>
                    <c:numCache>
                      <c:formatCode>General</c:formatCode>
                      <c:ptCount val="5"/>
                      <c:pt idx="0">
                        <c:v>28</c:v>
                      </c:pt>
                      <c:pt idx="1">
                        <c:v>24</c:v>
                      </c:pt>
                      <c:pt idx="2">
                        <c:v>11</c:v>
                      </c:pt>
                      <c:pt idx="3">
                        <c:v>3</c:v>
                      </c:pt>
                      <c:pt idx="4">
                        <c:v>3</c:v>
                      </c:pt>
                    </c:numCache>
                  </c:numRef>
                </c:val>
                <c:extLst>
                  <c:ext xmlns:c16="http://schemas.microsoft.com/office/drawing/2014/chart" uri="{C3380CC4-5D6E-409C-BE32-E72D297353CC}">
                    <c16:uniqueId val="{00000000-9922-4562-AC8C-87C4F2B9575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 näköislehti) pvä</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Taul1!$A$2:$A$6</c15:sqref>
                        </c15:formulaRef>
                      </c:ext>
                    </c:extLst>
                    <c:strCache>
                      <c:ptCount val="5"/>
                      <c:pt idx="0">
                        <c:v>Asunnon remontointi</c:v>
                      </c:pt>
                      <c:pt idx="1">
                        <c:v>Auton ostaminen</c:v>
                      </c:pt>
                      <c:pt idx="2">
                        <c:v>Asunnon ostaminen</c:v>
                      </c:pt>
                      <c:pt idx="3">
                        <c:v>Veneen ostaminen</c:v>
                      </c:pt>
                      <c:pt idx="4">
                        <c:v>Talon rakentaminen</c:v>
                      </c:pt>
                    </c:strCache>
                  </c:strRef>
                </c:cat>
                <c:val>
                  <c:numRef>
                    <c:extLst xmlns:c15="http://schemas.microsoft.com/office/drawing/2012/chart">
                      <c:ext xmlns:c15="http://schemas.microsoft.com/office/drawing/2012/chart" uri="{02D57815-91ED-43cb-92C2-25804820EDAC}">
                        <c15:formulaRef>
                          <c15:sqref>Taul1!$C$2:$C$6</c15:sqref>
                        </c15:formulaRef>
                      </c:ext>
                    </c:extLst>
                    <c:numCache>
                      <c:formatCode>General</c:formatCode>
                      <c:ptCount val="5"/>
                      <c:pt idx="0">
                        <c:v>27</c:v>
                      </c:pt>
                      <c:pt idx="1">
                        <c:v>22</c:v>
                      </c:pt>
                      <c:pt idx="2">
                        <c:v>8</c:v>
                      </c:pt>
                      <c:pt idx="3">
                        <c:v>3</c:v>
                      </c:pt>
                      <c:pt idx="4">
                        <c:v>2</c:v>
                      </c:pt>
                    </c:numCache>
                  </c:numRef>
                </c:val>
                <c:extLst xmlns:c15="http://schemas.microsoft.com/office/drawing/2012/chart">
                  <c:ext xmlns:c16="http://schemas.microsoft.com/office/drawing/2014/chart" uri="{C3380CC4-5D6E-409C-BE32-E72D297353CC}">
                    <c16:uniqueId val="{00000001-9922-4562-AC8C-87C4F2B9575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 painettu lehti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Asunnon remontointi</c:v>
                      </c:pt>
                      <c:pt idx="1">
                        <c:v>Auton ostaminen</c:v>
                      </c:pt>
                      <c:pt idx="2">
                        <c:v>Asunnon ostaminen</c:v>
                      </c:pt>
                      <c:pt idx="3">
                        <c:v>Veneen ostaminen</c:v>
                      </c:pt>
                      <c:pt idx="4">
                        <c:v>Talon rakentaminen</c:v>
                      </c:pt>
                    </c:strCache>
                  </c:strRef>
                </c:cat>
                <c:val>
                  <c:numRef>
                    <c:extLst xmlns:c15="http://schemas.microsoft.com/office/drawing/2012/chart">
                      <c:ext xmlns:c15="http://schemas.microsoft.com/office/drawing/2012/chart" uri="{02D57815-91ED-43cb-92C2-25804820EDAC}">
                        <c15:formulaRef>
                          <c15:sqref>Taul1!$E$2:$E$6</c15:sqref>
                        </c15:formulaRef>
                      </c:ext>
                    </c:extLst>
                    <c:numCache>
                      <c:formatCode>General</c:formatCode>
                      <c:ptCount val="5"/>
                      <c:pt idx="0">
                        <c:v>28</c:v>
                      </c:pt>
                      <c:pt idx="1">
                        <c:v>23</c:v>
                      </c:pt>
                      <c:pt idx="2">
                        <c:v>9</c:v>
                      </c:pt>
                      <c:pt idx="3">
                        <c:v>3</c:v>
                      </c:pt>
                      <c:pt idx="4">
                        <c:v>2</c:v>
                      </c:pt>
                    </c:numCache>
                  </c:numRef>
                </c:val>
                <c:extLst xmlns:c15="http://schemas.microsoft.com/office/drawing/2012/chart">
                  <c:ext xmlns:c16="http://schemas.microsoft.com/office/drawing/2014/chart" uri="{C3380CC4-5D6E-409C-BE32-E72D297353CC}">
                    <c16:uniqueId val="{00000003-9922-4562-AC8C-87C4F2B9575C}"/>
                  </c:ext>
                </c:extLst>
              </c15:ser>
            </c15:filteredBarSeries>
          </c:ext>
        </c:extLst>
      </c:barChart>
      <c:catAx>
        <c:axId val="76562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65621272"/>
        <c:crosses val="autoZero"/>
        <c:auto val="1"/>
        <c:lblAlgn val="ctr"/>
        <c:lblOffset val="100"/>
        <c:noMultiLvlLbl val="0"/>
      </c:catAx>
      <c:valAx>
        <c:axId val="765621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76562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1400" b="0" i="0" baseline="0" dirty="0">
                <a:solidFill>
                  <a:schemeClr val="tx1"/>
                </a:solidFill>
                <a:effectLst/>
              </a:rPr>
              <a:t>Harkitsee vaihtamista seuraavan 12 kk aikana</a:t>
            </a:r>
            <a:endParaRPr lang="fi-FI" sz="1400" dirty="0">
              <a:solidFill>
                <a:schemeClr val="tx1"/>
              </a:solidFill>
              <a:effectLst/>
            </a:endParaRPr>
          </a:p>
        </c:rich>
      </c:tx>
      <c:layout>
        <c:manualLayout>
          <c:xMode val="edge"/>
          <c:yMode val="edge"/>
          <c:x val="0.17450855279067326"/>
          <c:y val="4.22369526299985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6552071044001737E-2"/>
          <c:y val="0.23911412624145287"/>
          <c:w val="0.91130137105741338"/>
          <c:h val="0.61843664362084239"/>
        </c:manualLayout>
      </c:layout>
      <c:barChart>
        <c:barDir val="col"/>
        <c:grouping val="clustered"/>
        <c:varyColors val="0"/>
        <c:ser>
          <c:idx val="2"/>
          <c:order val="2"/>
          <c:tx>
            <c:strRef>
              <c:f>Taul1!$D$1</c:f>
              <c:strCache>
                <c:ptCount val="1"/>
                <c:pt idx="0">
                  <c:v>Kärkimedia digi 7 pv;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Sähköyhtiö</c:v>
                </c:pt>
                <c:pt idx="1">
                  <c:v>Puhelinliittymä</c:v>
                </c:pt>
                <c:pt idx="2">
                  <c:v>Vakuutusyhtiö</c:v>
                </c:pt>
                <c:pt idx="3">
                  <c:v>Pankki</c:v>
                </c:pt>
                <c:pt idx="4">
                  <c:v>Nettiliittymä</c:v>
                </c:pt>
              </c:strCache>
            </c:strRef>
          </c:cat>
          <c:val>
            <c:numRef>
              <c:f>Taul1!$D$2:$D$6</c:f>
              <c:numCache>
                <c:formatCode>General</c:formatCode>
                <c:ptCount val="5"/>
                <c:pt idx="0">
                  <c:v>14</c:v>
                </c:pt>
                <c:pt idx="1">
                  <c:v>13</c:v>
                </c:pt>
                <c:pt idx="2">
                  <c:v>11</c:v>
                </c:pt>
                <c:pt idx="3">
                  <c:v>8</c:v>
                </c:pt>
                <c:pt idx="4">
                  <c:v>9</c:v>
                </c:pt>
              </c:numCache>
            </c:numRef>
          </c:val>
          <c:extLst>
            <c:ext xmlns:c16="http://schemas.microsoft.com/office/drawing/2014/chart" uri="{C3380CC4-5D6E-409C-BE32-E72D297353CC}">
              <c16:uniqueId val="{00000003-626F-4D95-8521-335C56C9D1B1}"/>
            </c:ext>
          </c:extLst>
        </c:ser>
        <c:dLbls>
          <c:showLegendKey val="0"/>
          <c:showVal val="0"/>
          <c:showCatName val="0"/>
          <c:showSerName val="0"/>
          <c:showPercent val="0"/>
          <c:showBubbleSize val="0"/>
        </c:dLbls>
        <c:gapWidth val="219"/>
        <c:overlap val="-27"/>
        <c:axId val="765622912"/>
        <c:axId val="76562127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cat>
                  <c:strRef>
                    <c:extLst>
                      <c:ext uri="{02D57815-91ED-43cb-92C2-25804820EDAC}">
                        <c15:formulaRef>
                          <c15:sqref>Taul1!$A$2:$A$6</c15:sqref>
                        </c15:formulaRef>
                      </c:ext>
                    </c:extLst>
                    <c:strCache>
                      <c:ptCount val="5"/>
                      <c:pt idx="0">
                        <c:v>Sähköyhtiö</c:v>
                      </c:pt>
                      <c:pt idx="1">
                        <c:v>Puhelinliittymä</c:v>
                      </c:pt>
                      <c:pt idx="2">
                        <c:v>Vakuutusyhtiö</c:v>
                      </c:pt>
                      <c:pt idx="3">
                        <c:v>Pankki</c:v>
                      </c:pt>
                      <c:pt idx="4">
                        <c:v>Nettiliittymä</c:v>
                      </c:pt>
                    </c:strCache>
                  </c:strRef>
                </c:cat>
                <c:val>
                  <c:numRef>
                    <c:extLst>
                      <c:ext uri="{02D57815-91ED-43cb-92C2-25804820EDAC}">
                        <c15:formulaRef>
                          <c15:sqref>Taul1!$B$2:$B$6</c15:sqref>
                        </c15:formulaRef>
                      </c:ext>
                    </c:extLst>
                    <c:numCache>
                      <c:formatCode>General</c:formatCode>
                      <c:ptCount val="5"/>
                      <c:pt idx="0">
                        <c:v>13</c:v>
                      </c:pt>
                      <c:pt idx="1">
                        <c:v>12</c:v>
                      </c:pt>
                      <c:pt idx="2">
                        <c:v>10</c:v>
                      </c:pt>
                      <c:pt idx="3">
                        <c:v>8</c:v>
                      </c:pt>
                      <c:pt idx="4">
                        <c:v>8</c:v>
                      </c:pt>
                    </c:numCache>
                  </c:numRef>
                </c:val>
                <c:extLst>
                  <c:ext xmlns:c16="http://schemas.microsoft.com/office/drawing/2014/chart" uri="{C3380CC4-5D6E-409C-BE32-E72D297353CC}">
                    <c16:uniqueId val="{00000001-626F-4D95-8521-335C56C9D1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 näköislehti); 1</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Taul1!$A$2:$A$6</c15:sqref>
                        </c15:formulaRef>
                      </c:ext>
                    </c:extLst>
                    <c:strCache>
                      <c:ptCount val="5"/>
                      <c:pt idx="0">
                        <c:v>Sähköyhtiö</c:v>
                      </c:pt>
                      <c:pt idx="1">
                        <c:v>Puhelinliittymä</c:v>
                      </c:pt>
                      <c:pt idx="2">
                        <c:v>Vakuutusyhtiö</c:v>
                      </c:pt>
                      <c:pt idx="3">
                        <c:v>Pankki</c:v>
                      </c:pt>
                      <c:pt idx="4">
                        <c:v>Nettiliittymä</c:v>
                      </c:pt>
                    </c:strCache>
                  </c:strRef>
                </c:cat>
                <c:val>
                  <c:numRef>
                    <c:extLst xmlns:c15="http://schemas.microsoft.com/office/drawing/2012/chart">
                      <c:ext xmlns:c15="http://schemas.microsoft.com/office/drawing/2012/chart" uri="{02D57815-91ED-43cb-92C2-25804820EDAC}">
                        <c15:formulaRef>
                          <c15:sqref>Taul1!$C$2:$C$6</c15:sqref>
                        </c15:formulaRef>
                      </c:ext>
                    </c:extLst>
                    <c:numCache>
                      <c:formatCode>General</c:formatCode>
                      <c:ptCount val="5"/>
                      <c:pt idx="0">
                        <c:v>12</c:v>
                      </c:pt>
                      <c:pt idx="1">
                        <c:v>10</c:v>
                      </c:pt>
                      <c:pt idx="2">
                        <c:v>8</c:v>
                      </c:pt>
                      <c:pt idx="3">
                        <c:v>6</c:v>
                      </c:pt>
                      <c:pt idx="4">
                        <c:v>7</c:v>
                      </c:pt>
                    </c:numCache>
                  </c:numRef>
                </c:val>
                <c:extLst xmlns:c15="http://schemas.microsoft.com/office/drawing/2012/chart">
                  <c:ext xmlns:c16="http://schemas.microsoft.com/office/drawing/2014/chart" uri="{C3380CC4-5D6E-409C-BE32-E72D297353CC}">
                    <c16:uniqueId val="{00000002-626F-4D95-8521-335C56C9D1B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7 pv;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Sähköyhtiö</c:v>
                      </c:pt>
                      <c:pt idx="1">
                        <c:v>Puhelinliittymä</c:v>
                      </c:pt>
                      <c:pt idx="2">
                        <c:v>Vakuutusyhtiö</c:v>
                      </c:pt>
                      <c:pt idx="3">
                        <c:v>Pankki</c:v>
                      </c:pt>
                      <c:pt idx="4">
                        <c:v>Nettiliittymä</c:v>
                      </c:pt>
                    </c:strCache>
                  </c:strRef>
                </c:cat>
                <c:val>
                  <c:numRef>
                    <c:extLst xmlns:c15="http://schemas.microsoft.com/office/drawing/2012/chart">
                      <c:ext xmlns:c15="http://schemas.microsoft.com/office/drawing/2012/chart" uri="{02D57815-91ED-43cb-92C2-25804820EDAC}">
                        <c15:formulaRef>
                          <c15:sqref>Taul1!$E$2:$E$6</c15:sqref>
                        </c15:formulaRef>
                      </c:ext>
                    </c:extLst>
                    <c:numCache>
                      <c:formatCode>General</c:formatCode>
                      <c:ptCount val="5"/>
                      <c:pt idx="0">
                        <c:v>12</c:v>
                      </c:pt>
                      <c:pt idx="1">
                        <c:v>11</c:v>
                      </c:pt>
                      <c:pt idx="2">
                        <c:v>9</c:v>
                      </c:pt>
                      <c:pt idx="3">
                        <c:v>7</c:v>
                      </c:pt>
                      <c:pt idx="4">
                        <c:v>7</c:v>
                      </c:pt>
                    </c:numCache>
                  </c:numRef>
                </c:val>
                <c:extLst xmlns:c15="http://schemas.microsoft.com/office/drawing/2012/chart">
                  <c:ext xmlns:c16="http://schemas.microsoft.com/office/drawing/2014/chart" uri="{C3380CC4-5D6E-409C-BE32-E72D297353CC}">
                    <c16:uniqueId val="{00000000-626F-4D95-8521-335C56C9D1B1}"/>
                  </c:ext>
                </c:extLst>
              </c15:ser>
            </c15:filteredBarSeries>
          </c:ext>
        </c:extLst>
      </c:barChart>
      <c:catAx>
        <c:axId val="76562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crossAx val="765621272"/>
        <c:crosses val="autoZero"/>
        <c:auto val="1"/>
        <c:lblAlgn val="ctr"/>
        <c:lblOffset val="100"/>
        <c:noMultiLvlLbl val="0"/>
      </c:catAx>
      <c:valAx>
        <c:axId val="765621272"/>
        <c:scaling>
          <c:orientation val="minMax"/>
          <c:max val="3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76562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err="1">
                <a:solidFill>
                  <a:schemeClr val="tx1"/>
                </a:solidFill>
              </a:rPr>
              <a:t>Ostanut</a:t>
            </a:r>
            <a:r>
              <a:rPr lang="en-US" sz="1400" baseline="0" dirty="0">
                <a:solidFill>
                  <a:schemeClr val="tx1"/>
                </a:solidFill>
              </a:rPr>
              <a:t> </a:t>
            </a:r>
            <a:r>
              <a:rPr lang="en-US" sz="1400" baseline="0" dirty="0" err="1">
                <a:solidFill>
                  <a:schemeClr val="tx1"/>
                </a:solidFill>
              </a:rPr>
              <a:t>verkosta</a:t>
            </a:r>
            <a:r>
              <a:rPr lang="en-US" sz="1400" baseline="0" dirty="0">
                <a:solidFill>
                  <a:schemeClr val="tx1"/>
                </a:solidFill>
              </a:rPr>
              <a:t> / 12kk</a:t>
            </a:r>
            <a:endParaRPr lang="en-US"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29737107771205046"/>
          <c:y val="0.14474055358346335"/>
          <c:w val="0.66944782443363637"/>
          <c:h val="0.40250663462225417"/>
        </c:manualLayout>
      </c:layout>
      <c:barChart>
        <c:barDir val="col"/>
        <c:grouping val="clustered"/>
        <c:varyColors val="0"/>
        <c:ser>
          <c:idx val="2"/>
          <c:order val="2"/>
          <c:tx>
            <c:strRef>
              <c:f>Taul1!$D$1</c:f>
              <c:strCache>
                <c:ptCount val="1"/>
                <c:pt idx="0">
                  <c:v>Kärkimedia-paketti digi (viikko), est. 2 931 000</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Kotimaisilta yrityksiltä</c:v>
                </c:pt>
                <c:pt idx="1">
                  <c:v>Ulkomaisilta yrityksiltä</c:v>
                </c:pt>
                <c:pt idx="2">
                  <c:v>Yksityishenkilöltä (esim. huuto.net, tori.fi, Facebook-kirppikset)</c:v>
                </c:pt>
                <c:pt idx="3">
                  <c:v>Ei ole ostanut</c:v>
                </c:pt>
              </c:strCache>
              <c:extLst xmlns:c15="http://schemas.microsoft.com/office/drawing/2012/chart"/>
            </c:strRef>
          </c:cat>
          <c:val>
            <c:numRef>
              <c:f>Taul1!$D$2:$D$5</c:f>
              <c:numCache>
                <c:formatCode>General</c:formatCode>
                <c:ptCount val="4"/>
                <c:pt idx="0">
                  <c:v>78</c:v>
                </c:pt>
                <c:pt idx="1">
                  <c:v>53</c:v>
                </c:pt>
                <c:pt idx="2">
                  <c:v>32</c:v>
                </c:pt>
                <c:pt idx="3">
                  <c:v>13</c:v>
                </c:pt>
              </c:numCache>
              <c:extLst xmlns:c15="http://schemas.microsoft.com/office/drawing/2012/chart"/>
            </c:numRef>
          </c:val>
          <c:extLst xmlns:c15="http://schemas.microsoft.com/office/drawing/2012/chart">
            <c:ext xmlns:c16="http://schemas.microsoft.com/office/drawing/2014/chart" uri="{C3380CC4-5D6E-409C-BE32-E72D297353CC}">
              <c16:uniqueId val="{00000002-F9E7-4B7E-B353-5688D496C69E}"/>
            </c:ext>
          </c:extLst>
        </c:ser>
        <c:dLbls>
          <c:dLblPos val="outEnd"/>
          <c:showLegendKey val="0"/>
          <c:showVal val="1"/>
          <c:showCatName val="0"/>
          <c:showSerName val="0"/>
          <c:showPercent val="0"/>
          <c:showBubbleSize val="0"/>
        </c:dLbls>
        <c:gapWidth val="219"/>
        <c:overlap val="-27"/>
        <c:axId val="766020064"/>
        <c:axId val="76602039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Taul1!$A$2:$A$5</c15:sqref>
                        </c15:formulaRef>
                      </c:ext>
                    </c:extLst>
                    <c:strCache>
                      <c:ptCount val="4"/>
                      <c:pt idx="0">
                        <c:v>Kotimaisilta yrityksiltä</c:v>
                      </c:pt>
                      <c:pt idx="1">
                        <c:v>Ulkomaisilta yrityksiltä</c:v>
                      </c:pt>
                      <c:pt idx="2">
                        <c:v>Yksityishenkilöltä (esim. huuto.net, tori.fi, Facebook-kirppikset)</c:v>
                      </c:pt>
                      <c:pt idx="3">
                        <c:v>Ei ole ostanut</c:v>
                      </c:pt>
                    </c:strCache>
                  </c:strRef>
                </c:cat>
                <c:val>
                  <c:numRef>
                    <c:extLst>
                      <c:ext uri="{02D57815-91ED-43cb-92C2-25804820EDAC}">
                        <c15:formulaRef>
                          <c15:sqref>Taul1!$B$2:$B$5</c15:sqref>
                        </c15:formulaRef>
                      </c:ext>
                    </c:extLst>
                    <c:numCache>
                      <c:formatCode>General</c:formatCode>
                      <c:ptCount val="4"/>
                      <c:pt idx="0">
                        <c:v>73</c:v>
                      </c:pt>
                      <c:pt idx="1">
                        <c:v>49</c:v>
                      </c:pt>
                      <c:pt idx="2">
                        <c:v>29</c:v>
                      </c:pt>
                      <c:pt idx="3">
                        <c:v>17</c:v>
                      </c:pt>
                    </c:numCache>
                  </c:numRef>
                </c:val>
                <c:extLst>
                  <c:ext xmlns:c16="http://schemas.microsoft.com/office/drawing/2014/chart" uri="{C3380CC4-5D6E-409C-BE32-E72D297353CC}">
                    <c16:uniqueId val="{00000000-F9E7-4B7E-B353-5688D496C69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 est. 2 533 000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Kotimaisilta yrityksiltä</c:v>
                      </c:pt>
                      <c:pt idx="1">
                        <c:v>Ulkomaisilta yrityksiltä</c:v>
                      </c:pt>
                      <c:pt idx="2">
                        <c:v>Yksityishenkilöltä (esim. huuto.net, tori.fi, Facebook-kirppikset)</c:v>
                      </c:pt>
                      <c:pt idx="3">
                        <c:v>Ei ole ostanut</c:v>
                      </c:pt>
                    </c:strCache>
                  </c:strRef>
                </c:cat>
                <c:val>
                  <c:numRef>
                    <c:extLst xmlns:c15="http://schemas.microsoft.com/office/drawing/2012/chart">
                      <c:ext xmlns:c15="http://schemas.microsoft.com/office/drawing/2012/chart" uri="{02D57815-91ED-43cb-92C2-25804820EDAC}">
                        <c15:formulaRef>
                          <c15:sqref>Taul1!$C$2:$C$5</c15:sqref>
                        </c15:formulaRef>
                      </c:ext>
                    </c:extLst>
                    <c:numCache>
                      <c:formatCode>General</c:formatCode>
                      <c:ptCount val="4"/>
                      <c:pt idx="0">
                        <c:v>71</c:v>
                      </c:pt>
                      <c:pt idx="1">
                        <c:v>43</c:v>
                      </c:pt>
                      <c:pt idx="2">
                        <c:v>26</c:v>
                      </c:pt>
                      <c:pt idx="3">
                        <c:v>20</c:v>
                      </c:pt>
                    </c:numCache>
                  </c:numRef>
                </c:val>
                <c:extLst xmlns:c15="http://schemas.microsoft.com/office/drawing/2012/chart">
                  <c:ext xmlns:c16="http://schemas.microsoft.com/office/drawing/2014/chart" uri="{C3380CC4-5D6E-409C-BE32-E72D297353CC}">
                    <c16:uniqueId val="{00000001-F9E7-4B7E-B353-5688D496C69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 est. 652 300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Kotimaisilta yrityksiltä</c:v>
                      </c:pt>
                      <c:pt idx="1">
                        <c:v>Ulkomaisilta yrityksiltä</c:v>
                      </c:pt>
                      <c:pt idx="2">
                        <c:v>Yksityishenkilöltä (esim. huuto.net, tori.fi, Facebook-kirppikset)</c:v>
                      </c:pt>
                      <c:pt idx="3">
                        <c:v>Ei ole ostanut</c:v>
                      </c:pt>
                    </c:strCache>
                  </c:strRef>
                </c:cat>
                <c:val>
                  <c:numRef>
                    <c:extLst xmlns:c15="http://schemas.microsoft.com/office/drawing/2012/chart">
                      <c:ext xmlns:c15="http://schemas.microsoft.com/office/drawing/2012/chart" uri="{02D57815-91ED-43cb-92C2-25804820EDAC}">
                        <c15:formulaRef>
                          <c15:sqref>Taul1!$E$2:$E$5</c15:sqref>
                        </c15:formulaRef>
                      </c:ext>
                    </c:extLst>
                    <c:numCache>
                      <c:formatCode>General</c:formatCode>
                      <c:ptCount val="4"/>
                      <c:pt idx="0">
                        <c:v>76</c:v>
                      </c:pt>
                      <c:pt idx="1">
                        <c:v>46</c:v>
                      </c:pt>
                      <c:pt idx="2">
                        <c:v>27</c:v>
                      </c:pt>
                      <c:pt idx="3">
                        <c:v>16</c:v>
                      </c:pt>
                    </c:numCache>
                  </c:numRef>
                </c:val>
                <c:extLst xmlns:c15="http://schemas.microsoft.com/office/drawing/2012/chart">
                  <c:ext xmlns:c16="http://schemas.microsoft.com/office/drawing/2014/chart" uri="{C3380CC4-5D6E-409C-BE32-E72D297353CC}">
                    <c16:uniqueId val="{00000003-F9E7-4B7E-B353-5688D496C69E}"/>
                  </c:ext>
                </c:extLst>
              </c15:ser>
            </c15:filteredBarSeries>
          </c:ext>
        </c:extLst>
      </c:barChart>
      <c:catAx>
        <c:axId val="76602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766020392"/>
        <c:crosses val="autoZero"/>
        <c:auto val="1"/>
        <c:lblAlgn val="ctr"/>
        <c:lblOffset val="100"/>
        <c:noMultiLvlLbl val="0"/>
      </c:catAx>
      <c:valAx>
        <c:axId val="766020392"/>
        <c:scaling>
          <c:orientation val="minMax"/>
        </c:scaling>
        <c:delete val="1"/>
        <c:axPos val="l"/>
        <c:numFmt formatCode="General" sourceLinked="1"/>
        <c:majorTickMark val="none"/>
        <c:minorTickMark val="none"/>
        <c:tickLblPos val="nextTo"/>
        <c:crossAx val="766020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err="1">
                <a:solidFill>
                  <a:schemeClr val="tx1"/>
                </a:solidFill>
              </a:rPr>
              <a:t>Ostanut</a:t>
            </a:r>
            <a:r>
              <a:rPr lang="en-US" sz="1400" dirty="0">
                <a:solidFill>
                  <a:schemeClr val="tx1"/>
                </a:solidFill>
              </a:rPr>
              <a:t> </a:t>
            </a:r>
            <a:r>
              <a:rPr lang="en-US" sz="1400" dirty="0" err="1">
                <a:solidFill>
                  <a:schemeClr val="tx1"/>
                </a:solidFill>
              </a:rPr>
              <a:t>verkosta</a:t>
            </a:r>
            <a:r>
              <a:rPr lang="en-US" sz="1400" dirty="0">
                <a:solidFill>
                  <a:schemeClr val="tx1"/>
                </a:solidFill>
              </a:rPr>
              <a:t> / 12kk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2"/>
          <c:order val="2"/>
          <c:tx>
            <c:strRef>
              <c:f>Taul1!$D$1</c:f>
              <c:strCache>
                <c:ptCount val="1"/>
                <c:pt idx="0">
                  <c:v>Kärkimedia-paketti digi (viikko), est. 2 931 000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Taul1!$A$2:$A$21</c:f>
              <c:strCache>
                <c:ptCount val="20"/>
                <c:pt idx="0">
                  <c:v>Vaatteet tai jalkineet</c:v>
                </c:pt>
                <c:pt idx="1">
                  <c:v>Matkat tai majoitukset</c:v>
                </c:pt>
                <c:pt idx="2">
                  <c:v>Pääsyliput tapahtumiin (kulttuuri, urheilu, elokuvat yms.)</c:v>
                </c:pt>
                <c:pt idx="3">
                  <c:v>Elektroniikka tai tietotekniikka</c:v>
                </c:pt>
                <c:pt idx="4">
                  <c:v>Urheiluvaatteet, -jalkineet tai -välineet</c:v>
                </c:pt>
                <c:pt idx="5">
                  <c:v>Ruoka tai päivittäistavarat</c:v>
                </c:pt>
                <c:pt idx="6">
                  <c:v>Kosmetiikan tai kauneudenhoidon tuotteet</c:v>
                </c:pt>
                <c:pt idx="7">
                  <c:v>Kirjat</c:v>
                </c:pt>
                <c:pt idx="8">
                  <c:v>Elokuvat, pelit tai musiikki</c:v>
                </c:pt>
                <c:pt idx="9">
                  <c:v>Terveyden tai hyvinvoinnin tuotteet</c:v>
                </c:pt>
                <c:pt idx="10">
                  <c:v>Huonekalut tai sisustustarvikkeet</c:v>
                </c:pt>
                <c:pt idx="11">
                  <c:v>Moottoriajoneuvojen tarvikkeet</c:v>
                </c:pt>
                <c:pt idx="12">
                  <c:v>Rahapelit</c:v>
                </c:pt>
                <c:pt idx="13">
                  <c:v>Matkapuhelimet tai liittymät</c:v>
                </c:pt>
                <c:pt idx="14">
                  <c:v>Lehtitilaukset</c:v>
                </c:pt>
                <c:pt idx="15">
                  <c:v>Remontoimisen tai rakentamisen tuotteet</c:v>
                </c:pt>
                <c:pt idx="16">
                  <c:v>Lemmikkieläintarvikkeet</c:v>
                </c:pt>
                <c:pt idx="17">
                  <c:v>Kodinkoneet</c:v>
                </c:pt>
                <c:pt idx="18">
                  <c:v>Puutarhatuotteet tai -tarvikkeet</c:v>
                </c:pt>
                <c:pt idx="19">
                  <c:v>Jokin muu</c:v>
                </c:pt>
              </c:strCache>
            </c:strRef>
          </c:cat>
          <c:val>
            <c:numRef>
              <c:f>Taul1!$D$2:$D$21</c:f>
              <c:numCache>
                <c:formatCode>General</c:formatCode>
                <c:ptCount val="20"/>
                <c:pt idx="0">
                  <c:v>50</c:v>
                </c:pt>
                <c:pt idx="1">
                  <c:v>37</c:v>
                </c:pt>
                <c:pt idx="2">
                  <c:v>38</c:v>
                </c:pt>
                <c:pt idx="3">
                  <c:v>31</c:v>
                </c:pt>
                <c:pt idx="4">
                  <c:v>29</c:v>
                </c:pt>
                <c:pt idx="5">
                  <c:v>27</c:v>
                </c:pt>
                <c:pt idx="6">
                  <c:v>22</c:v>
                </c:pt>
                <c:pt idx="7">
                  <c:v>20</c:v>
                </c:pt>
                <c:pt idx="8">
                  <c:v>23</c:v>
                </c:pt>
                <c:pt idx="9">
                  <c:v>17</c:v>
                </c:pt>
                <c:pt idx="10">
                  <c:v>17</c:v>
                </c:pt>
                <c:pt idx="11">
                  <c:v>14</c:v>
                </c:pt>
                <c:pt idx="12">
                  <c:v>16</c:v>
                </c:pt>
                <c:pt idx="13">
                  <c:v>15</c:v>
                </c:pt>
                <c:pt idx="14">
                  <c:v>12</c:v>
                </c:pt>
                <c:pt idx="15">
                  <c:v>11</c:v>
                </c:pt>
                <c:pt idx="16">
                  <c:v>14</c:v>
                </c:pt>
                <c:pt idx="17">
                  <c:v>12</c:v>
                </c:pt>
                <c:pt idx="18">
                  <c:v>8</c:v>
                </c:pt>
                <c:pt idx="19">
                  <c:v>5</c:v>
                </c:pt>
              </c:numCache>
            </c:numRef>
          </c:val>
          <c:extLst xmlns:c15="http://schemas.microsoft.com/office/drawing/2012/chart">
            <c:ext xmlns:c16="http://schemas.microsoft.com/office/drawing/2014/chart" uri="{C3380CC4-5D6E-409C-BE32-E72D297353CC}">
              <c16:uniqueId val="{00000002-0D23-4394-832B-DC35658C0544}"/>
            </c:ext>
          </c:extLst>
        </c:ser>
        <c:dLbls>
          <c:dLblPos val="outEnd"/>
          <c:showLegendKey val="0"/>
          <c:showVal val="1"/>
          <c:showCatName val="0"/>
          <c:showSerName val="0"/>
          <c:showPercent val="0"/>
          <c:showBubbleSize val="0"/>
        </c:dLbls>
        <c:gapWidth val="182"/>
        <c:axId val="1251590896"/>
        <c:axId val="125159155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Taul1!$A$2:$A$21</c15:sqref>
                        </c15:formulaRef>
                      </c:ext>
                    </c:extLst>
                    <c:strCache>
                      <c:ptCount val="20"/>
                      <c:pt idx="0">
                        <c:v>Vaatteet tai jalkineet</c:v>
                      </c:pt>
                      <c:pt idx="1">
                        <c:v>Matkat tai majoitukset</c:v>
                      </c:pt>
                      <c:pt idx="2">
                        <c:v>Pääsyliput tapahtumiin (kulttuuri, urheilu, elokuvat yms.)</c:v>
                      </c:pt>
                      <c:pt idx="3">
                        <c:v>Elektroniikka tai tietotekniikka</c:v>
                      </c:pt>
                      <c:pt idx="4">
                        <c:v>Urheiluvaatteet, -jalkineet tai -välineet</c:v>
                      </c:pt>
                      <c:pt idx="5">
                        <c:v>Ruoka tai päivittäistavarat</c:v>
                      </c:pt>
                      <c:pt idx="6">
                        <c:v>Kosmetiikan tai kauneudenhoidon tuotteet</c:v>
                      </c:pt>
                      <c:pt idx="7">
                        <c:v>Kirjat</c:v>
                      </c:pt>
                      <c:pt idx="8">
                        <c:v>Elokuvat, pelit tai musiikki</c:v>
                      </c:pt>
                      <c:pt idx="9">
                        <c:v>Terveyden tai hyvinvoinnin tuotteet</c:v>
                      </c:pt>
                      <c:pt idx="10">
                        <c:v>Huonekalut tai sisustustarvikkeet</c:v>
                      </c:pt>
                      <c:pt idx="11">
                        <c:v>Moottoriajoneuvojen tarvikkeet</c:v>
                      </c:pt>
                      <c:pt idx="12">
                        <c:v>Rahapelit</c:v>
                      </c:pt>
                      <c:pt idx="13">
                        <c:v>Matkapuhelimet tai liittymät</c:v>
                      </c:pt>
                      <c:pt idx="14">
                        <c:v>Lehtitilaukset</c:v>
                      </c:pt>
                      <c:pt idx="15">
                        <c:v>Remontoimisen tai rakentamisen tuotteet</c:v>
                      </c:pt>
                      <c:pt idx="16">
                        <c:v>Lemmikkieläintarvikkeet</c:v>
                      </c:pt>
                      <c:pt idx="17">
                        <c:v>Kodinkoneet</c:v>
                      </c:pt>
                      <c:pt idx="18">
                        <c:v>Puutarhatuotteet tai -tarvikkeet</c:v>
                      </c:pt>
                      <c:pt idx="19">
                        <c:v>Jokin muu</c:v>
                      </c:pt>
                    </c:strCache>
                  </c:strRef>
                </c:cat>
                <c:val>
                  <c:numRef>
                    <c:extLst>
                      <c:ext uri="{02D57815-91ED-43cb-92C2-25804820EDAC}">
                        <c15:formulaRef>
                          <c15:sqref>Taul1!$B$2:$B$21</c15:sqref>
                        </c15:formulaRef>
                      </c:ext>
                    </c:extLst>
                    <c:numCache>
                      <c:formatCode>General</c:formatCode>
                      <c:ptCount val="20"/>
                      <c:pt idx="0">
                        <c:v>46</c:v>
                      </c:pt>
                      <c:pt idx="1">
                        <c:v>33</c:v>
                      </c:pt>
                      <c:pt idx="2">
                        <c:v>34</c:v>
                      </c:pt>
                      <c:pt idx="3">
                        <c:v>28</c:v>
                      </c:pt>
                      <c:pt idx="4">
                        <c:v>25</c:v>
                      </c:pt>
                      <c:pt idx="5">
                        <c:v>24</c:v>
                      </c:pt>
                      <c:pt idx="6">
                        <c:v>20</c:v>
                      </c:pt>
                      <c:pt idx="7">
                        <c:v>18</c:v>
                      </c:pt>
                      <c:pt idx="8">
                        <c:v>20</c:v>
                      </c:pt>
                      <c:pt idx="9">
                        <c:v>15</c:v>
                      </c:pt>
                      <c:pt idx="10">
                        <c:v>15</c:v>
                      </c:pt>
                      <c:pt idx="11">
                        <c:v>13</c:v>
                      </c:pt>
                      <c:pt idx="12">
                        <c:v>14</c:v>
                      </c:pt>
                      <c:pt idx="13">
                        <c:v>13</c:v>
                      </c:pt>
                      <c:pt idx="14">
                        <c:v>11</c:v>
                      </c:pt>
                      <c:pt idx="15">
                        <c:v>11</c:v>
                      </c:pt>
                      <c:pt idx="16">
                        <c:v>12</c:v>
                      </c:pt>
                      <c:pt idx="17">
                        <c:v>11</c:v>
                      </c:pt>
                      <c:pt idx="18">
                        <c:v>8</c:v>
                      </c:pt>
                      <c:pt idx="19">
                        <c:v>5</c:v>
                      </c:pt>
                    </c:numCache>
                  </c:numRef>
                </c:val>
                <c:extLst>
                  <c:ext xmlns:c16="http://schemas.microsoft.com/office/drawing/2014/chart" uri="{C3380CC4-5D6E-409C-BE32-E72D297353CC}">
                    <c16:uniqueId val="{00000000-0D23-4394-832B-DC35658C054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 est. 2 533 000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Taul1!$A$2:$A$21</c15:sqref>
                        </c15:formulaRef>
                      </c:ext>
                    </c:extLst>
                    <c:strCache>
                      <c:ptCount val="20"/>
                      <c:pt idx="0">
                        <c:v>Vaatteet tai jalkineet</c:v>
                      </c:pt>
                      <c:pt idx="1">
                        <c:v>Matkat tai majoitukset</c:v>
                      </c:pt>
                      <c:pt idx="2">
                        <c:v>Pääsyliput tapahtumiin (kulttuuri, urheilu, elokuvat yms.)</c:v>
                      </c:pt>
                      <c:pt idx="3">
                        <c:v>Elektroniikka tai tietotekniikka</c:v>
                      </c:pt>
                      <c:pt idx="4">
                        <c:v>Urheiluvaatteet, -jalkineet tai -välineet</c:v>
                      </c:pt>
                      <c:pt idx="5">
                        <c:v>Ruoka tai päivittäistavarat</c:v>
                      </c:pt>
                      <c:pt idx="6">
                        <c:v>Kosmetiikan tai kauneudenhoidon tuotteet</c:v>
                      </c:pt>
                      <c:pt idx="7">
                        <c:v>Kirjat</c:v>
                      </c:pt>
                      <c:pt idx="8">
                        <c:v>Elokuvat, pelit tai musiikki</c:v>
                      </c:pt>
                      <c:pt idx="9">
                        <c:v>Terveyden tai hyvinvoinnin tuotteet</c:v>
                      </c:pt>
                      <c:pt idx="10">
                        <c:v>Huonekalut tai sisustustarvikkeet</c:v>
                      </c:pt>
                      <c:pt idx="11">
                        <c:v>Moottoriajoneuvojen tarvikkeet</c:v>
                      </c:pt>
                      <c:pt idx="12">
                        <c:v>Rahapelit</c:v>
                      </c:pt>
                      <c:pt idx="13">
                        <c:v>Matkapuhelimet tai liittymät</c:v>
                      </c:pt>
                      <c:pt idx="14">
                        <c:v>Lehtitilaukset</c:v>
                      </c:pt>
                      <c:pt idx="15">
                        <c:v>Remontoimisen tai rakentamisen tuotteet</c:v>
                      </c:pt>
                      <c:pt idx="16">
                        <c:v>Lemmikkieläintarvikkeet</c:v>
                      </c:pt>
                      <c:pt idx="17">
                        <c:v>Kodinkoneet</c:v>
                      </c:pt>
                      <c:pt idx="18">
                        <c:v>Puutarhatuotteet tai -tarvikkeet</c:v>
                      </c:pt>
                      <c:pt idx="19">
                        <c:v>Jokin muu</c:v>
                      </c:pt>
                    </c:strCache>
                  </c:strRef>
                </c:cat>
                <c:val>
                  <c:numRef>
                    <c:extLst xmlns:c15="http://schemas.microsoft.com/office/drawing/2012/chart">
                      <c:ext xmlns:c15="http://schemas.microsoft.com/office/drawing/2012/chart" uri="{02D57815-91ED-43cb-92C2-25804820EDAC}">
                        <c15:formulaRef>
                          <c15:sqref>Taul1!$C$2:$C$21</c15:sqref>
                        </c15:formulaRef>
                      </c:ext>
                    </c:extLst>
                    <c:numCache>
                      <c:formatCode>General</c:formatCode>
                      <c:ptCount val="20"/>
                      <c:pt idx="0">
                        <c:v>41</c:v>
                      </c:pt>
                      <c:pt idx="1">
                        <c:v>32</c:v>
                      </c:pt>
                      <c:pt idx="2">
                        <c:v>32</c:v>
                      </c:pt>
                      <c:pt idx="3">
                        <c:v>25</c:v>
                      </c:pt>
                      <c:pt idx="4">
                        <c:v>22</c:v>
                      </c:pt>
                      <c:pt idx="5">
                        <c:v>20</c:v>
                      </c:pt>
                      <c:pt idx="6">
                        <c:v>18</c:v>
                      </c:pt>
                      <c:pt idx="7">
                        <c:v>18</c:v>
                      </c:pt>
                      <c:pt idx="8">
                        <c:v>16</c:v>
                      </c:pt>
                      <c:pt idx="9">
                        <c:v>14</c:v>
                      </c:pt>
                      <c:pt idx="10">
                        <c:v>13</c:v>
                      </c:pt>
                      <c:pt idx="11">
                        <c:v>13</c:v>
                      </c:pt>
                      <c:pt idx="12">
                        <c:v>13</c:v>
                      </c:pt>
                      <c:pt idx="13">
                        <c:v>12</c:v>
                      </c:pt>
                      <c:pt idx="14">
                        <c:v>12</c:v>
                      </c:pt>
                      <c:pt idx="15">
                        <c:v>11</c:v>
                      </c:pt>
                      <c:pt idx="16">
                        <c:v>11</c:v>
                      </c:pt>
                      <c:pt idx="17">
                        <c:v>10</c:v>
                      </c:pt>
                      <c:pt idx="18">
                        <c:v>8</c:v>
                      </c:pt>
                      <c:pt idx="19">
                        <c:v>6</c:v>
                      </c:pt>
                    </c:numCache>
                  </c:numRef>
                </c:val>
                <c:extLst xmlns:c15="http://schemas.microsoft.com/office/drawing/2012/chart">
                  <c:ext xmlns:c16="http://schemas.microsoft.com/office/drawing/2014/chart" uri="{C3380CC4-5D6E-409C-BE32-E72D297353CC}">
                    <c16:uniqueId val="{00000001-0D23-4394-832B-DC35658C054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 est. 652 300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Taul1!$A$2:$A$21</c15:sqref>
                        </c15:formulaRef>
                      </c:ext>
                    </c:extLst>
                    <c:strCache>
                      <c:ptCount val="20"/>
                      <c:pt idx="0">
                        <c:v>Vaatteet tai jalkineet</c:v>
                      </c:pt>
                      <c:pt idx="1">
                        <c:v>Matkat tai majoitukset</c:v>
                      </c:pt>
                      <c:pt idx="2">
                        <c:v>Pääsyliput tapahtumiin (kulttuuri, urheilu, elokuvat yms.)</c:v>
                      </c:pt>
                      <c:pt idx="3">
                        <c:v>Elektroniikka tai tietotekniikka</c:v>
                      </c:pt>
                      <c:pt idx="4">
                        <c:v>Urheiluvaatteet, -jalkineet tai -välineet</c:v>
                      </c:pt>
                      <c:pt idx="5">
                        <c:v>Ruoka tai päivittäistavarat</c:v>
                      </c:pt>
                      <c:pt idx="6">
                        <c:v>Kosmetiikan tai kauneudenhoidon tuotteet</c:v>
                      </c:pt>
                      <c:pt idx="7">
                        <c:v>Kirjat</c:v>
                      </c:pt>
                      <c:pt idx="8">
                        <c:v>Elokuvat, pelit tai musiikki</c:v>
                      </c:pt>
                      <c:pt idx="9">
                        <c:v>Terveyden tai hyvinvoinnin tuotteet</c:v>
                      </c:pt>
                      <c:pt idx="10">
                        <c:v>Huonekalut tai sisustustarvikkeet</c:v>
                      </c:pt>
                      <c:pt idx="11">
                        <c:v>Moottoriajoneuvojen tarvikkeet</c:v>
                      </c:pt>
                      <c:pt idx="12">
                        <c:v>Rahapelit</c:v>
                      </c:pt>
                      <c:pt idx="13">
                        <c:v>Matkapuhelimet tai liittymät</c:v>
                      </c:pt>
                      <c:pt idx="14">
                        <c:v>Lehtitilaukset</c:v>
                      </c:pt>
                      <c:pt idx="15">
                        <c:v>Remontoimisen tai rakentamisen tuotteet</c:v>
                      </c:pt>
                      <c:pt idx="16">
                        <c:v>Lemmikkieläintarvikkeet</c:v>
                      </c:pt>
                      <c:pt idx="17">
                        <c:v>Kodinkoneet</c:v>
                      </c:pt>
                      <c:pt idx="18">
                        <c:v>Puutarhatuotteet tai -tarvikkeet</c:v>
                      </c:pt>
                      <c:pt idx="19">
                        <c:v>Jokin muu</c:v>
                      </c:pt>
                    </c:strCache>
                  </c:strRef>
                </c:cat>
                <c:val>
                  <c:numRef>
                    <c:extLst xmlns:c15="http://schemas.microsoft.com/office/drawing/2012/chart">
                      <c:ext xmlns:c15="http://schemas.microsoft.com/office/drawing/2012/chart" uri="{02D57815-91ED-43cb-92C2-25804820EDAC}">
                        <c15:formulaRef>
                          <c15:sqref>Taul1!$E$2:$E$21</c15:sqref>
                        </c15:formulaRef>
                      </c:ext>
                    </c:extLst>
                    <c:numCache>
                      <c:formatCode>General</c:formatCode>
                      <c:ptCount val="20"/>
                      <c:pt idx="0">
                        <c:v>44</c:v>
                      </c:pt>
                      <c:pt idx="1">
                        <c:v>37</c:v>
                      </c:pt>
                      <c:pt idx="2">
                        <c:v>37</c:v>
                      </c:pt>
                      <c:pt idx="3">
                        <c:v>26</c:v>
                      </c:pt>
                      <c:pt idx="4">
                        <c:v>25</c:v>
                      </c:pt>
                      <c:pt idx="5">
                        <c:v>22</c:v>
                      </c:pt>
                      <c:pt idx="6">
                        <c:v>22</c:v>
                      </c:pt>
                      <c:pt idx="7">
                        <c:v>23</c:v>
                      </c:pt>
                      <c:pt idx="8">
                        <c:v>16</c:v>
                      </c:pt>
                      <c:pt idx="9">
                        <c:v>17</c:v>
                      </c:pt>
                      <c:pt idx="10">
                        <c:v>14</c:v>
                      </c:pt>
                      <c:pt idx="11">
                        <c:v>13</c:v>
                      </c:pt>
                      <c:pt idx="12">
                        <c:v>15</c:v>
                      </c:pt>
                      <c:pt idx="13">
                        <c:v>13</c:v>
                      </c:pt>
                      <c:pt idx="14">
                        <c:v>15</c:v>
                      </c:pt>
                      <c:pt idx="15">
                        <c:v>12</c:v>
                      </c:pt>
                      <c:pt idx="16">
                        <c:v>13</c:v>
                      </c:pt>
                      <c:pt idx="17">
                        <c:v>11</c:v>
                      </c:pt>
                      <c:pt idx="18">
                        <c:v>8</c:v>
                      </c:pt>
                      <c:pt idx="19">
                        <c:v>6</c:v>
                      </c:pt>
                    </c:numCache>
                  </c:numRef>
                </c:val>
                <c:extLst xmlns:c15="http://schemas.microsoft.com/office/drawing/2012/chart">
                  <c:ext xmlns:c16="http://schemas.microsoft.com/office/drawing/2014/chart" uri="{C3380CC4-5D6E-409C-BE32-E72D297353CC}">
                    <c16:uniqueId val="{00000003-0D23-4394-832B-DC35658C0544}"/>
                  </c:ext>
                </c:extLst>
              </c15:ser>
            </c15:filteredBarSeries>
          </c:ext>
        </c:extLst>
      </c:barChart>
      <c:catAx>
        <c:axId val="1251590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51591552"/>
        <c:crosses val="autoZero"/>
        <c:auto val="1"/>
        <c:lblAlgn val="ctr"/>
        <c:lblOffset val="100"/>
        <c:noMultiLvlLbl val="0"/>
      </c:catAx>
      <c:valAx>
        <c:axId val="1251591552"/>
        <c:scaling>
          <c:orientation val="minMax"/>
          <c:max val="80"/>
        </c:scaling>
        <c:delete val="1"/>
        <c:axPos val="b"/>
        <c:numFmt formatCode="General" sourceLinked="1"/>
        <c:majorTickMark val="none"/>
        <c:minorTickMark val="none"/>
        <c:tickLblPos val="nextTo"/>
        <c:crossAx val="12515908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2"/>
          <c:tx>
            <c:strRef>
              <c:f>Taul1!$D$1</c:f>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7"/>
                <c:pt idx="0">
                  <c:v>15-19 vuotta</c:v>
                </c:pt>
                <c:pt idx="1">
                  <c:v>20-29 vuotta</c:v>
                </c:pt>
                <c:pt idx="2">
                  <c:v>30-39 vuotta</c:v>
                </c:pt>
                <c:pt idx="3">
                  <c:v>40-49 vuotta</c:v>
                </c:pt>
                <c:pt idx="4">
                  <c:v>50-59 vuotta</c:v>
                </c:pt>
                <c:pt idx="5">
                  <c:v>60-69 vuotta</c:v>
                </c:pt>
                <c:pt idx="6">
                  <c:v>Yli 70 vuotta</c:v>
                </c:pt>
              </c:strCache>
              <c:extLst/>
            </c:strRef>
          </c:cat>
          <c:val>
            <c:numRef>
              <c:f>Taul1!$D$2:$D$10</c:f>
              <c:numCache>
                <c:formatCode>General</c:formatCode>
                <c:ptCount val="7"/>
                <c:pt idx="0">
                  <c:v>6</c:v>
                </c:pt>
                <c:pt idx="1">
                  <c:v>14</c:v>
                </c:pt>
                <c:pt idx="2">
                  <c:v>16</c:v>
                </c:pt>
                <c:pt idx="3">
                  <c:v>16</c:v>
                </c:pt>
                <c:pt idx="4">
                  <c:v>15</c:v>
                </c:pt>
                <c:pt idx="5">
                  <c:v>15</c:v>
                </c:pt>
                <c:pt idx="6">
                  <c:v>17</c:v>
                </c:pt>
              </c:numCache>
              <c:extLst/>
            </c:numRef>
          </c:val>
          <c:extLst xmlns:c15="http://schemas.microsoft.com/office/drawing/2012/chart">
            <c:ext xmlns:c16="http://schemas.microsoft.com/office/drawing/2014/chart" uri="{C3380CC4-5D6E-409C-BE32-E72D297353CC}">
              <c16:uniqueId val="{00000000-F099-46E5-B18F-7FD2AEA68470}"/>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Taul1!$A$2:$A$10</c15:sqref>
                        </c15:formulaRef>
                      </c:ext>
                    </c:extLst>
                    <c:strCache>
                      <c:ptCount val="7"/>
                      <c:pt idx="0">
                        <c:v>15-19 vuotta</c:v>
                      </c:pt>
                      <c:pt idx="1">
                        <c:v>20-29 vuotta</c:v>
                      </c:pt>
                      <c:pt idx="2">
                        <c:v>30-39 vuotta</c:v>
                      </c:pt>
                      <c:pt idx="3">
                        <c:v>40-49 vuotta</c:v>
                      </c:pt>
                      <c:pt idx="4">
                        <c:v>50-59 vuotta</c:v>
                      </c:pt>
                      <c:pt idx="5">
                        <c:v>60-69 vuotta</c:v>
                      </c:pt>
                      <c:pt idx="6">
                        <c:v>Yli 70 vuotta</c:v>
                      </c:pt>
                    </c:strCache>
                  </c:strRef>
                </c:cat>
                <c:val>
                  <c:numRef>
                    <c:extLst>
                      <c:ext uri="{02D57815-91ED-43cb-92C2-25804820EDAC}">
                        <c15:formulaRef>
                          <c15:sqref>Taul1!$B$2:$B$10</c15:sqref>
                        </c15:formulaRef>
                      </c:ext>
                    </c:extLst>
                    <c:numCache>
                      <c:formatCode>General</c:formatCode>
                      <c:ptCount val="7"/>
                      <c:pt idx="0">
                        <c:v>6</c:v>
                      </c:pt>
                      <c:pt idx="1">
                        <c:v>13</c:v>
                      </c:pt>
                      <c:pt idx="2">
                        <c:v>14</c:v>
                      </c:pt>
                      <c:pt idx="3">
                        <c:v>14</c:v>
                      </c:pt>
                      <c:pt idx="4">
                        <c:v>15</c:v>
                      </c:pt>
                      <c:pt idx="5">
                        <c:v>16</c:v>
                      </c:pt>
                      <c:pt idx="6">
                        <c:v>22</c:v>
                      </c:pt>
                    </c:numCache>
                  </c:numRef>
                </c:val>
                <c:extLst>
                  <c:ext xmlns:c16="http://schemas.microsoft.com/office/drawing/2014/chart" uri="{C3380CC4-5D6E-409C-BE32-E72D297353CC}">
                    <c16:uniqueId val="{00000001-F099-46E5-B18F-7FD2AEA6847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Taul1!$A$2:$A$10</c15:sqref>
                        </c15:formulaRef>
                      </c:ext>
                    </c:extLst>
                    <c:strCache>
                      <c:ptCount val="7"/>
                      <c:pt idx="0">
                        <c:v>15-19 vuotta</c:v>
                      </c:pt>
                      <c:pt idx="1">
                        <c:v>20-29 vuotta</c:v>
                      </c:pt>
                      <c:pt idx="2">
                        <c:v>30-39 vuotta</c:v>
                      </c:pt>
                      <c:pt idx="3">
                        <c:v>40-49 vuotta</c:v>
                      </c:pt>
                      <c:pt idx="4">
                        <c:v>50-59 vuotta</c:v>
                      </c:pt>
                      <c:pt idx="5">
                        <c:v>60-69 vuotta</c:v>
                      </c:pt>
                      <c:pt idx="6">
                        <c:v>Yli 70 vuotta</c:v>
                      </c:pt>
                    </c:strCache>
                  </c:strRef>
                </c:cat>
                <c:val>
                  <c:numRef>
                    <c:extLst xmlns:c15="http://schemas.microsoft.com/office/drawing/2012/chart">
                      <c:ext xmlns:c15="http://schemas.microsoft.com/office/drawing/2012/chart" uri="{02D57815-91ED-43cb-92C2-25804820EDAC}">
                        <c15:formulaRef>
                          <c15:sqref>Taul1!$C$2:$C$10</c15:sqref>
                        </c15:formulaRef>
                      </c:ext>
                    </c:extLst>
                    <c:numCache>
                      <c:formatCode>General</c:formatCode>
                      <c:ptCount val="7"/>
                      <c:pt idx="0">
                        <c:v>5</c:v>
                      </c:pt>
                      <c:pt idx="1">
                        <c:v>9</c:v>
                      </c:pt>
                      <c:pt idx="2">
                        <c:v>10</c:v>
                      </c:pt>
                      <c:pt idx="3">
                        <c:v>13</c:v>
                      </c:pt>
                      <c:pt idx="4">
                        <c:v>16</c:v>
                      </c:pt>
                      <c:pt idx="5">
                        <c:v>18</c:v>
                      </c:pt>
                      <c:pt idx="6">
                        <c:v>29</c:v>
                      </c:pt>
                    </c:numCache>
                  </c:numRef>
                </c:val>
                <c:extLst xmlns:c15="http://schemas.microsoft.com/office/drawing/2012/chart">
                  <c:ext xmlns:c16="http://schemas.microsoft.com/office/drawing/2014/chart" uri="{C3380CC4-5D6E-409C-BE32-E72D297353CC}">
                    <c16:uniqueId val="{00000002-F099-46E5-B18F-7FD2AEA6847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Taul1!$A$2:$A$10</c15:sqref>
                        </c15:formulaRef>
                      </c:ext>
                    </c:extLst>
                    <c:strCache>
                      <c:ptCount val="7"/>
                      <c:pt idx="0">
                        <c:v>15-19 vuotta</c:v>
                      </c:pt>
                      <c:pt idx="1">
                        <c:v>20-29 vuotta</c:v>
                      </c:pt>
                      <c:pt idx="2">
                        <c:v>30-39 vuotta</c:v>
                      </c:pt>
                      <c:pt idx="3">
                        <c:v>40-49 vuotta</c:v>
                      </c:pt>
                      <c:pt idx="4">
                        <c:v>50-59 vuotta</c:v>
                      </c:pt>
                      <c:pt idx="5">
                        <c:v>60-69 vuotta</c:v>
                      </c:pt>
                      <c:pt idx="6">
                        <c:v>Yli 70 vuotta</c:v>
                      </c:pt>
                    </c:strCache>
                  </c:strRef>
                </c:cat>
                <c:val>
                  <c:numRef>
                    <c:extLst xmlns:c15="http://schemas.microsoft.com/office/drawing/2012/chart">
                      <c:ext xmlns:c15="http://schemas.microsoft.com/office/drawing/2012/chart" uri="{02D57815-91ED-43cb-92C2-25804820EDAC}">
                        <c15:formulaRef>
                          <c15:sqref>Taul1!$E$2:$E$10</c15:sqref>
                        </c15:formulaRef>
                      </c:ext>
                    </c:extLst>
                    <c:numCache>
                      <c:formatCode>General</c:formatCode>
                      <c:ptCount val="7"/>
                      <c:pt idx="0">
                        <c:v>3</c:v>
                      </c:pt>
                      <c:pt idx="1">
                        <c:v>5</c:v>
                      </c:pt>
                      <c:pt idx="2">
                        <c:v>7</c:v>
                      </c:pt>
                      <c:pt idx="3">
                        <c:v>14</c:v>
                      </c:pt>
                      <c:pt idx="4">
                        <c:v>20</c:v>
                      </c:pt>
                      <c:pt idx="5">
                        <c:v>25</c:v>
                      </c:pt>
                      <c:pt idx="6">
                        <c:v>26</c:v>
                      </c:pt>
                    </c:numCache>
                  </c:numRef>
                </c:val>
                <c:extLst xmlns:c15="http://schemas.microsoft.com/office/drawing/2012/chart">
                  <c:ext xmlns:c16="http://schemas.microsoft.com/office/drawing/2014/chart" uri="{C3380CC4-5D6E-409C-BE32-E72D297353CC}">
                    <c16:uniqueId val="{00000003-F099-46E5-B18F-7FD2AEA68470}"/>
                  </c:ext>
                </c:extLst>
              </c15:ser>
            </c15:filteredBarSeries>
          </c:ext>
        </c:extLst>
      </c:barChart>
      <c:catAx>
        <c:axId val="324305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t"/>
        <c:numFmt formatCode="General" sourceLinked="1"/>
        <c:majorTickMark val="none"/>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err="1">
                <a:solidFill>
                  <a:schemeClr val="tx1"/>
                </a:solidFill>
              </a:rPr>
              <a:t>Ostanut</a:t>
            </a:r>
            <a:r>
              <a:rPr lang="en-US" sz="1400" baseline="0" dirty="0">
                <a:solidFill>
                  <a:schemeClr val="tx1"/>
                </a:solidFill>
              </a:rPr>
              <a:t> </a:t>
            </a:r>
            <a:r>
              <a:rPr lang="en-US" sz="1400" baseline="0" dirty="0" err="1">
                <a:solidFill>
                  <a:schemeClr val="tx1"/>
                </a:solidFill>
              </a:rPr>
              <a:t>verkosta</a:t>
            </a:r>
            <a:r>
              <a:rPr lang="en-US" sz="1400" baseline="0" dirty="0">
                <a:solidFill>
                  <a:schemeClr val="tx1"/>
                </a:solidFill>
              </a:rPr>
              <a:t> / 12kk</a:t>
            </a:r>
            <a:endParaRPr lang="en-US"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29737107771205046"/>
          <c:y val="0.14474055358346335"/>
          <c:w val="0.66944782443363637"/>
          <c:h val="0.40250663462225417"/>
        </c:manualLayout>
      </c:layout>
      <c:barChart>
        <c:barDir val="col"/>
        <c:grouping val="clustered"/>
        <c:varyColors val="0"/>
        <c:ser>
          <c:idx val="2"/>
          <c:order val="2"/>
          <c:tx>
            <c:strRef>
              <c:f>Taul1!$D$1</c:f>
              <c:strCache>
                <c:ptCount val="1"/>
                <c:pt idx="0">
                  <c:v>Kärkimedia digi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5"/>
                <c:pt idx="0">
                  <c:v>Kotimaisilta tai ulkomaisilta yrityksiltä</c:v>
                </c:pt>
                <c:pt idx="1">
                  <c:v>Kotimaisilta yrityksiltä</c:v>
                </c:pt>
                <c:pt idx="2">
                  <c:v>Ulkomaisilta yrityksiltä</c:v>
                </c:pt>
                <c:pt idx="3">
                  <c:v>Yksityishenkilöltä (huuto.net, tori.fi, Facebook-kirppikset)</c:v>
                </c:pt>
                <c:pt idx="4">
                  <c:v>Ei ole ostanut</c:v>
                </c:pt>
              </c:strCache>
              <c:extLst/>
            </c:strRef>
          </c:cat>
          <c:val>
            <c:numRef>
              <c:f>Taul1!$D$2:$D$7</c:f>
              <c:numCache>
                <c:formatCode>General</c:formatCode>
                <c:ptCount val="5"/>
                <c:pt idx="0">
                  <c:v>84</c:v>
                </c:pt>
                <c:pt idx="1">
                  <c:v>78</c:v>
                </c:pt>
                <c:pt idx="2">
                  <c:v>55</c:v>
                </c:pt>
                <c:pt idx="3">
                  <c:v>34</c:v>
                </c:pt>
                <c:pt idx="4">
                  <c:v>13</c:v>
                </c:pt>
              </c:numCache>
              <c:extLst/>
            </c:numRef>
          </c:val>
          <c:extLst>
            <c:ext xmlns:c16="http://schemas.microsoft.com/office/drawing/2014/chart" uri="{C3380CC4-5D6E-409C-BE32-E72D297353CC}">
              <c16:uniqueId val="{00000002-F9E7-4B7E-B353-5688D496C69E}"/>
            </c:ext>
          </c:extLst>
        </c:ser>
        <c:dLbls>
          <c:showLegendKey val="0"/>
          <c:showVal val="0"/>
          <c:showCatName val="0"/>
          <c:showSerName val="0"/>
          <c:showPercent val="0"/>
          <c:showBubbleSize val="0"/>
        </c:dLbls>
        <c:gapWidth val="219"/>
        <c:overlap val="-27"/>
        <c:axId val="766020064"/>
        <c:axId val="76602039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cat>
                  <c:strRef>
                    <c:extLst>
                      <c:ext uri="{02D57815-91ED-43cb-92C2-25804820EDAC}">
                        <c15:formulaRef>
                          <c15:sqref>Taul1!$A$2:$A$7</c15:sqref>
                        </c15:formulaRef>
                      </c:ext>
                    </c:extLst>
                    <c:strCache>
                      <c:ptCount val="5"/>
                      <c:pt idx="0">
                        <c:v>Kotimaisilta tai ulkomaisilta yrityksiltä</c:v>
                      </c:pt>
                      <c:pt idx="1">
                        <c:v>Kotimaisilta yrityksiltä</c:v>
                      </c:pt>
                      <c:pt idx="2">
                        <c:v>Ulkomaisilta yrityksiltä</c:v>
                      </c:pt>
                      <c:pt idx="3">
                        <c:v>Yksityishenkilöltä (huuto.net, tori.fi, Facebook-kirppikset)</c:v>
                      </c:pt>
                      <c:pt idx="4">
                        <c:v>Ei ole ostanut</c:v>
                      </c:pt>
                    </c:strCache>
                  </c:strRef>
                </c:cat>
                <c:val>
                  <c:numRef>
                    <c:extLst>
                      <c:ext uri="{02D57815-91ED-43cb-92C2-25804820EDAC}">
                        <c15:formulaRef>
                          <c15:sqref>Taul1!$B$2:$B$7</c15:sqref>
                        </c15:formulaRef>
                      </c:ext>
                    </c:extLst>
                    <c:numCache>
                      <c:formatCode>General</c:formatCode>
                      <c:ptCount val="5"/>
                      <c:pt idx="0">
                        <c:v>79</c:v>
                      </c:pt>
                      <c:pt idx="1">
                        <c:v>72</c:v>
                      </c:pt>
                      <c:pt idx="2">
                        <c:v>49</c:v>
                      </c:pt>
                      <c:pt idx="3">
                        <c:v>30</c:v>
                      </c:pt>
                      <c:pt idx="4">
                        <c:v>18</c:v>
                      </c:pt>
                    </c:numCache>
                  </c:numRef>
                </c:val>
                <c:extLst>
                  <c:ext xmlns:c16="http://schemas.microsoft.com/office/drawing/2014/chart" uri="{C3380CC4-5D6E-409C-BE32-E72D297353CC}">
                    <c16:uniqueId val="{00000000-F9E7-4B7E-B353-5688D496C69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 näköislehti) pvä</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Taul1!$A$2:$A$7</c15:sqref>
                        </c15:formulaRef>
                      </c:ext>
                    </c:extLst>
                    <c:strCache>
                      <c:ptCount val="5"/>
                      <c:pt idx="0">
                        <c:v>Kotimaisilta tai ulkomaisilta yrityksiltä</c:v>
                      </c:pt>
                      <c:pt idx="1">
                        <c:v>Kotimaisilta yrityksiltä</c:v>
                      </c:pt>
                      <c:pt idx="2">
                        <c:v>Ulkomaisilta yrityksiltä</c:v>
                      </c:pt>
                      <c:pt idx="3">
                        <c:v>Yksityishenkilöltä (huuto.net, tori.fi, Facebook-kirppikset)</c:v>
                      </c:pt>
                      <c:pt idx="4">
                        <c:v>Ei ole ostanut</c:v>
                      </c:pt>
                    </c:strCache>
                  </c:strRef>
                </c:cat>
                <c:val>
                  <c:numRef>
                    <c:extLst xmlns:c15="http://schemas.microsoft.com/office/drawing/2012/chart">
                      <c:ext xmlns:c15="http://schemas.microsoft.com/office/drawing/2012/chart" uri="{02D57815-91ED-43cb-92C2-25804820EDAC}">
                        <c15:formulaRef>
                          <c15:sqref>Taul1!$C$2:$C$7</c15:sqref>
                        </c15:formulaRef>
                      </c:ext>
                    </c:extLst>
                    <c:numCache>
                      <c:formatCode>General</c:formatCode>
                      <c:ptCount val="5"/>
                      <c:pt idx="0">
                        <c:v>72</c:v>
                      </c:pt>
                      <c:pt idx="1">
                        <c:v>66</c:v>
                      </c:pt>
                      <c:pt idx="2">
                        <c:v>39</c:v>
                      </c:pt>
                      <c:pt idx="3">
                        <c:v>23</c:v>
                      </c:pt>
                      <c:pt idx="4">
                        <c:v>25</c:v>
                      </c:pt>
                    </c:numCache>
                  </c:numRef>
                </c:val>
                <c:extLst xmlns:c15="http://schemas.microsoft.com/office/drawing/2012/chart">
                  <c:ext xmlns:c16="http://schemas.microsoft.com/office/drawing/2014/chart" uri="{C3380CC4-5D6E-409C-BE32-E72D297353CC}">
                    <c16:uniqueId val="{00000001-F9E7-4B7E-B353-5688D496C69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 painettu lehti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Taul1!$A$2:$A$7</c15:sqref>
                        </c15:formulaRef>
                      </c:ext>
                    </c:extLst>
                    <c:strCache>
                      <c:ptCount val="5"/>
                      <c:pt idx="0">
                        <c:v>Kotimaisilta tai ulkomaisilta yrityksiltä</c:v>
                      </c:pt>
                      <c:pt idx="1">
                        <c:v>Kotimaisilta yrityksiltä</c:v>
                      </c:pt>
                      <c:pt idx="2">
                        <c:v>Ulkomaisilta yrityksiltä</c:v>
                      </c:pt>
                      <c:pt idx="3">
                        <c:v>Yksityishenkilöltä (huuto.net, tori.fi, Facebook-kirppikset)</c:v>
                      </c:pt>
                      <c:pt idx="4">
                        <c:v>Ei ole ostanut</c:v>
                      </c:pt>
                    </c:strCache>
                  </c:strRef>
                </c:cat>
                <c:val>
                  <c:numRef>
                    <c:extLst xmlns:c15="http://schemas.microsoft.com/office/drawing/2012/chart">
                      <c:ext xmlns:c15="http://schemas.microsoft.com/office/drawing/2012/chart" uri="{02D57815-91ED-43cb-92C2-25804820EDAC}">
                        <c15:formulaRef>
                          <c15:sqref>Taul1!$E$2:$E$7</c15:sqref>
                        </c15:formulaRef>
                      </c:ext>
                    </c:extLst>
                    <c:numCache>
                      <c:formatCode>General</c:formatCode>
                      <c:ptCount val="5"/>
                      <c:pt idx="0">
                        <c:v>74</c:v>
                      </c:pt>
                      <c:pt idx="1">
                        <c:v>68</c:v>
                      </c:pt>
                      <c:pt idx="2">
                        <c:v>43</c:v>
                      </c:pt>
                      <c:pt idx="3">
                        <c:v>27</c:v>
                      </c:pt>
                      <c:pt idx="4">
                        <c:v>22</c:v>
                      </c:pt>
                    </c:numCache>
                  </c:numRef>
                </c:val>
                <c:extLst xmlns:c15="http://schemas.microsoft.com/office/drawing/2012/chart">
                  <c:ext xmlns:c16="http://schemas.microsoft.com/office/drawing/2014/chart" uri="{C3380CC4-5D6E-409C-BE32-E72D297353CC}">
                    <c16:uniqueId val="{00000003-F9E7-4B7E-B353-5688D496C69E}"/>
                  </c:ext>
                </c:extLst>
              </c15:ser>
            </c15:filteredBarSeries>
          </c:ext>
        </c:extLst>
      </c:barChart>
      <c:catAx>
        <c:axId val="76602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766020392"/>
        <c:crosses val="autoZero"/>
        <c:auto val="1"/>
        <c:lblAlgn val="ctr"/>
        <c:lblOffset val="100"/>
        <c:noMultiLvlLbl val="0"/>
      </c:catAx>
      <c:valAx>
        <c:axId val="766020392"/>
        <c:scaling>
          <c:orientation val="minMax"/>
        </c:scaling>
        <c:delete val="1"/>
        <c:axPos val="l"/>
        <c:numFmt formatCode="General" sourceLinked="1"/>
        <c:majorTickMark val="none"/>
        <c:minorTickMark val="none"/>
        <c:tickLblPos val="nextTo"/>
        <c:crossAx val="766020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err="1">
                <a:solidFill>
                  <a:schemeClr val="tx1"/>
                </a:solidFill>
              </a:rPr>
              <a:t>Ostanut</a:t>
            </a:r>
            <a:r>
              <a:rPr lang="en-US" sz="1400" dirty="0">
                <a:solidFill>
                  <a:schemeClr val="tx1"/>
                </a:solidFill>
              </a:rPr>
              <a:t> </a:t>
            </a:r>
            <a:r>
              <a:rPr lang="en-US" sz="1400" dirty="0" err="1">
                <a:solidFill>
                  <a:schemeClr val="tx1"/>
                </a:solidFill>
              </a:rPr>
              <a:t>verkosta</a:t>
            </a:r>
            <a:r>
              <a:rPr lang="en-US" sz="1400" dirty="0">
                <a:solidFill>
                  <a:schemeClr val="tx1"/>
                </a:solidFill>
              </a:rPr>
              <a:t> / 12kk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2"/>
          <c:order val="2"/>
          <c:tx>
            <c:strRef>
              <c:f>Taul1!$D$1</c:f>
              <c:strCache>
                <c:ptCount val="1"/>
                <c:pt idx="0">
                  <c:v>Kärkimedia digi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Taul1!$A$2:$A$21</c:f>
              <c:strCache>
                <c:ptCount val="20"/>
                <c:pt idx="0">
                  <c:v>Vaatteet tai jalkineet</c:v>
                </c:pt>
                <c:pt idx="1">
                  <c:v>Elektroniikka tai tietotekniikka</c:v>
                </c:pt>
                <c:pt idx="2">
                  <c:v>Pääsyliput tapahtumiin (kulttuuri, urheilu, elokuvat yms.)</c:v>
                </c:pt>
                <c:pt idx="3">
                  <c:v>Matkat tai majoitukset</c:v>
                </c:pt>
                <c:pt idx="4">
                  <c:v>Urheiluvaatteet, -jalkineet tai -välineet</c:v>
                </c:pt>
                <c:pt idx="5">
                  <c:v>Ruoka tai päivittäistavarat</c:v>
                </c:pt>
                <c:pt idx="6">
                  <c:v>Kirjat</c:v>
                </c:pt>
                <c:pt idx="7">
                  <c:v>Elokuvat, pelit tai musiikki</c:v>
                </c:pt>
                <c:pt idx="8">
                  <c:v>Kosmetiikan tai kauneudenhoidon tuotteet</c:v>
                </c:pt>
                <c:pt idx="9">
                  <c:v>Huonekalut tai sisustustarvikkeet</c:v>
                </c:pt>
                <c:pt idx="10">
                  <c:v>Terveyden tai hyvinvoinnin tuotteet</c:v>
                </c:pt>
                <c:pt idx="11">
                  <c:v>Matkapuhelimet tai liittymät</c:v>
                </c:pt>
                <c:pt idx="12">
                  <c:v>Rahapelit</c:v>
                </c:pt>
                <c:pt idx="13">
                  <c:v>Moottoriajoneuvojen tarvikkeet</c:v>
                </c:pt>
                <c:pt idx="14">
                  <c:v>Kodinkoneet</c:v>
                </c:pt>
                <c:pt idx="15">
                  <c:v>Lehtitilaukset</c:v>
                </c:pt>
                <c:pt idx="16">
                  <c:v>Remontoimisen tai rakentamisen tuotteet</c:v>
                </c:pt>
                <c:pt idx="17">
                  <c:v>Lemmikkieläintarvikkeet</c:v>
                </c:pt>
                <c:pt idx="18">
                  <c:v>Puutarhatuotteet tai -tarvikkeet</c:v>
                </c:pt>
                <c:pt idx="19">
                  <c:v>Jokin muu</c:v>
                </c:pt>
              </c:strCache>
            </c:strRef>
          </c:cat>
          <c:val>
            <c:numRef>
              <c:f>Taul1!$D$2:$D$21</c:f>
              <c:numCache>
                <c:formatCode>General</c:formatCode>
                <c:ptCount val="20"/>
                <c:pt idx="0">
                  <c:v>48</c:v>
                </c:pt>
                <c:pt idx="1">
                  <c:v>33</c:v>
                </c:pt>
                <c:pt idx="2">
                  <c:v>32</c:v>
                </c:pt>
                <c:pt idx="3">
                  <c:v>31</c:v>
                </c:pt>
                <c:pt idx="4">
                  <c:v>30</c:v>
                </c:pt>
                <c:pt idx="5">
                  <c:v>26</c:v>
                </c:pt>
                <c:pt idx="6">
                  <c:v>24</c:v>
                </c:pt>
                <c:pt idx="7">
                  <c:v>23</c:v>
                </c:pt>
                <c:pt idx="8">
                  <c:v>21</c:v>
                </c:pt>
                <c:pt idx="9">
                  <c:v>18</c:v>
                </c:pt>
                <c:pt idx="10">
                  <c:v>16</c:v>
                </c:pt>
                <c:pt idx="11">
                  <c:v>16</c:v>
                </c:pt>
                <c:pt idx="12">
                  <c:v>16</c:v>
                </c:pt>
                <c:pt idx="13">
                  <c:v>14</c:v>
                </c:pt>
                <c:pt idx="14">
                  <c:v>14</c:v>
                </c:pt>
                <c:pt idx="15">
                  <c:v>13</c:v>
                </c:pt>
                <c:pt idx="16">
                  <c:v>13</c:v>
                </c:pt>
                <c:pt idx="17">
                  <c:v>13</c:v>
                </c:pt>
                <c:pt idx="18">
                  <c:v>9</c:v>
                </c:pt>
                <c:pt idx="19">
                  <c:v>6</c:v>
                </c:pt>
              </c:numCache>
            </c:numRef>
          </c:val>
          <c:extLst>
            <c:ext xmlns:c16="http://schemas.microsoft.com/office/drawing/2014/chart" uri="{C3380CC4-5D6E-409C-BE32-E72D297353CC}">
              <c16:uniqueId val="{00000002-0D23-4394-832B-DC35658C0544}"/>
            </c:ext>
          </c:extLst>
        </c:ser>
        <c:dLbls>
          <c:showLegendKey val="0"/>
          <c:showVal val="0"/>
          <c:showCatName val="0"/>
          <c:showSerName val="0"/>
          <c:showPercent val="0"/>
          <c:showBubbleSize val="0"/>
        </c:dLbls>
        <c:gapWidth val="182"/>
        <c:axId val="1251590896"/>
        <c:axId val="125159155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cat>
                  <c:strRef>
                    <c:extLst>
                      <c:ext uri="{02D57815-91ED-43cb-92C2-25804820EDAC}">
                        <c15:formulaRef>
                          <c15:sqref>Taul1!$A$2:$A$21</c15:sqref>
                        </c15:formulaRef>
                      </c:ext>
                    </c:extLst>
                    <c:strCache>
                      <c:ptCount val="20"/>
                      <c:pt idx="0">
                        <c:v>Vaatteet tai jalkineet</c:v>
                      </c:pt>
                      <c:pt idx="1">
                        <c:v>Elektroniikka tai tietotekniikka</c:v>
                      </c:pt>
                      <c:pt idx="2">
                        <c:v>Pääsyliput tapahtumiin (kulttuuri, urheilu, elokuvat yms.)</c:v>
                      </c:pt>
                      <c:pt idx="3">
                        <c:v>Matkat tai majoitukset</c:v>
                      </c:pt>
                      <c:pt idx="4">
                        <c:v>Urheiluvaatteet, -jalkineet tai -välineet</c:v>
                      </c:pt>
                      <c:pt idx="5">
                        <c:v>Ruoka tai päivittäistavarat</c:v>
                      </c:pt>
                      <c:pt idx="6">
                        <c:v>Kirjat</c:v>
                      </c:pt>
                      <c:pt idx="7">
                        <c:v>Elokuvat, pelit tai musiikki</c:v>
                      </c:pt>
                      <c:pt idx="8">
                        <c:v>Kosmetiikan tai kauneudenhoidon tuotteet</c:v>
                      </c:pt>
                      <c:pt idx="9">
                        <c:v>Huonekalut tai sisustustarvikkeet</c:v>
                      </c:pt>
                      <c:pt idx="10">
                        <c:v>Terveyden tai hyvinvoinnin tuotteet</c:v>
                      </c:pt>
                      <c:pt idx="11">
                        <c:v>Matkapuhelimet tai liittymät</c:v>
                      </c:pt>
                      <c:pt idx="12">
                        <c:v>Rahapelit</c:v>
                      </c:pt>
                      <c:pt idx="13">
                        <c:v>Moottoriajoneuvojen tarvikkeet</c:v>
                      </c:pt>
                      <c:pt idx="14">
                        <c:v>Kodinkoneet</c:v>
                      </c:pt>
                      <c:pt idx="15">
                        <c:v>Lehtitilaukset</c:v>
                      </c:pt>
                      <c:pt idx="16">
                        <c:v>Remontoimisen tai rakentamisen tuotteet</c:v>
                      </c:pt>
                      <c:pt idx="17">
                        <c:v>Lemmikkieläintarvikkeet</c:v>
                      </c:pt>
                      <c:pt idx="18">
                        <c:v>Puutarhatuotteet tai -tarvikkeet</c:v>
                      </c:pt>
                      <c:pt idx="19">
                        <c:v>Jokin muu</c:v>
                      </c:pt>
                    </c:strCache>
                  </c:strRef>
                </c:cat>
                <c:val>
                  <c:numRef>
                    <c:extLst>
                      <c:ext uri="{02D57815-91ED-43cb-92C2-25804820EDAC}">
                        <c15:formulaRef>
                          <c15:sqref>Taul1!$B$2:$B$21</c15:sqref>
                        </c15:formulaRef>
                      </c:ext>
                    </c:extLst>
                    <c:numCache>
                      <c:formatCode>General</c:formatCode>
                      <c:ptCount val="20"/>
                      <c:pt idx="0">
                        <c:v>43</c:v>
                      </c:pt>
                      <c:pt idx="1">
                        <c:v>29</c:v>
                      </c:pt>
                      <c:pt idx="2">
                        <c:v>27</c:v>
                      </c:pt>
                      <c:pt idx="3">
                        <c:v>26</c:v>
                      </c:pt>
                      <c:pt idx="4">
                        <c:v>25</c:v>
                      </c:pt>
                      <c:pt idx="5">
                        <c:v>22</c:v>
                      </c:pt>
                      <c:pt idx="6">
                        <c:v>20</c:v>
                      </c:pt>
                      <c:pt idx="7">
                        <c:v>20</c:v>
                      </c:pt>
                      <c:pt idx="8">
                        <c:v>18</c:v>
                      </c:pt>
                      <c:pt idx="9">
                        <c:v>16</c:v>
                      </c:pt>
                      <c:pt idx="10">
                        <c:v>15</c:v>
                      </c:pt>
                      <c:pt idx="11">
                        <c:v>14</c:v>
                      </c:pt>
                      <c:pt idx="12">
                        <c:v>13</c:v>
                      </c:pt>
                      <c:pt idx="13">
                        <c:v>13</c:v>
                      </c:pt>
                      <c:pt idx="14">
                        <c:v>12</c:v>
                      </c:pt>
                      <c:pt idx="15">
                        <c:v>11</c:v>
                      </c:pt>
                      <c:pt idx="16">
                        <c:v>12</c:v>
                      </c:pt>
                      <c:pt idx="17">
                        <c:v>12</c:v>
                      </c:pt>
                      <c:pt idx="18">
                        <c:v>9</c:v>
                      </c:pt>
                      <c:pt idx="19">
                        <c:v>6</c:v>
                      </c:pt>
                    </c:numCache>
                  </c:numRef>
                </c:val>
                <c:extLst>
                  <c:ext xmlns:c16="http://schemas.microsoft.com/office/drawing/2014/chart" uri="{C3380CC4-5D6E-409C-BE32-E72D297353CC}">
                    <c16:uniqueId val="{00000000-0D23-4394-832B-DC35658C054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 näköislehti) pvä</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Taul1!$A$2:$A$21</c15:sqref>
                        </c15:formulaRef>
                      </c:ext>
                    </c:extLst>
                    <c:strCache>
                      <c:ptCount val="20"/>
                      <c:pt idx="0">
                        <c:v>Vaatteet tai jalkineet</c:v>
                      </c:pt>
                      <c:pt idx="1">
                        <c:v>Elektroniikka tai tietotekniikka</c:v>
                      </c:pt>
                      <c:pt idx="2">
                        <c:v>Pääsyliput tapahtumiin (kulttuuri, urheilu, elokuvat yms.)</c:v>
                      </c:pt>
                      <c:pt idx="3">
                        <c:v>Matkat tai majoitukset</c:v>
                      </c:pt>
                      <c:pt idx="4">
                        <c:v>Urheiluvaatteet, -jalkineet tai -välineet</c:v>
                      </c:pt>
                      <c:pt idx="5">
                        <c:v>Ruoka tai päivittäistavarat</c:v>
                      </c:pt>
                      <c:pt idx="6">
                        <c:v>Kirjat</c:v>
                      </c:pt>
                      <c:pt idx="7">
                        <c:v>Elokuvat, pelit tai musiikki</c:v>
                      </c:pt>
                      <c:pt idx="8">
                        <c:v>Kosmetiikan tai kauneudenhoidon tuotteet</c:v>
                      </c:pt>
                      <c:pt idx="9">
                        <c:v>Huonekalut tai sisustustarvikkeet</c:v>
                      </c:pt>
                      <c:pt idx="10">
                        <c:v>Terveyden tai hyvinvoinnin tuotteet</c:v>
                      </c:pt>
                      <c:pt idx="11">
                        <c:v>Matkapuhelimet tai liittymät</c:v>
                      </c:pt>
                      <c:pt idx="12">
                        <c:v>Rahapelit</c:v>
                      </c:pt>
                      <c:pt idx="13">
                        <c:v>Moottoriajoneuvojen tarvikkeet</c:v>
                      </c:pt>
                      <c:pt idx="14">
                        <c:v>Kodinkoneet</c:v>
                      </c:pt>
                      <c:pt idx="15">
                        <c:v>Lehtitilaukset</c:v>
                      </c:pt>
                      <c:pt idx="16">
                        <c:v>Remontoimisen tai rakentamisen tuotteet</c:v>
                      </c:pt>
                      <c:pt idx="17">
                        <c:v>Lemmikkieläintarvikkeet</c:v>
                      </c:pt>
                      <c:pt idx="18">
                        <c:v>Puutarhatuotteet tai -tarvikkeet</c:v>
                      </c:pt>
                      <c:pt idx="19">
                        <c:v>Jokin muu</c:v>
                      </c:pt>
                    </c:strCache>
                  </c:strRef>
                </c:cat>
                <c:val>
                  <c:numRef>
                    <c:extLst xmlns:c15="http://schemas.microsoft.com/office/drawing/2012/chart">
                      <c:ext xmlns:c15="http://schemas.microsoft.com/office/drawing/2012/chart" uri="{02D57815-91ED-43cb-92C2-25804820EDAC}">
                        <c15:formulaRef>
                          <c15:sqref>Taul1!$C$2:$C$21</c15:sqref>
                        </c15:formulaRef>
                      </c:ext>
                    </c:extLst>
                    <c:numCache>
                      <c:formatCode>General</c:formatCode>
                      <c:ptCount val="20"/>
                      <c:pt idx="0">
                        <c:v>35</c:v>
                      </c:pt>
                      <c:pt idx="1">
                        <c:v>23</c:v>
                      </c:pt>
                      <c:pt idx="2">
                        <c:v>25</c:v>
                      </c:pt>
                      <c:pt idx="3">
                        <c:v>24</c:v>
                      </c:pt>
                      <c:pt idx="4">
                        <c:v>19</c:v>
                      </c:pt>
                      <c:pt idx="5">
                        <c:v>18</c:v>
                      </c:pt>
                      <c:pt idx="6">
                        <c:v>19</c:v>
                      </c:pt>
                      <c:pt idx="7">
                        <c:v>13</c:v>
                      </c:pt>
                      <c:pt idx="8">
                        <c:v>15</c:v>
                      </c:pt>
                      <c:pt idx="9">
                        <c:v>12</c:v>
                      </c:pt>
                      <c:pt idx="10">
                        <c:v>14</c:v>
                      </c:pt>
                      <c:pt idx="11">
                        <c:v>11</c:v>
                      </c:pt>
                      <c:pt idx="12">
                        <c:v>12</c:v>
                      </c:pt>
                      <c:pt idx="13">
                        <c:v>11</c:v>
                      </c:pt>
                      <c:pt idx="14">
                        <c:v>10</c:v>
                      </c:pt>
                      <c:pt idx="15">
                        <c:v>13</c:v>
                      </c:pt>
                      <c:pt idx="16">
                        <c:v>11</c:v>
                      </c:pt>
                      <c:pt idx="17">
                        <c:v>10</c:v>
                      </c:pt>
                      <c:pt idx="18">
                        <c:v>9</c:v>
                      </c:pt>
                      <c:pt idx="19">
                        <c:v>6</c:v>
                      </c:pt>
                    </c:numCache>
                  </c:numRef>
                </c:val>
                <c:extLst xmlns:c15="http://schemas.microsoft.com/office/drawing/2012/chart">
                  <c:ext xmlns:c16="http://schemas.microsoft.com/office/drawing/2014/chart" uri="{C3380CC4-5D6E-409C-BE32-E72D297353CC}">
                    <c16:uniqueId val="{00000001-0D23-4394-832B-DC35658C054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 painettu lehti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Taul1!$A$2:$A$21</c15:sqref>
                        </c15:formulaRef>
                      </c:ext>
                    </c:extLst>
                    <c:strCache>
                      <c:ptCount val="20"/>
                      <c:pt idx="0">
                        <c:v>Vaatteet tai jalkineet</c:v>
                      </c:pt>
                      <c:pt idx="1">
                        <c:v>Elektroniikka tai tietotekniikka</c:v>
                      </c:pt>
                      <c:pt idx="2">
                        <c:v>Pääsyliput tapahtumiin (kulttuuri, urheilu, elokuvat yms.)</c:v>
                      </c:pt>
                      <c:pt idx="3">
                        <c:v>Matkat tai majoitukset</c:v>
                      </c:pt>
                      <c:pt idx="4">
                        <c:v>Urheiluvaatteet, -jalkineet tai -välineet</c:v>
                      </c:pt>
                      <c:pt idx="5">
                        <c:v>Ruoka tai päivittäistavarat</c:v>
                      </c:pt>
                      <c:pt idx="6">
                        <c:v>Kirjat</c:v>
                      </c:pt>
                      <c:pt idx="7">
                        <c:v>Elokuvat, pelit tai musiikki</c:v>
                      </c:pt>
                      <c:pt idx="8">
                        <c:v>Kosmetiikan tai kauneudenhoidon tuotteet</c:v>
                      </c:pt>
                      <c:pt idx="9">
                        <c:v>Huonekalut tai sisustustarvikkeet</c:v>
                      </c:pt>
                      <c:pt idx="10">
                        <c:v>Terveyden tai hyvinvoinnin tuotteet</c:v>
                      </c:pt>
                      <c:pt idx="11">
                        <c:v>Matkapuhelimet tai liittymät</c:v>
                      </c:pt>
                      <c:pt idx="12">
                        <c:v>Rahapelit</c:v>
                      </c:pt>
                      <c:pt idx="13">
                        <c:v>Moottoriajoneuvojen tarvikkeet</c:v>
                      </c:pt>
                      <c:pt idx="14">
                        <c:v>Kodinkoneet</c:v>
                      </c:pt>
                      <c:pt idx="15">
                        <c:v>Lehtitilaukset</c:v>
                      </c:pt>
                      <c:pt idx="16">
                        <c:v>Remontoimisen tai rakentamisen tuotteet</c:v>
                      </c:pt>
                      <c:pt idx="17">
                        <c:v>Lemmikkieläintarvikkeet</c:v>
                      </c:pt>
                      <c:pt idx="18">
                        <c:v>Puutarhatuotteet tai -tarvikkeet</c:v>
                      </c:pt>
                      <c:pt idx="19">
                        <c:v>Jokin muu</c:v>
                      </c:pt>
                    </c:strCache>
                  </c:strRef>
                </c:cat>
                <c:val>
                  <c:numRef>
                    <c:extLst xmlns:c15="http://schemas.microsoft.com/office/drawing/2012/chart">
                      <c:ext xmlns:c15="http://schemas.microsoft.com/office/drawing/2012/chart" uri="{02D57815-91ED-43cb-92C2-25804820EDAC}">
                        <c15:formulaRef>
                          <c15:sqref>Taul1!$E$2:$E$21</c15:sqref>
                        </c15:formulaRef>
                      </c:ext>
                    </c:extLst>
                    <c:numCache>
                      <c:formatCode>General</c:formatCode>
                      <c:ptCount val="20"/>
                      <c:pt idx="0">
                        <c:v>39</c:v>
                      </c:pt>
                      <c:pt idx="1">
                        <c:v>25</c:v>
                      </c:pt>
                      <c:pt idx="2">
                        <c:v>27</c:v>
                      </c:pt>
                      <c:pt idx="3">
                        <c:v>25</c:v>
                      </c:pt>
                      <c:pt idx="4">
                        <c:v>22</c:v>
                      </c:pt>
                      <c:pt idx="5">
                        <c:v>19</c:v>
                      </c:pt>
                      <c:pt idx="6">
                        <c:v>20</c:v>
                      </c:pt>
                      <c:pt idx="7">
                        <c:v>16</c:v>
                      </c:pt>
                      <c:pt idx="8">
                        <c:v>16</c:v>
                      </c:pt>
                      <c:pt idx="9">
                        <c:v>14</c:v>
                      </c:pt>
                      <c:pt idx="10">
                        <c:v>14</c:v>
                      </c:pt>
                      <c:pt idx="11">
                        <c:v>12</c:v>
                      </c:pt>
                      <c:pt idx="12">
                        <c:v>12</c:v>
                      </c:pt>
                      <c:pt idx="13">
                        <c:v>12</c:v>
                      </c:pt>
                      <c:pt idx="14">
                        <c:v>11</c:v>
                      </c:pt>
                      <c:pt idx="15">
                        <c:v>12</c:v>
                      </c:pt>
                      <c:pt idx="16">
                        <c:v>11</c:v>
                      </c:pt>
                      <c:pt idx="17">
                        <c:v>10</c:v>
                      </c:pt>
                      <c:pt idx="18">
                        <c:v>9</c:v>
                      </c:pt>
                      <c:pt idx="19">
                        <c:v>6</c:v>
                      </c:pt>
                    </c:numCache>
                  </c:numRef>
                </c:val>
                <c:extLst xmlns:c15="http://schemas.microsoft.com/office/drawing/2012/chart">
                  <c:ext xmlns:c16="http://schemas.microsoft.com/office/drawing/2014/chart" uri="{C3380CC4-5D6E-409C-BE32-E72D297353CC}">
                    <c16:uniqueId val="{00000003-0D23-4394-832B-DC35658C0544}"/>
                  </c:ext>
                </c:extLst>
              </c15:ser>
            </c15:filteredBarSeries>
          </c:ext>
        </c:extLst>
      </c:barChart>
      <c:catAx>
        <c:axId val="1251590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251591552"/>
        <c:crosses val="autoZero"/>
        <c:auto val="1"/>
        <c:lblAlgn val="ctr"/>
        <c:lblOffset val="100"/>
        <c:noMultiLvlLbl val="0"/>
      </c:catAx>
      <c:valAx>
        <c:axId val="1251591552"/>
        <c:scaling>
          <c:orientation val="minMax"/>
          <c:max val="80"/>
        </c:scaling>
        <c:delete val="1"/>
        <c:axPos val="b"/>
        <c:numFmt formatCode="General" sourceLinked="1"/>
        <c:majorTickMark val="none"/>
        <c:minorTickMark val="none"/>
        <c:tickLblPos val="nextTo"/>
        <c:crossAx val="12515908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Taul1!$E$1</c:f>
              <c:strCache>
                <c:ptCount val="1"/>
                <c:pt idx="0">
                  <c:v>Kärkimedia-paketti näköislehdet (viikko)</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Nainen</c:v>
                </c:pt>
                <c:pt idx="1">
                  <c:v>Mies</c:v>
                </c:pt>
              </c:strCache>
              <c:extLst xmlns:c15="http://schemas.microsoft.com/office/drawing/2012/chart"/>
            </c:strRef>
          </c:cat>
          <c:val>
            <c:numRef>
              <c:f>Taul1!$E$2:$E$3</c:f>
              <c:numCache>
                <c:formatCode>General</c:formatCode>
                <c:ptCount val="2"/>
                <c:pt idx="0">
                  <c:v>51</c:v>
                </c:pt>
                <c:pt idx="1">
                  <c:v>49</c:v>
                </c:pt>
              </c:numCache>
              <c:extLst xmlns:c15="http://schemas.microsoft.com/office/drawing/2012/chart"/>
            </c:numRef>
          </c:val>
          <c:extLst xmlns:c15="http://schemas.microsoft.com/office/drawing/2012/chart">
            <c:ext xmlns:c16="http://schemas.microsoft.com/office/drawing/2014/chart" uri="{C3380CC4-5D6E-409C-BE32-E72D297353CC}">
              <c16:uniqueId val="{00000000-D84F-46EE-997D-8F0F06125CAD}"/>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Taul1!$A$2:$A$3</c15:sqref>
                        </c15:formulaRef>
                      </c:ext>
                    </c:extLst>
                    <c:strCache>
                      <c:ptCount val="2"/>
                      <c:pt idx="0">
                        <c:v>Nainen</c:v>
                      </c:pt>
                      <c:pt idx="1">
                        <c:v>Mies</c:v>
                      </c:pt>
                    </c:strCache>
                  </c:strRef>
                </c:cat>
                <c:val>
                  <c:numRef>
                    <c:extLst>
                      <c:ext uri="{02D57815-91ED-43cb-92C2-25804820EDAC}">
                        <c15:formulaRef>
                          <c15:sqref>Taul1!$B$2:$B$3</c15:sqref>
                        </c15:formulaRef>
                      </c:ext>
                    </c:extLst>
                    <c:numCache>
                      <c:formatCode>General</c:formatCode>
                      <c:ptCount val="2"/>
                      <c:pt idx="0">
                        <c:v>51</c:v>
                      </c:pt>
                      <c:pt idx="1">
                        <c:v>49</c:v>
                      </c:pt>
                    </c:numCache>
                  </c:numRef>
                </c:val>
                <c:extLst>
                  <c:ext xmlns:c16="http://schemas.microsoft.com/office/drawing/2014/chart" uri="{C3380CC4-5D6E-409C-BE32-E72D297353CC}">
                    <c16:uniqueId val="{00000000-7B0F-4777-8D4E-7D2B168387A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c15:sqref>
                        </c15:formulaRef>
                      </c:ext>
                    </c:extLst>
                    <c:strCache>
                      <c:ptCount val="2"/>
                      <c:pt idx="0">
                        <c:v>Nainen</c:v>
                      </c:pt>
                      <c:pt idx="1">
                        <c:v>Mies</c:v>
                      </c:pt>
                    </c:strCache>
                  </c:strRef>
                </c:cat>
                <c:val>
                  <c:numRef>
                    <c:extLst xmlns:c15="http://schemas.microsoft.com/office/drawing/2012/chart">
                      <c:ext xmlns:c15="http://schemas.microsoft.com/office/drawing/2012/chart" uri="{02D57815-91ED-43cb-92C2-25804820EDAC}">
                        <c15:formulaRef>
                          <c15:sqref>Taul1!$C$2:$C$3</c15:sqref>
                        </c15:formulaRef>
                      </c:ext>
                    </c:extLst>
                    <c:numCache>
                      <c:formatCode>General</c:formatCode>
                      <c:ptCount val="2"/>
                      <c:pt idx="0">
                        <c:v>52</c:v>
                      </c:pt>
                      <c:pt idx="1">
                        <c:v>48</c:v>
                      </c:pt>
                    </c:numCache>
                  </c:numRef>
                </c:val>
                <c:extLst xmlns:c15="http://schemas.microsoft.com/office/drawing/2012/chart">
                  <c:ext xmlns:c16="http://schemas.microsoft.com/office/drawing/2014/chart" uri="{C3380CC4-5D6E-409C-BE32-E72D297353CC}">
                    <c16:uniqueId val="{00000001-7B0F-4777-8D4E-7D2B168387A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c15:sqref>
                        </c15:formulaRef>
                      </c:ext>
                    </c:extLst>
                    <c:strCache>
                      <c:ptCount val="2"/>
                      <c:pt idx="0">
                        <c:v>Nainen</c:v>
                      </c:pt>
                      <c:pt idx="1">
                        <c:v>Mies</c:v>
                      </c:pt>
                    </c:strCache>
                  </c:strRef>
                </c:cat>
                <c:val>
                  <c:numRef>
                    <c:extLst xmlns:c15="http://schemas.microsoft.com/office/drawing/2012/chart">
                      <c:ext xmlns:c15="http://schemas.microsoft.com/office/drawing/2012/chart" uri="{02D57815-91ED-43cb-92C2-25804820EDAC}">
                        <c15:formulaRef>
                          <c15:sqref>Taul1!$D$2:$D$3</c15:sqref>
                        </c15:formulaRef>
                      </c:ext>
                    </c:extLst>
                    <c:numCache>
                      <c:formatCode>General</c:formatCode>
                      <c:ptCount val="2"/>
                      <c:pt idx="0">
                        <c:v>50</c:v>
                      </c:pt>
                      <c:pt idx="1">
                        <c:v>50</c:v>
                      </c:pt>
                    </c:numCache>
                  </c:numRef>
                </c:val>
                <c:extLst xmlns:c15="http://schemas.microsoft.com/office/drawing/2012/chart">
                  <c:ext xmlns:c16="http://schemas.microsoft.com/office/drawing/2014/chart" uri="{C3380CC4-5D6E-409C-BE32-E72D297353CC}">
                    <c16:uniqueId val="{00000001-B9A7-4184-8581-12BDA051A240}"/>
                  </c:ext>
                </c:extLst>
              </c15:ser>
            </c15:filteredBarSeries>
          </c:ext>
        </c:extLst>
      </c:barChart>
      <c:catAx>
        <c:axId val="324305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min val="0"/>
        </c:scaling>
        <c:delete val="1"/>
        <c:axPos val="b"/>
        <c:numFmt formatCode="General" sourceLinked="1"/>
        <c:majorTickMark val="none"/>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Taul1!$E$1</c:f>
              <c:strCache>
                <c:ptCount val="1"/>
                <c:pt idx="0">
                  <c:v>Kärkimedia-paketti näköislehdet (viikko)</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7"/>
                <c:pt idx="0">
                  <c:v>15-19 vuotta</c:v>
                </c:pt>
                <c:pt idx="1">
                  <c:v>20-29 vuotta</c:v>
                </c:pt>
                <c:pt idx="2">
                  <c:v>30-39 vuotta</c:v>
                </c:pt>
                <c:pt idx="3">
                  <c:v>40-49 vuotta</c:v>
                </c:pt>
                <c:pt idx="4">
                  <c:v>50-59 vuotta</c:v>
                </c:pt>
                <c:pt idx="5">
                  <c:v>60-69 vuotta</c:v>
                </c:pt>
                <c:pt idx="6">
                  <c:v>Yli 70 vuotta</c:v>
                </c:pt>
              </c:strCache>
              <c:extLst/>
            </c:strRef>
          </c:cat>
          <c:val>
            <c:numRef>
              <c:f>Taul1!$E$2:$E$10</c:f>
              <c:numCache>
                <c:formatCode>General</c:formatCode>
                <c:ptCount val="7"/>
                <c:pt idx="0">
                  <c:v>3</c:v>
                </c:pt>
                <c:pt idx="1">
                  <c:v>5</c:v>
                </c:pt>
                <c:pt idx="2">
                  <c:v>7</c:v>
                </c:pt>
                <c:pt idx="3">
                  <c:v>14</c:v>
                </c:pt>
                <c:pt idx="4">
                  <c:v>20</c:v>
                </c:pt>
                <c:pt idx="5">
                  <c:v>25</c:v>
                </c:pt>
                <c:pt idx="6">
                  <c:v>26</c:v>
                </c:pt>
              </c:numCache>
              <c:extLst/>
            </c:numRef>
          </c:val>
          <c:extLst xmlns:c15="http://schemas.microsoft.com/office/drawing/2012/chart">
            <c:ext xmlns:c16="http://schemas.microsoft.com/office/drawing/2014/chart" uri="{C3380CC4-5D6E-409C-BE32-E72D297353CC}">
              <c16:uniqueId val="{00000003-F099-46E5-B18F-7FD2AEA68470}"/>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Taul1!$A$2:$A$10</c15:sqref>
                        </c15:formulaRef>
                      </c:ext>
                    </c:extLst>
                    <c:strCache>
                      <c:ptCount val="7"/>
                      <c:pt idx="0">
                        <c:v>15-19 vuotta</c:v>
                      </c:pt>
                      <c:pt idx="1">
                        <c:v>20-29 vuotta</c:v>
                      </c:pt>
                      <c:pt idx="2">
                        <c:v>30-39 vuotta</c:v>
                      </c:pt>
                      <c:pt idx="3">
                        <c:v>40-49 vuotta</c:v>
                      </c:pt>
                      <c:pt idx="4">
                        <c:v>50-59 vuotta</c:v>
                      </c:pt>
                      <c:pt idx="5">
                        <c:v>60-69 vuotta</c:v>
                      </c:pt>
                      <c:pt idx="6">
                        <c:v>Yli 70 vuotta</c:v>
                      </c:pt>
                    </c:strCache>
                  </c:strRef>
                </c:cat>
                <c:val>
                  <c:numRef>
                    <c:extLst>
                      <c:ext uri="{02D57815-91ED-43cb-92C2-25804820EDAC}">
                        <c15:formulaRef>
                          <c15:sqref>Taul1!$B$2:$B$10</c15:sqref>
                        </c15:formulaRef>
                      </c:ext>
                    </c:extLst>
                    <c:numCache>
                      <c:formatCode>General</c:formatCode>
                      <c:ptCount val="7"/>
                      <c:pt idx="0">
                        <c:v>6</c:v>
                      </c:pt>
                      <c:pt idx="1">
                        <c:v>13</c:v>
                      </c:pt>
                      <c:pt idx="2">
                        <c:v>14</c:v>
                      </c:pt>
                      <c:pt idx="3">
                        <c:v>14</c:v>
                      </c:pt>
                      <c:pt idx="4">
                        <c:v>15</c:v>
                      </c:pt>
                      <c:pt idx="5">
                        <c:v>16</c:v>
                      </c:pt>
                      <c:pt idx="6">
                        <c:v>22</c:v>
                      </c:pt>
                    </c:numCache>
                  </c:numRef>
                </c:val>
                <c:extLst>
                  <c:ext xmlns:c16="http://schemas.microsoft.com/office/drawing/2014/chart" uri="{C3380CC4-5D6E-409C-BE32-E72D297353CC}">
                    <c16:uniqueId val="{00000001-F099-46E5-B18F-7FD2AEA6847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Taul1!$A$2:$A$10</c15:sqref>
                        </c15:formulaRef>
                      </c:ext>
                    </c:extLst>
                    <c:strCache>
                      <c:ptCount val="7"/>
                      <c:pt idx="0">
                        <c:v>15-19 vuotta</c:v>
                      </c:pt>
                      <c:pt idx="1">
                        <c:v>20-29 vuotta</c:v>
                      </c:pt>
                      <c:pt idx="2">
                        <c:v>30-39 vuotta</c:v>
                      </c:pt>
                      <c:pt idx="3">
                        <c:v>40-49 vuotta</c:v>
                      </c:pt>
                      <c:pt idx="4">
                        <c:v>50-59 vuotta</c:v>
                      </c:pt>
                      <c:pt idx="5">
                        <c:v>60-69 vuotta</c:v>
                      </c:pt>
                      <c:pt idx="6">
                        <c:v>Yli 70 vuotta</c:v>
                      </c:pt>
                    </c:strCache>
                  </c:strRef>
                </c:cat>
                <c:val>
                  <c:numRef>
                    <c:extLst xmlns:c15="http://schemas.microsoft.com/office/drawing/2012/chart">
                      <c:ext xmlns:c15="http://schemas.microsoft.com/office/drawing/2012/chart" uri="{02D57815-91ED-43cb-92C2-25804820EDAC}">
                        <c15:formulaRef>
                          <c15:sqref>Taul1!$C$2:$C$10</c15:sqref>
                        </c15:formulaRef>
                      </c:ext>
                    </c:extLst>
                    <c:numCache>
                      <c:formatCode>General</c:formatCode>
                      <c:ptCount val="7"/>
                      <c:pt idx="0">
                        <c:v>5</c:v>
                      </c:pt>
                      <c:pt idx="1">
                        <c:v>9</c:v>
                      </c:pt>
                      <c:pt idx="2">
                        <c:v>10</c:v>
                      </c:pt>
                      <c:pt idx="3">
                        <c:v>13</c:v>
                      </c:pt>
                      <c:pt idx="4">
                        <c:v>16</c:v>
                      </c:pt>
                      <c:pt idx="5">
                        <c:v>18</c:v>
                      </c:pt>
                      <c:pt idx="6">
                        <c:v>29</c:v>
                      </c:pt>
                    </c:numCache>
                  </c:numRef>
                </c:val>
                <c:extLst xmlns:c15="http://schemas.microsoft.com/office/drawing/2012/chart">
                  <c:ext xmlns:c16="http://schemas.microsoft.com/office/drawing/2014/chart" uri="{C3380CC4-5D6E-409C-BE32-E72D297353CC}">
                    <c16:uniqueId val="{00000002-F099-46E5-B18F-7FD2AEA6847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Taul1!$A$2:$A$10</c15:sqref>
                        </c15:formulaRef>
                      </c:ext>
                    </c:extLst>
                    <c:strCache>
                      <c:ptCount val="7"/>
                      <c:pt idx="0">
                        <c:v>15-19 vuotta</c:v>
                      </c:pt>
                      <c:pt idx="1">
                        <c:v>20-29 vuotta</c:v>
                      </c:pt>
                      <c:pt idx="2">
                        <c:v>30-39 vuotta</c:v>
                      </c:pt>
                      <c:pt idx="3">
                        <c:v>40-49 vuotta</c:v>
                      </c:pt>
                      <c:pt idx="4">
                        <c:v>50-59 vuotta</c:v>
                      </c:pt>
                      <c:pt idx="5">
                        <c:v>60-69 vuotta</c:v>
                      </c:pt>
                      <c:pt idx="6">
                        <c:v>Yli 70 vuotta</c:v>
                      </c:pt>
                    </c:strCache>
                  </c:strRef>
                </c:cat>
                <c:val>
                  <c:numRef>
                    <c:extLst xmlns:c15="http://schemas.microsoft.com/office/drawing/2012/chart">
                      <c:ext xmlns:c15="http://schemas.microsoft.com/office/drawing/2012/chart" uri="{02D57815-91ED-43cb-92C2-25804820EDAC}">
                        <c15:formulaRef>
                          <c15:sqref>Taul1!$D$2:$D$10</c15:sqref>
                        </c15:formulaRef>
                      </c:ext>
                    </c:extLst>
                    <c:numCache>
                      <c:formatCode>General</c:formatCode>
                      <c:ptCount val="7"/>
                      <c:pt idx="0">
                        <c:v>6</c:v>
                      </c:pt>
                      <c:pt idx="1">
                        <c:v>14</c:v>
                      </c:pt>
                      <c:pt idx="2">
                        <c:v>16</c:v>
                      </c:pt>
                      <c:pt idx="3">
                        <c:v>16</c:v>
                      </c:pt>
                      <c:pt idx="4">
                        <c:v>15</c:v>
                      </c:pt>
                      <c:pt idx="5">
                        <c:v>15</c:v>
                      </c:pt>
                      <c:pt idx="6">
                        <c:v>17</c:v>
                      </c:pt>
                    </c:numCache>
                  </c:numRef>
                </c:val>
                <c:extLst xmlns:c15="http://schemas.microsoft.com/office/drawing/2012/chart">
                  <c:ext xmlns:c16="http://schemas.microsoft.com/office/drawing/2014/chart" uri="{C3380CC4-5D6E-409C-BE32-E72D297353CC}">
                    <c16:uniqueId val="{00000000-F099-46E5-B18F-7FD2AEA68470}"/>
                  </c:ext>
                </c:extLst>
              </c15:ser>
            </c15:filteredBarSeries>
          </c:ext>
        </c:extLst>
      </c:barChart>
      <c:catAx>
        <c:axId val="324305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t"/>
        <c:numFmt formatCode="General" sourceLinked="1"/>
        <c:majorTickMark val="none"/>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Taul1!$E$1</c:f>
              <c:strCache>
                <c:ptCount val="1"/>
                <c:pt idx="0">
                  <c:v>Kärkimedia-paketti näköislehdet (viikko)</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Alle 35 000 euroa</c:v>
                </c:pt>
                <c:pt idx="1">
                  <c:v>35 001 - 50 000 euroa</c:v>
                </c:pt>
                <c:pt idx="2">
                  <c:v>50 001 - 85 000 euroa</c:v>
                </c:pt>
                <c:pt idx="3">
                  <c:v>Yli 85 000 euroa</c:v>
                </c:pt>
              </c:strCache>
              <c:extLst xmlns:c15="http://schemas.microsoft.com/office/drawing/2012/chart"/>
            </c:strRef>
          </c:cat>
          <c:val>
            <c:numRef>
              <c:f>Taul1!$E$2:$E$5</c:f>
              <c:numCache>
                <c:formatCode>General</c:formatCode>
                <c:ptCount val="4"/>
                <c:pt idx="0">
                  <c:v>22</c:v>
                </c:pt>
                <c:pt idx="1">
                  <c:v>20</c:v>
                </c:pt>
                <c:pt idx="2">
                  <c:v>26</c:v>
                </c:pt>
                <c:pt idx="3">
                  <c:v>23</c:v>
                </c:pt>
              </c:numCache>
              <c:extLst xmlns:c15="http://schemas.microsoft.com/office/drawing/2012/chart"/>
            </c:numRef>
          </c:val>
          <c:extLst xmlns:c15="http://schemas.microsoft.com/office/drawing/2012/chart">
            <c:ext xmlns:c16="http://schemas.microsoft.com/office/drawing/2014/chart" uri="{C3380CC4-5D6E-409C-BE32-E72D297353CC}">
              <c16:uniqueId val="{00000003-E4BA-4FFE-A500-6069E7D8EF7F}"/>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Taul1!$A$2:$A$5</c15:sqref>
                        </c15:formulaRef>
                      </c:ext>
                    </c:extLst>
                    <c:strCache>
                      <c:ptCount val="4"/>
                      <c:pt idx="0">
                        <c:v>Alle 35 000 euroa</c:v>
                      </c:pt>
                      <c:pt idx="1">
                        <c:v>35 001 - 50 000 euroa</c:v>
                      </c:pt>
                      <c:pt idx="2">
                        <c:v>50 001 - 85 000 euroa</c:v>
                      </c:pt>
                      <c:pt idx="3">
                        <c:v>Yli 85 000 euroa</c:v>
                      </c:pt>
                    </c:strCache>
                  </c:strRef>
                </c:cat>
                <c:val>
                  <c:numRef>
                    <c:extLst>
                      <c:ext uri="{02D57815-91ED-43cb-92C2-25804820EDAC}">
                        <c15:formulaRef>
                          <c15:sqref>Taul1!$B$2:$B$5</c15:sqref>
                        </c15:formulaRef>
                      </c:ext>
                    </c:extLst>
                    <c:numCache>
                      <c:formatCode>General</c:formatCode>
                      <c:ptCount val="4"/>
                      <c:pt idx="0">
                        <c:v>30</c:v>
                      </c:pt>
                      <c:pt idx="1">
                        <c:v>20</c:v>
                      </c:pt>
                      <c:pt idx="2">
                        <c:v>22</c:v>
                      </c:pt>
                      <c:pt idx="3">
                        <c:v>16</c:v>
                      </c:pt>
                    </c:numCache>
                  </c:numRef>
                </c:val>
                <c:extLst>
                  <c:ext xmlns:c16="http://schemas.microsoft.com/office/drawing/2014/chart" uri="{C3380CC4-5D6E-409C-BE32-E72D297353CC}">
                    <c16:uniqueId val="{00000001-E4BA-4FFE-A500-6069E7D8EF7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Alle 35 000 euroa</c:v>
                      </c:pt>
                      <c:pt idx="1">
                        <c:v>35 001 - 50 000 euroa</c:v>
                      </c:pt>
                      <c:pt idx="2">
                        <c:v>50 001 - 85 000 euroa</c:v>
                      </c:pt>
                      <c:pt idx="3">
                        <c:v>Yli 85 000 euroa</c:v>
                      </c:pt>
                    </c:strCache>
                  </c:strRef>
                </c:cat>
                <c:val>
                  <c:numRef>
                    <c:extLst xmlns:c15="http://schemas.microsoft.com/office/drawing/2012/chart">
                      <c:ext xmlns:c15="http://schemas.microsoft.com/office/drawing/2012/chart" uri="{02D57815-91ED-43cb-92C2-25804820EDAC}">
                        <c15:formulaRef>
                          <c15:sqref>Taul1!$C$2:$C$5</c15:sqref>
                        </c15:formulaRef>
                      </c:ext>
                    </c:extLst>
                    <c:numCache>
                      <c:formatCode>General</c:formatCode>
                      <c:ptCount val="4"/>
                      <c:pt idx="0">
                        <c:v>29</c:v>
                      </c:pt>
                      <c:pt idx="1">
                        <c:v>21</c:v>
                      </c:pt>
                      <c:pt idx="2">
                        <c:v>22</c:v>
                      </c:pt>
                      <c:pt idx="3">
                        <c:v>16</c:v>
                      </c:pt>
                    </c:numCache>
                  </c:numRef>
                </c:val>
                <c:extLst xmlns:c15="http://schemas.microsoft.com/office/drawing/2012/chart">
                  <c:ext xmlns:c16="http://schemas.microsoft.com/office/drawing/2014/chart" uri="{C3380CC4-5D6E-409C-BE32-E72D297353CC}">
                    <c16:uniqueId val="{00000002-E4BA-4FFE-A500-6069E7D8EF7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Alle 35 000 euroa</c:v>
                      </c:pt>
                      <c:pt idx="1">
                        <c:v>35 001 - 50 000 euroa</c:v>
                      </c:pt>
                      <c:pt idx="2">
                        <c:v>50 001 - 85 000 euroa</c:v>
                      </c:pt>
                      <c:pt idx="3">
                        <c:v>Yli 85 000 euroa</c:v>
                      </c:pt>
                    </c:strCache>
                  </c:strRef>
                </c:cat>
                <c:val>
                  <c:numRef>
                    <c:extLst xmlns:c15="http://schemas.microsoft.com/office/drawing/2012/chart">
                      <c:ext xmlns:c15="http://schemas.microsoft.com/office/drawing/2012/chart" uri="{02D57815-91ED-43cb-92C2-25804820EDAC}">
                        <c15:formulaRef>
                          <c15:sqref>Taul1!$D$2:$D$5</c15:sqref>
                        </c15:formulaRef>
                      </c:ext>
                    </c:extLst>
                    <c:numCache>
                      <c:formatCode>General</c:formatCode>
                      <c:ptCount val="4"/>
                      <c:pt idx="0">
                        <c:v>26</c:v>
                      </c:pt>
                      <c:pt idx="1">
                        <c:v>19</c:v>
                      </c:pt>
                      <c:pt idx="2">
                        <c:v>23</c:v>
                      </c:pt>
                      <c:pt idx="3">
                        <c:v>19</c:v>
                      </c:pt>
                    </c:numCache>
                  </c:numRef>
                </c:val>
                <c:extLst xmlns:c15="http://schemas.microsoft.com/office/drawing/2012/chart">
                  <c:ext xmlns:c16="http://schemas.microsoft.com/office/drawing/2014/chart" uri="{C3380CC4-5D6E-409C-BE32-E72D297353CC}">
                    <c16:uniqueId val="{00000000-E4BA-4FFE-A500-6069E7D8EF7F}"/>
                  </c:ext>
                </c:extLst>
              </c15:ser>
            </c15:filteredBarSeries>
          </c:ext>
        </c:extLst>
      </c:barChart>
      <c:catAx>
        <c:axId val="324305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b"/>
        <c:numFmt formatCode="General" sourceLinked="1"/>
        <c:majorTickMark val="none"/>
        <c:minorTickMark val="none"/>
        <c:tickLblPos val="nextTo"/>
        <c:crossAx val="32430534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9091493799815"/>
          <c:y val="0.13345122275245774"/>
          <c:w val="0.58992649506724848"/>
          <c:h val="0.86019395711647284"/>
        </c:manualLayout>
      </c:layout>
      <c:barChart>
        <c:barDir val="bar"/>
        <c:grouping val="clustered"/>
        <c:varyColors val="0"/>
        <c:ser>
          <c:idx val="3"/>
          <c:order val="3"/>
          <c:tx>
            <c:strRef>
              <c:f>Taul1!$E$1</c:f>
              <c:strCache>
                <c:ptCount val="1"/>
                <c:pt idx="0">
                  <c:v>Kärkimedia-paketti näköislehdet (viikko)</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1 hengen talous</c:v>
                </c:pt>
                <c:pt idx="1">
                  <c:v>2 hengen talous</c:v>
                </c:pt>
                <c:pt idx="2">
                  <c:v>3 hengen talous</c:v>
                </c:pt>
                <c:pt idx="3">
                  <c:v>4 hengen talous</c:v>
                </c:pt>
                <c:pt idx="4">
                  <c:v>5+ hengen talous</c:v>
                </c:pt>
              </c:strCache>
              <c:extLst xmlns:c15="http://schemas.microsoft.com/office/drawing/2012/chart"/>
            </c:strRef>
          </c:cat>
          <c:val>
            <c:numRef>
              <c:f>Taul1!$E$2:$E$6</c:f>
              <c:numCache>
                <c:formatCode>General</c:formatCode>
                <c:ptCount val="5"/>
                <c:pt idx="0">
                  <c:v>23</c:v>
                </c:pt>
                <c:pt idx="1">
                  <c:v>49</c:v>
                </c:pt>
                <c:pt idx="2">
                  <c:v>13</c:v>
                </c:pt>
                <c:pt idx="3">
                  <c:v>10</c:v>
                </c:pt>
                <c:pt idx="4">
                  <c:v>5</c:v>
                </c:pt>
              </c:numCache>
              <c:extLst xmlns:c15="http://schemas.microsoft.com/office/drawing/2012/chart"/>
            </c:numRef>
          </c:val>
          <c:extLst xmlns:c15="http://schemas.microsoft.com/office/drawing/2012/chart">
            <c:ext xmlns:c16="http://schemas.microsoft.com/office/drawing/2014/chart" uri="{C3380CC4-5D6E-409C-BE32-E72D297353CC}">
              <c16:uniqueId val="{00000003-0479-42C9-A759-3862242BF2A4}"/>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Taul1!$A$2:$A$6</c15:sqref>
                        </c15:formulaRef>
                      </c:ext>
                    </c:extLst>
                    <c:strCache>
                      <c:ptCount val="5"/>
                      <c:pt idx="0">
                        <c:v>1 hengen talous</c:v>
                      </c:pt>
                      <c:pt idx="1">
                        <c:v>2 hengen talous</c:v>
                      </c:pt>
                      <c:pt idx="2">
                        <c:v>3 hengen talous</c:v>
                      </c:pt>
                      <c:pt idx="3">
                        <c:v>4 hengen talous</c:v>
                      </c:pt>
                      <c:pt idx="4">
                        <c:v>5+ hengen talous</c:v>
                      </c:pt>
                    </c:strCache>
                  </c:strRef>
                </c:cat>
                <c:val>
                  <c:numRef>
                    <c:extLst>
                      <c:ext uri="{02D57815-91ED-43cb-92C2-25804820EDAC}">
                        <c15:formulaRef>
                          <c15:sqref>Taul1!$B$2:$B$6</c15:sqref>
                        </c15:formulaRef>
                      </c:ext>
                    </c:extLst>
                    <c:numCache>
                      <c:formatCode>General</c:formatCode>
                      <c:ptCount val="5"/>
                      <c:pt idx="0">
                        <c:v>28</c:v>
                      </c:pt>
                      <c:pt idx="1">
                        <c:v>38</c:v>
                      </c:pt>
                      <c:pt idx="2">
                        <c:v>14</c:v>
                      </c:pt>
                      <c:pt idx="3">
                        <c:v>12</c:v>
                      </c:pt>
                      <c:pt idx="4">
                        <c:v>7</c:v>
                      </c:pt>
                    </c:numCache>
                  </c:numRef>
                </c:val>
                <c:extLst>
                  <c:ext xmlns:c16="http://schemas.microsoft.com/office/drawing/2014/chart" uri="{C3380CC4-5D6E-409C-BE32-E72D297353CC}">
                    <c16:uniqueId val="{00000001-0479-42C9-A759-3862242BF2A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1 hengen talous</c:v>
                      </c:pt>
                      <c:pt idx="1">
                        <c:v>2 hengen talous</c:v>
                      </c:pt>
                      <c:pt idx="2">
                        <c:v>3 hengen talous</c:v>
                      </c:pt>
                      <c:pt idx="3">
                        <c:v>4 hengen talous</c:v>
                      </c:pt>
                      <c:pt idx="4">
                        <c:v>5+ hengen talous</c:v>
                      </c:pt>
                    </c:strCache>
                  </c:strRef>
                </c:cat>
                <c:val>
                  <c:numRef>
                    <c:extLst xmlns:c15="http://schemas.microsoft.com/office/drawing/2012/chart">
                      <c:ext xmlns:c15="http://schemas.microsoft.com/office/drawing/2012/chart" uri="{02D57815-91ED-43cb-92C2-25804820EDAC}">
                        <c15:formulaRef>
                          <c15:sqref>Taul1!$C$2:$C$6</c15:sqref>
                        </c15:formulaRef>
                      </c:ext>
                    </c:extLst>
                    <c:numCache>
                      <c:formatCode>General</c:formatCode>
                      <c:ptCount val="5"/>
                      <c:pt idx="0">
                        <c:v>27</c:v>
                      </c:pt>
                      <c:pt idx="1">
                        <c:v>43</c:v>
                      </c:pt>
                      <c:pt idx="2">
                        <c:v>13</c:v>
                      </c:pt>
                      <c:pt idx="3">
                        <c:v>10</c:v>
                      </c:pt>
                      <c:pt idx="4">
                        <c:v>7</c:v>
                      </c:pt>
                    </c:numCache>
                  </c:numRef>
                </c:val>
                <c:extLst xmlns:c15="http://schemas.microsoft.com/office/drawing/2012/chart">
                  <c:ext xmlns:c16="http://schemas.microsoft.com/office/drawing/2014/chart" uri="{C3380CC4-5D6E-409C-BE32-E72D297353CC}">
                    <c16:uniqueId val="{00000002-0479-42C9-A759-3862242BF2A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1 hengen talous</c:v>
                      </c:pt>
                      <c:pt idx="1">
                        <c:v>2 hengen talous</c:v>
                      </c:pt>
                      <c:pt idx="2">
                        <c:v>3 hengen talous</c:v>
                      </c:pt>
                      <c:pt idx="3">
                        <c:v>4 hengen talous</c:v>
                      </c:pt>
                      <c:pt idx="4">
                        <c:v>5+ hengen talous</c:v>
                      </c:pt>
                    </c:strCache>
                  </c:strRef>
                </c:cat>
                <c:val>
                  <c:numRef>
                    <c:extLst xmlns:c15="http://schemas.microsoft.com/office/drawing/2012/chart">
                      <c:ext xmlns:c15="http://schemas.microsoft.com/office/drawing/2012/chart" uri="{02D57815-91ED-43cb-92C2-25804820EDAC}">
                        <c15:formulaRef>
                          <c15:sqref>Taul1!$D$2:$D$6</c15:sqref>
                        </c15:formulaRef>
                      </c:ext>
                    </c:extLst>
                    <c:numCache>
                      <c:formatCode>General</c:formatCode>
                      <c:ptCount val="5"/>
                      <c:pt idx="0">
                        <c:v>27</c:v>
                      </c:pt>
                      <c:pt idx="1">
                        <c:v>37</c:v>
                      </c:pt>
                      <c:pt idx="2">
                        <c:v>15</c:v>
                      </c:pt>
                      <c:pt idx="3">
                        <c:v>13</c:v>
                      </c:pt>
                      <c:pt idx="4">
                        <c:v>8</c:v>
                      </c:pt>
                    </c:numCache>
                  </c:numRef>
                </c:val>
                <c:extLst xmlns:c15="http://schemas.microsoft.com/office/drawing/2012/chart">
                  <c:ext xmlns:c16="http://schemas.microsoft.com/office/drawing/2014/chart" uri="{C3380CC4-5D6E-409C-BE32-E72D297353CC}">
                    <c16:uniqueId val="{00000000-0479-42C9-A759-3862242BF2A4}"/>
                  </c:ext>
                </c:extLst>
              </c15:ser>
            </c15:filteredBarSeries>
          </c:ext>
        </c:extLst>
      </c:barChart>
      <c:catAx>
        <c:axId val="324305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b"/>
        <c:numFmt formatCode="General" sourceLinked="1"/>
        <c:majorTickMark val="none"/>
        <c:minorTickMark val="none"/>
        <c:tickLblPos val="nextTo"/>
        <c:crossAx val="32430534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Taul1!$E$1</c:f>
              <c:strCache>
                <c:ptCount val="1"/>
                <c:pt idx="0">
                  <c:v>Kärkimedia-paketti näköislehdet (viikko)</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Kerrostalohuoneisto</c:v>
                </c:pt>
                <c:pt idx="1">
                  <c:v>Rivitalo tai paritalo</c:v>
                </c:pt>
                <c:pt idx="2">
                  <c:v>Omakotitalo</c:v>
                </c:pt>
              </c:strCache>
              <c:extLst xmlns:c15="http://schemas.microsoft.com/office/drawing/2012/chart"/>
            </c:strRef>
          </c:cat>
          <c:val>
            <c:numRef>
              <c:f>Taul1!$E$2:$E$4</c:f>
              <c:numCache>
                <c:formatCode>General</c:formatCode>
                <c:ptCount val="3"/>
                <c:pt idx="0">
                  <c:v>29</c:v>
                </c:pt>
                <c:pt idx="1">
                  <c:v>14</c:v>
                </c:pt>
                <c:pt idx="2">
                  <c:v>52</c:v>
                </c:pt>
              </c:numCache>
              <c:extLst xmlns:c15="http://schemas.microsoft.com/office/drawing/2012/chart"/>
            </c:numRef>
          </c:val>
          <c:extLst xmlns:c15="http://schemas.microsoft.com/office/drawing/2012/chart">
            <c:ext xmlns:c16="http://schemas.microsoft.com/office/drawing/2014/chart" uri="{C3380CC4-5D6E-409C-BE32-E72D297353CC}">
              <c16:uniqueId val="{00000003-2101-4C6E-B3CD-87A763D7FEB4}"/>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Taul1!$A$2:$A$4</c15:sqref>
                        </c15:formulaRef>
                      </c:ext>
                    </c:extLst>
                    <c:strCache>
                      <c:ptCount val="3"/>
                      <c:pt idx="0">
                        <c:v>Kerrostalohuoneisto</c:v>
                      </c:pt>
                      <c:pt idx="1">
                        <c:v>Rivitalo tai paritalo</c:v>
                      </c:pt>
                      <c:pt idx="2">
                        <c:v>Omakotitalo</c:v>
                      </c:pt>
                    </c:strCache>
                  </c:strRef>
                </c:cat>
                <c:val>
                  <c:numRef>
                    <c:extLst>
                      <c:ext uri="{02D57815-91ED-43cb-92C2-25804820EDAC}">
                        <c15:formulaRef>
                          <c15:sqref>Taul1!$B$2:$B$4</c15:sqref>
                        </c15:formulaRef>
                      </c:ext>
                    </c:extLst>
                    <c:numCache>
                      <c:formatCode>General</c:formatCode>
                      <c:ptCount val="3"/>
                      <c:pt idx="0">
                        <c:v>32</c:v>
                      </c:pt>
                      <c:pt idx="1">
                        <c:v>15</c:v>
                      </c:pt>
                      <c:pt idx="2">
                        <c:v>47</c:v>
                      </c:pt>
                    </c:numCache>
                  </c:numRef>
                </c:val>
                <c:extLst>
                  <c:ext xmlns:c16="http://schemas.microsoft.com/office/drawing/2014/chart" uri="{C3380CC4-5D6E-409C-BE32-E72D297353CC}">
                    <c16:uniqueId val="{00000001-2101-4C6E-B3CD-87A763D7FEB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Taul1!$A$2:$A$4</c15:sqref>
                        </c15:formulaRef>
                      </c:ext>
                    </c:extLst>
                    <c:strCache>
                      <c:ptCount val="3"/>
                      <c:pt idx="0">
                        <c:v>Kerrostalohuoneisto</c:v>
                      </c:pt>
                      <c:pt idx="1">
                        <c:v>Rivitalo tai paritalo</c:v>
                      </c:pt>
                      <c:pt idx="2">
                        <c:v>Omakotitalo</c:v>
                      </c:pt>
                    </c:strCache>
                  </c:strRef>
                </c:cat>
                <c:val>
                  <c:numRef>
                    <c:extLst xmlns:c15="http://schemas.microsoft.com/office/drawing/2012/chart">
                      <c:ext xmlns:c15="http://schemas.microsoft.com/office/drawing/2012/chart" uri="{02D57815-91ED-43cb-92C2-25804820EDAC}">
                        <c15:formulaRef>
                          <c15:sqref>Taul1!$C$2:$C$4</c15:sqref>
                        </c15:formulaRef>
                      </c:ext>
                    </c:extLst>
                    <c:numCache>
                      <c:formatCode>General</c:formatCode>
                      <c:ptCount val="3"/>
                      <c:pt idx="0">
                        <c:v>28</c:v>
                      </c:pt>
                      <c:pt idx="1">
                        <c:v>15</c:v>
                      </c:pt>
                      <c:pt idx="2">
                        <c:v>50</c:v>
                      </c:pt>
                    </c:numCache>
                  </c:numRef>
                </c:val>
                <c:extLst xmlns:c15="http://schemas.microsoft.com/office/drawing/2012/chart">
                  <c:ext xmlns:c16="http://schemas.microsoft.com/office/drawing/2014/chart" uri="{C3380CC4-5D6E-409C-BE32-E72D297353CC}">
                    <c16:uniqueId val="{00000002-2101-4C6E-B3CD-87A763D7FEB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Taul1!$A$2:$A$4</c15:sqref>
                        </c15:formulaRef>
                      </c:ext>
                    </c:extLst>
                    <c:strCache>
                      <c:ptCount val="3"/>
                      <c:pt idx="0">
                        <c:v>Kerrostalohuoneisto</c:v>
                      </c:pt>
                      <c:pt idx="1">
                        <c:v>Rivitalo tai paritalo</c:v>
                      </c:pt>
                      <c:pt idx="2">
                        <c:v>Omakotitalo</c:v>
                      </c:pt>
                    </c:strCache>
                  </c:strRef>
                </c:cat>
                <c:val>
                  <c:numRef>
                    <c:extLst xmlns:c15="http://schemas.microsoft.com/office/drawing/2012/chart">
                      <c:ext xmlns:c15="http://schemas.microsoft.com/office/drawing/2012/chart" uri="{02D57815-91ED-43cb-92C2-25804820EDAC}">
                        <c15:formulaRef>
                          <c15:sqref>Taul1!$D$2:$D$4</c15:sqref>
                        </c15:formulaRef>
                      </c:ext>
                    </c:extLst>
                    <c:numCache>
                      <c:formatCode>General</c:formatCode>
                      <c:ptCount val="3"/>
                      <c:pt idx="0">
                        <c:v>34</c:v>
                      </c:pt>
                      <c:pt idx="1">
                        <c:v>15</c:v>
                      </c:pt>
                      <c:pt idx="2">
                        <c:v>46</c:v>
                      </c:pt>
                    </c:numCache>
                  </c:numRef>
                </c:val>
                <c:extLst xmlns:c15="http://schemas.microsoft.com/office/drawing/2012/chart">
                  <c:ext xmlns:c16="http://schemas.microsoft.com/office/drawing/2014/chart" uri="{C3380CC4-5D6E-409C-BE32-E72D297353CC}">
                    <c16:uniqueId val="{00000000-2101-4C6E-B3CD-87A763D7FEB4}"/>
                  </c:ext>
                </c:extLst>
              </c15:ser>
            </c15:filteredBarSeries>
          </c:ext>
        </c:extLst>
      </c:barChart>
      <c:catAx>
        <c:axId val="3243053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t"/>
        <c:numFmt formatCode="General" sourceLinked="1"/>
        <c:majorTickMark val="out"/>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Taul1!$E$1</c:f>
              <c:strCache>
                <c:ptCount val="1"/>
                <c:pt idx="0">
                  <c:v>Kärkimedia-paketti näköislehdet (viikko)</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Yksi auto</c:v>
                </c:pt>
                <c:pt idx="1">
                  <c:v>Kaksi autoa</c:v>
                </c:pt>
                <c:pt idx="2">
                  <c:v>Kolme autoa tai useampia</c:v>
                </c:pt>
                <c:pt idx="3">
                  <c:v>Ei ole autoa</c:v>
                </c:pt>
              </c:strCache>
              <c:extLst xmlns:c15="http://schemas.microsoft.com/office/drawing/2012/chart"/>
            </c:strRef>
          </c:cat>
          <c:val>
            <c:numRef>
              <c:f>Taul1!$E$2:$E$5</c:f>
              <c:numCache>
                <c:formatCode>General</c:formatCode>
                <c:ptCount val="4"/>
                <c:pt idx="0">
                  <c:v>47</c:v>
                </c:pt>
                <c:pt idx="1">
                  <c:v>34</c:v>
                </c:pt>
                <c:pt idx="2">
                  <c:v>10</c:v>
                </c:pt>
                <c:pt idx="3">
                  <c:v>8</c:v>
                </c:pt>
              </c:numCache>
              <c:extLst xmlns:c15="http://schemas.microsoft.com/office/drawing/2012/chart"/>
            </c:numRef>
          </c:val>
          <c:extLst xmlns:c15="http://schemas.microsoft.com/office/drawing/2012/chart">
            <c:ext xmlns:c16="http://schemas.microsoft.com/office/drawing/2014/chart" uri="{C3380CC4-5D6E-409C-BE32-E72D297353CC}">
              <c16:uniqueId val="{00000003-55E8-4D01-A816-81171878A8C3}"/>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Taul1!$A$2:$A$5</c15:sqref>
                        </c15:formulaRef>
                      </c:ext>
                    </c:extLst>
                    <c:strCache>
                      <c:ptCount val="4"/>
                      <c:pt idx="0">
                        <c:v>Yksi auto</c:v>
                      </c:pt>
                      <c:pt idx="1">
                        <c:v>Kaksi autoa</c:v>
                      </c:pt>
                      <c:pt idx="2">
                        <c:v>Kolme autoa tai useampia</c:v>
                      </c:pt>
                      <c:pt idx="3">
                        <c:v>Ei ole autoa</c:v>
                      </c:pt>
                    </c:strCache>
                  </c:strRef>
                </c:cat>
                <c:val>
                  <c:numRef>
                    <c:extLst>
                      <c:ext uri="{02D57815-91ED-43cb-92C2-25804820EDAC}">
                        <c15:formulaRef>
                          <c15:sqref>Taul1!$B$2:$B$5</c15:sqref>
                        </c15:formulaRef>
                      </c:ext>
                    </c:extLst>
                    <c:numCache>
                      <c:formatCode>General</c:formatCode>
                      <c:ptCount val="4"/>
                      <c:pt idx="0">
                        <c:v>45</c:v>
                      </c:pt>
                      <c:pt idx="1">
                        <c:v>32</c:v>
                      </c:pt>
                      <c:pt idx="2">
                        <c:v>10</c:v>
                      </c:pt>
                      <c:pt idx="3">
                        <c:v>14</c:v>
                      </c:pt>
                    </c:numCache>
                  </c:numRef>
                </c:val>
                <c:extLst>
                  <c:ext xmlns:c16="http://schemas.microsoft.com/office/drawing/2014/chart" uri="{C3380CC4-5D6E-409C-BE32-E72D297353CC}">
                    <c16:uniqueId val="{00000001-55E8-4D01-A816-81171878A8C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Yksi auto</c:v>
                      </c:pt>
                      <c:pt idx="1">
                        <c:v>Kaksi autoa</c:v>
                      </c:pt>
                      <c:pt idx="2">
                        <c:v>Kolme autoa tai useampia</c:v>
                      </c:pt>
                      <c:pt idx="3">
                        <c:v>Ei ole autoa</c:v>
                      </c:pt>
                    </c:strCache>
                  </c:strRef>
                </c:cat>
                <c:val>
                  <c:numRef>
                    <c:extLst xmlns:c15="http://schemas.microsoft.com/office/drawing/2012/chart">
                      <c:ext xmlns:c15="http://schemas.microsoft.com/office/drawing/2012/chart" uri="{02D57815-91ED-43cb-92C2-25804820EDAC}">
                        <c15:formulaRef>
                          <c15:sqref>Taul1!$C$2:$C$5</c15:sqref>
                        </c15:formulaRef>
                      </c:ext>
                    </c:extLst>
                    <c:numCache>
                      <c:formatCode>General</c:formatCode>
                      <c:ptCount val="4"/>
                      <c:pt idx="0">
                        <c:v>46</c:v>
                      </c:pt>
                      <c:pt idx="1">
                        <c:v>33</c:v>
                      </c:pt>
                      <c:pt idx="2">
                        <c:v>10</c:v>
                      </c:pt>
                      <c:pt idx="3">
                        <c:v>12</c:v>
                      </c:pt>
                    </c:numCache>
                  </c:numRef>
                </c:val>
                <c:extLst xmlns:c15="http://schemas.microsoft.com/office/drawing/2012/chart">
                  <c:ext xmlns:c16="http://schemas.microsoft.com/office/drawing/2014/chart" uri="{C3380CC4-5D6E-409C-BE32-E72D297353CC}">
                    <c16:uniqueId val="{00000002-55E8-4D01-A816-81171878A8C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Yksi auto</c:v>
                      </c:pt>
                      <c:pt idx="1">
                        <c:v>Kaksi autoa</c:v>
                      </c:pt>
                      <c:pt idx="2">
                        <c:v>Kolme autoa tai useampia</c:v>
                      </c:pt>
                      <c:pt idx="3">
                        <c:v>Ei ole autoa</c:v>
                      </c:pt>
                    </c:strCache>
                  </c:strRef>
                </c:cat>
                <c:val>
                  <c:numRef>
                    <c:extLst xmlns:c15="http://schemas.microsoft.com/office/drawing/2012/chart">
                      <c:ext xmlns:c15="http://schemas.microsoft.com/office/drawing/2012/chart" uri="{02D57815-91ED-43cb-92C2-25804820EDAC}">
                        <c15:formulaRef>
                          <c15:sqref>Taul1!$D$2:$D$5</c15:sqref>
                        </c15:formulaRef>
                      </c:ext>
                    </c:extLst>
                    <c:numCache>
                      <c:formatCode>General</c:formatCode>
                      <c:ptCount val="4"/>
                      <c:pt idx="0">
                        <c:v>44</c:v>
                      </c:pt>
                      <c:pt idx="1">
                        <c:v>32</c:v>
                      </c:pt>
                      <c:pt idx="2">
                        <c:v>10</c:v>
                      </c:pt>
                      <c:pt idx="3">
                        <c:v>14</c:v>
                      </c:pt>
                    </c:numCache>
                  </c:numRef>
                </c:val>
                <c:extLst xmlns:c15="http://schemas.microsoft.com/office/drawing/2012/chart">
                  <c:ext xmlns:c16="http://schemas.microsoft.com/office/drawing/2014/chart" uri="{C3380CC4-5D6E-409C-BE32-E72D297353CC}">
                    <c16:uniqueId val="{00000000-55E8-4D01-A816-81171878A8C3}"/>
                  </c:ext>
                </c:extLst>
              </c15:ser>
            </c15:filteredBarSeries>
          </c:ext>
        </c:extLst>
      </c:barChart>
      <c:catAx>
        <c:axId val="3243053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t"/>
        <c:numFmt formatCode="General" sourceLinked="1"/>
        <c:majorTickMark val="out"/>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33734977706721"/>
          <c:y val="6.2966080527914331E-2"/>
          <c:w val="0.59066265022293274"/>
          <c:h val="0.86087828901419539"/>
        </c:manualLayout>
      </c:layout>
      <c:barChart>
        <c:barDir val="bar"/>
        <c:grouping val="clustered"/>
        <c:varyColors val="0"/>
        <c:ser>
          <c:idx val="3"/>
          <c:order val="3"/>
          <c:tx>
            <c:strRef>
              <c:f>Taul1!$E$1</c:f>
              <c:strCache>
                <c:ptCount val="1"/>
                <c:pt idx="0">
                  <c:v>Kärkimedia-paketti näköislehdet (viikko)</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Lapsiperhe</c:v>
                </c:pt>
                <c:pt idx="1">
                  <c:v>Mökki tai vapaa-ajan asunto </c:v>
                </c:pt>
                <c:pt idx="2">
                  <c:v>Taloudessa lemmikkieläimiä</c:v>
                </c:pt>
                <c:pt idx="3">
                  <c:v>Silmä- tai piilolasit käytössä</c:v>
                </c:pt>
              </c:strCache>
              <c:extLst xmlns:c15="http://schemas.microsoft.com/office/drawing/2012/chart"/>
            </c:strRef>
          </c:cat>
          <c:val>
            <c:numRef>
              <c:f>Taul1!$E$2:$E$5</c:f>
              <c:numCache>
                <c:formatCode>General</c:formatCode>
                <c:ptCount val="4"/>
                <c:pt idx="0">
                  <c:v>27</c:v>
                </c:pt>
                <c:pt idx="1">
                  <c:v>48</c:v>
                </c:pt>
                <c:pt idx="2">
                  <c:v>40</c:v>
                </c:pt>
                <c:pt idx="3">
                  <c:v>77</c:v>
                </c:pt>
              </c:numCache>
              <c:extLst xmlns:c15="http://schemas.microsoft.com/office/drawing/2012/chart"/>
            </c:numRef>
          </c:val>
          <c:extLst xmlns:c15="http://schemas.microsoft.com/office/drawing/2012/chart">
            <c:ext xmlns:c16="http://schemas.microsoft.com/office/drawing/2014/chart" uri="{C3380CC4-5D6E-409C-BE32-E72D297353CC}">
              <c16:uniqueId val="{00000003-A88C-4CE6-BF9B-420B20F6699C}"/>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Taul1!$A$2:$A$5</c15:sqref>
                        </c15:formulaRef>
                      </c:ext>
                    </c:extLst>
                    <c:strCache>
                      <c:ptCount val="4"/>
                      <c:pt idx="0">
                        <c:v>Lapsiperhe</c:v>
                      </c:pt>
                      <c:pt idx="1">
                        <c:v>Mökki tai vapaa-ajan asunto </c:v>
                      </c:pt>
                      <c:pt idx="2">
                        <c:v>Taloudessa lemmikkieläimiä</c:v>
                      </c:pt>
                      <c:pt idx="3">
                        <c:v>Silmä- tai piilolasit käytössä</c:v>
                      </c:pt>
                    </c:strCache>
                  </c:strRef>
                </c:cat>
                <c:val>
                  <c:numRef>
                    <c:extLst>
                      <c:ext uri="{02D57815-91ED-43cb-92C2-25804820EDAC}">
                        <c15:formulaRef>
                          <c15:sqref>Taul1!$B$2:$B$5</c15:sqref>
                        </c15:formulaRef>
                      </c:ext>
                    </c:extLst>
                    <c:numCache>
                      <c:formatCode>General</c:formatCode>
                      <c:ptCount val="4"/>
                      <c:pt idx="0">
                        <c:v>32</c:v>
                      </c:pt>
                      <c:pt idx="1">
                        <c:v>40</c:v>
                      </c:pt>
                      <c:pt idx="2">
                        <c:v>41</c:v>
                      </c:pt>
                      <c:pt idx="3">
                        <c:v>67</c:v>
                      </c:pt>
                    </c:numCache>
                  </c:numRef>
                </c:val>
                <c:extLst>
                  <c:ext xmlns:c16="http://schemas.microsoft.com/office/drawing/2014/chart" uri="{C3380CC4-5D6E-409C-BE32-E72D297353CC}">
                    <c16:uniqueId val="{00000001-A88C-4CE6-BF9B-420B20F6699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Lapsiperhe</c:v>
                      </c:pt>
                      <c:pt idx="1">
                        <c:v>Mökki tai vapaa-ajan asunto </c:v>
                      </c:pt>
                      <c:pt idx="2">
                        <c:v>Taloudessa lemmikkieläimiä</c:v>
                      </c:pt>
                      <c:pt idx="3">
                        <c:v>Silmä- tai piilolasit käytössä</c:v>
                      </c:pt>
                    </c:strCache>
                  </c:strRef>
                </c:cat>
                <c:val>
                  <c:numRef>
                    <c:extLst xmlns:c15="http://schemas.microsoft.com/office/drawing/2012/chart">
                      <c:ext xmlns:c15="http://schemas.microsoft.com/office/drawing/2012/chart" uri="{02D57815-91ED-43cb-92C2-25804820EDAC}">
                        <c15:formulaRef>
                          <c15:sqref>Taul1!$C$2:$C$5</c15:sqref>
                        </c15:formulaRef>
                      </c:ext>
                    </c:extLst>
                    <c:numCache>
                      <c:formatCode>General</c:formatCode>
                      <c:ptCount val="4"/>
                      <c:pt idx="0">
                        <c:v>28</c:v>
                      </c:pt>
                      <c:pt idx="1">
                        <c:v>44</c:v>
                      </c:pt>
                      <c:pt idx="2">
                        <c:v>39</c:v>
                      </c:pt>
                      <c:pt idx="3">
                        <c:v>73</c:v>
                      </c:pt>
                    </c:numCache>
                  </c:numRef>
                </c:val>
                <c:extLst xmlns:c15="http://schemas.microsoft.com/office/drawing/2012/chart">
                  <c:ext xmlns:c16="http://schemas.microsoft.com/office/drawing/2014/chart" uri="{C3380CC4-5D6E-409C-BE32-E72D297353CC}">
                    <c16:uniqueId val="{00000002-A88C-4CE6-BF9B-420B20F6699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Lapsiperhe</c:v>
                      </c:pt>
                      <c:pt idx="1">
                        <c:v>Mökki tai vapaa-ajan asunto </c:v>
                      </c:pt>
                      <c:pt idx="2">
                        <c:v>Taloudessa lemmikkieläimiä</c:v>
                      </c:pt>
                      <c:pt idx="3">
                        <c:v>Silmä- tai piilolasit käytössä</c:v>
                      </c:pt>
                    </c:strCache>
                  </c:strRef>
                </c:cat>
                <c:val>
                  <c:numRef>
                    <c:extLst xmlns:c15="http://schemas.microsoft.com/office/drawing/2012/chart">
                      <c:ext xmlns:c15="http://schemas.microsoft.com/office/drawing/2012/chart" uri="{02D57815-91ED-43cb-92C2-25804820EDAC}">
                        <c15:formulaRef>
                          <c15:sqref>Taul1!$D$2:$D$5</c15:sqref>
                        </c15:formulaRef>
                      </c:ext>
                    </c:extLst>
                    <c:numCache>
                      <c:formatCode>General</c:formatCode>
                      <c:ptCount val="4"/>
                      <c:pt idx="0">
                        <c:v>35</c:v>
                      </c:pt>
                      <c:pt idx="1">
                        <c:v>40</c:v>
                      </c:pt>
                      <c:pt idx="2">
                        <c:v>41</c:v>
                      </c:pt>
                      <c:pt idx="3">
                        <c:v>66</c:v>
                      </c:pt>
                    </c:numCache>
                  </c:numRef>
                </c:val>
                <c:extLst xmlns:c15="http://schemas.microsoft.com/office/drawing/2012/chart">
                  <c:ext xmlns:c16="http://schemas.microsoft.com/office/drawing/2014/chart" uri="{C3380CC4-5D6E-409C-BE32-E72D297353CC}">
                    <c16:uniqueId val="{00000000-A88C-4CE6-BF9B-420B20F6699C}"/>
                  </c:ext>
                </c:extLst>
              </c15:ser>
            </c15:filteredBarSeries>
          </c:ext>
        </c:extLst>
      </c:barChart>
      <c:catAx>
        <c:axId val="3243053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b"/>
        <c:numFmt formatCode="General" sourceLinked="1"/>
        <c:majorTickMark val="out"/>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04078478177896"/>
          <c:y val="0.10400512804095881"/>
          <c:w val="0.59595921521822104"/>
          <c:h val="0.79198974391808241"/>
        </c:manualLayout>
      </c:layout>
      <c:barChart>
        <c:barDir val="bar"/>
        <c:grouping val="clustered"/>
        <c:varyColors val="0"/>
        <c:ser>
          <c:idx val="3"/>
          <c:order val="3"/>
          <c:tx>
            <c:strRef>
              <c:f>Taul1!$E$1</c:f>
              <c:strCache>
                <c:ptCount val="1"/>
                <c:pt idx="0">
                  <c:v>Kärkimedia-paketti näköislehdet (viikko)</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Ansiotyössä tai yrittäjä</c:v>
                </c:pt>
                <c:pt idx="1">
                  <c:v>Osallistuu työpaikan hankintapäätöksiin</c:v>
                </c:pt>
              </c:strCache>
              <c:extLst xmlns:c15="http://schemas.microsoft.com/office/drawing/2012/chart"/>
            </c:strRef>
          </c:cat>
          <c:val>
            <c:numRef>
              <c:f>Taul1!$E$2:$E$3</c:f>
              <c:numCache>
                <c:formatCode>General</c:formatCode>
                <c:ptCount val="2"/>
                <c:pt idx="0">
                  <c:v>51</c:v>
                </c:pt>
                <c:pt idx="1">
                  <c:v>26</c:v>
                </c:pt>
              </c:numCache>
              <c:extLst xmlns:c15="http://schemas.microsoft.com/office/drawing/2012/chart"/>
            </c:numRef>
          </c:val>
          <c:extLst xmlns:c15="http://schemas.microsoft.com/office/drawing/2012/chart">
            <c:ext xmlns:c16="http://schemas.microsoft.com/office/drawing/2014/chart" uri="{C3380CC4-5D6E-409C-BE32-E72D297353CC}">
              <c16:uniqueId val="{00000003-92D9-4A3D-9FB6-2A81434D8E03}"/>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Taul1!$A$2:$A$3</c15:sqref>
                        </c15:formulaRef>
                      </c:ext>
                    </c:extLst>
                    <c:strCache>
                      <c:ptCount val="2"/>
                      <c:pt idx="0">
                        <c:v>Ansiotyössä tai yrittäjä</c:v>
                      </c:pt>
                      <c:pt idx="1">
                        <c:v>Osallistuu työpaikan hankintapäätöksiin</c:v>
                      </c:pt>
                    </c:strCache>
                  </c:strRef>
                </c:cat>
                <c:val>
                  <c:numRef>
                    <c:extLst>
                      <c:ext uri="{02D57815-91ED-43cb-92C2-25804820EDAC}">
                        <c15:formulaRef>
                          <c15:sqref>Taul1!$B$2:$B$3</c15:sqref>
                        </c15:formulaRef>
                      </c:ext>
                    </c:extLst>
                    <c:numCache>
                      <c:formatCode>General</c:formatCode>
                      <c:ptCount val="2"/>
                      <c:pt idx="0">
                        <c:v>52</c:v>
                      </c:pt>
                      <c:pt idx="1">
                        <c:v>25</c:v>
                      </c:pt>
                    </c:numCache>
                  </c:numRef>
                </c:val>
                <c:extLst>
                  <c:ext xmlns:c16="http://schemas.microsoft.com/office/drawing/2014/chart" uri="{C3380CC4-5D6E-409C-BE32-E72D297353CC}">
                    <c16:uniqueId val="{00000001-92D9-4A3D-9FB6-2A81434D8E0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c15:sqref>
                        </c15:formulaRef>
                      </c:ext>
                    </c:extLst>
                    <c:strCache>
                      <c:ptCount val="2"/>
                      <c:pt idx="0">
                        <c:v>Ansiotyössä tai yrittäjä</c:v>
                      </c:pt>
                      <c:pt idx="1">
                        <c:v>Osallistuu työpaikan hankintapäätöksiin</c:v>
                      </c:pt>
                    </c:strCache>
                  </c:strRef>
                </c:cat>
                <c:val>
                  <c:numRef>
                    <c:extLst xmlns:c15="http://schemas.microsoft.com/office/drawing/2012/chart">
                      <c:ext xmlns:c15="http://schemas.microsoft.com/office/drawing/2012/chart" uri="{02D57815-91ED-43cb-92C2-25804820EDAC}">
                        <c15:formulaRef>
                          <c15:sqref>Taul1!$C$2:$C$3</c15:sqref>
                        </c15:formulaRef>
                      </c:ext>
                    </c:extLst>
                    <c:numCache>
                      <c:formatCode>General</c:formatCode>
                      <c:ptCount val="2"/>
                      <c:pt idx="0">
                        <c:v>48</c:v>
                      </c:pt>
                      <c:pt idx="1">
                        <c:v>24</c:v>
                      </c:pt>
                    </c:numCache>
                  </c:numRef>
                </c:val>
                <c:extLst xmlns:c15="http://schemas.microsoft.com/office/drawing/2012/chart">
                  <c:ext xmlns:c16="http://schemas.microsoft.com/office/drawing/2014/chart" uri="{C3380CC4-5D6E-409C-BE32-E72D297353CC}">
                    <c16:uniqueId val="{00000002-92D9-4A3D-9FB6-2A81434D8E0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c15:sqref>
                        </c15:formulaRef>
                      </c:ext>
                    </c:extLst>
                    <c:strCache>
                      <c:ptCount val="2"/>
                      <c:pt idx="0">
                        <c:v>Ansiotyössä tai yrittäjä</c:v>
                      </c:pt>
                      <c:pt idx="1">
                        <c:v>Osallistuu työpaikan hankintapäätöksiin</c:v>
                      </c:pt>
                    </c:strCache>
                  </c:strRef>
                </c:cat>
                <c:val>
                  <c:numRef>
                    <c:extLst xmlns:c15="http://schemas.microsoft.com/office/drawing/2012/chart">
                      <c:ext xmlns:c15="http://schemas.microsoft.com/office/drawing/2012/chart" uri="{02D57815-91ED-43cb-92C2-25804820EDAC}">
                        <c15:formulaRef>
                          <c15:sqref>Taul1!$D$2:$D$3</c15:sqref>
                        </c15:formulaRef>
                      </c:ext>
                    </c:extLst>
                    <c:numCache>
                      <c:formatCode>General</c:formatCode>
                      <c:ptCount val="2"/>
                      <c:pt idx="0">
                        <c:v>57</c:v>
                      </c:pt>
                      <c:pt idx="1">
                        <c:v>28</c:v>
                      </c:pt>
                    </c:numCache>
                  </c:numRef>
                </c:val>
                <c:extLst xmlns:c15="http://schemas.microsoft.com/office/drawing/2012/chart">
                  <c:ext xmlns:c16="http://schemas.microsoft.com/office/drawing/2014/chart" uri="{C3380CC4-5D6E-409C-BE32-E72D297353CC}">
                    <c16:uniqueId val="{00000000-92D9-4A3D-9FB6-2A81434D8E03}"/>
                  </c:ext>
                </c:extLst>
              </c15:ser>
            </c15:filteredBarSeries>
          </c:ext>
        </c:extLst>
      </c:barChart>
      <c:catAx>
        <c:axId val="3243053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t"/>
        <c:numFmt formatCode="General" sourceLinked="1"/>
        <c:majorTickMark val="out"/>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2"/>
          <c:tx>
            <c:strRef>
              <c:f>Taul1!$D$1</c:f>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Alle 35 000 euroa</c:v>
                </c:pt>
                <c:pt idx="1">
                  <c:v>35 001 - 50 000 euroa</c:v>
                </c:pt>
                <c:pt idx="2">
                  <c:v>50 001 - 85 000 euroa</c:v>
                </c:pt>
                <c:pt idx="3">
                  <c:v>Yli 85 000 euroa</c:v>
                </c:pt>
              </c:strCache>
            </c:strRef>
          </c:cat>
          <c:val>
            <c:numRef>
              <c:f>Taul1!$D$2:$D$5</c:f>
              <c:numCache>
                <c:formatCode>General</c:formatCode>
                <c:ptCount val="4"/>
                <c:pt idx="0">
                  <c:v>26</c:v>
                </c:pt>
                <c:pt idx="1">
                  <c:v>19</c:v>
                </c:pt>
                <c:pt idx="2">
                  <c:v>23</c:v>
                </c:pt>
                <c:pt idx="3">
                  <c:v>19</c:v>
                </c:pt>
              </c:numCache>
            </c:numRef>
          </c:val>
          <c:extLst xmlns:c15="http://schemas.microsoft.com/office/drawing/2012/chart">
            <c:ext xmlns:c16="http://schemas.microsoft.com/office/drawing/2014/chart" uri="{C3380CC4-5D6E-409C-BE32-E72D297353CC}">
              <c16:uniqueId val="{00000000-E4BA-4FFE-A500-6069E7D8EF7F}"/>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Taul1!$A$2:$A$5</c15:sqref>
                        </c15:formulaRef>
                      </c:ext>
                    </c:extLst>
                    <c:strCache>
                      <c:ptCount val="4"/>
                      <c:pt idx="0">
                        <c:v>Alle 35 000 euroa</c:v>
                      </c:pt>
                      <c:pt idx="1">
                        <c:v>35 001 - 50 000 euroa</c:v>
                      </c:pt>
                      <c:pt idx="2">
                        <c:v>50 001 - 85 000 euroa</c:v>
                      </c:pt>
                      <c:pt idx="3">
                        <c:v>Yli 85 000 euroa</c:v>
                      </c:pt>
                    </c:strCache>
                  </c:strRef>
                </c:cat>
                <c:val>
                  <c:numRef>
                    <c:extLst>
                      <c:ext uri="{02D57815-91ED-43cb-92C2-25804820EDAC}">
                        <c15:formulaRef>
                          <c15:sqref>Taul1!$B$2:$B$5</c15:sqref>
                        </c15:formulaRef>
                      </c:ext>
                    </c:extLst>
                    <c:numCache>
                      <c:formatCode>General</c:formatCode>
                      <c:ptCount val="4"/>
                      <c:pt idx="0">
                        <c:v>30</c:v>
                      </c:pt>
                      <c:pt idx="1">
                        <c:v>20</c:v>
                      </c:pt>
                      <c:pt idx="2">
                        <c:v>22</c:v>
                      </c:pt>
                      <c:pt idx="3">
                        <c:v>16</c:v>
                      </c:pt>
                    </c:numCache>
                  </c:numRef>
                </c:val>
                <c:extLst>
                  <c:ext xmlns:c16="http://schemas.microsoft.com/office/drawing/2014/chart" uri="{C3380CC4-5D6E-409C-BE32-E72D297353CC}">
                    <c16:uniqueId val="{00000001-E4BA-4FFE-A500-6069E7D8EF7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Alle 35 000 euroa</c:v>
                      </c:pt>
                      <c:pt idx="1">
                        <c:v>35 001 - 50 000 euroa</c:v>
                      </c:pt>
                      <c:pt idx="2">
                        <c:v>50 001 - 85 000 euroa</c:v>
                      </c:pt>
                      <c:pt idx="3">
                        <c:v>Yli 85 000 euroa</c:v>
                      </c:pt>
                    </c:strCache>
                  </c:strRef>
                </c:cat>
                <c:val>
                  <c:numRef>
                    <c:extLst xmlns:c15="http://schemas.microsoft.com/office/drawing/2012/chart">
                      <c:ext xmlns:c15="http://schemas.microsoft.com/office/drawing/2012/chart" uri="{02D57815-91ED-43cb-92C2-25804820EDAC}">
                        <c15:formulaRef>
                          <c15:sqref>Taul1!$C$2:$C$5</c15:sqref>
                        </c15:formulaRef>
                      </c:ext>
                    </c:extLst>
                    <c:numCache>
                      <c:formatCode>General</c:formatCode>
                      <c:ptCount val="4"/>
                      <c:pt idx="0">
                        <c:v>29</c:v>
                      </c:pt>
                      <c:pt idx="1">
                        <c:v>21</c:v>
                      </c:pt>
                      <c:pt idx="2">
                        <c:v>22</c:v>
                      </c:pt>
                      <c:pt idx="3">
                        <c:v>16</c:v>
                      </c:pt>
                    </c:numCache>
                  </c:numRef>
                </c:val>
                <c:extLst xmlns:c15="http://schemas.microsoft.com/office/drawing/2012/chart">
                  <c:ext xmlns:c16="http://schemas.microsoft.com/office/drawing/2014/chart" uri="{C3380CC4-5D6E-409C-BE32-E72D297353CC}">
                    <c16:uniqueId val="{00000002-E4BA-4FFE-A500-6069E7D8EF7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Alle 35 000 euroa</c:v>
                      </c:pt>
                      <c:pt idx="1">
                        <c:v>35 001 - 50 000 euroa</c:v>
                      </c:pt>
                      <c:pt idx="2">
                        <c:v>50 001 - 85 000 euroa</c:v>
                      </c:pt>
                      <c:pt idx="3">
                        <c:v>Yli 85 000 euroa</c:v>
                      </c:pt>
                    </c:strCache>
                  </c:strRef>
                </c:cat>
                <c:val>
                  <c:numRef>
                    <c:extLst xmlns:c15="http://schemas.microsoft.com/office/drawing/2012/chart">
                      <c:ext xmlns:c15="http://schemas.microsoft.com/office/drawing/2012/chart" uri="{02D57815-91ED-43cb-92C2-25804820EDAC}">
                        <c15:formulaRef>
                          <c15:sqref>Taul1!$E$2:$E$5</c15:sqref>
                        </c15:formulaRef>
                      </c:ext>
                    </c:extLst>
                    <c:numCache>
                      <c:formatCode>General</c:formatCode>
                      <c:ptCount val="4"/>
                      <c:pt idx="0">
                        <c:v>22</c:v>
                      </c:pt>
                      <c:pt idx="1">
                        <c:v>20</c:v>
                      </c:pt>
                      <c:pt idx="2">
                        <c:v>26</c:v>
                      </c:pt>
                      <c:pt idx="3">
                        <c:v>23</c:v>
                      </c:pt>
                    </c:numCache>
                  </c:numRef>
                </c:val>
                <c:extLst xmlns:c15="http://schemas.microsoft.com/office/drawing/2012/chart">
                  <c:ext xmlns:c16="http://schemas.microsoft.com/office/drawing/2014/chart" uri="{C3380CC4-5D6E-409C-BE32-E72D297353CC}">
                    <c16:uniqueId val="{00000003-E4BA-4FFE-A500-6069E7D8EF7F}"/>
                  </c:ext>
                </c:extLst>
              </c15:ser>
            </c15:filteredBarSeries>
          </c:ext>
        </c:extLst>
      </c:barChart>
      <c:catAx>
        <c:axId val="324305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b"/>
        <c:numFmt formatCode="General" sourceLinked="1"/>
        <c:majorTickMark val="none"/>
        <c:minorTickMark val="none"/>
        <c:tickLblPos val="nextTo"/>
        <c:crossAx val="32430534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Taul1!$E$1</c:f>
              <c:strCache>
                <c:ptCount val="1"/>
                <c:pt idx="0">
                  <c:v>Kärkimedia-paketti näköislehdet (viikko)</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Peruskoulu/kansakoulu</c:v>
                </c:pt>
                <c:pt idx="1">
                  <c:v>Ammattikoulu/ammatillinen opisto</c:v>
                </c:pt>
                <c:pt idx="2">
                  <c:v>Lukio/ylioppilas</c:v>
                </c:pt>
                <c:pt idx="3">
                  <c:v>Ammattikorkeakoulu</c:v>
                </c:pt>
                <c:pt idx="4">
                  <c:v>Yliopisto/korkeakoulu</c:v>
                </c:pt>
              </c:strCache>
              <c:extLst xmlns:c15="http://schemas.microsoft.com/office/drawing/2012/chart"/>
            </c:strRef>
          </c:cat>
          <c:val>
            <c:numRef>
              <c:f>Taul1!$E$2:$E$6</c:f>
              <c:numCache>
                <c:formatCode>General</c:formatCode>
                <c:ptCount val="5"/>
                <c:pt idx="0">
                  <c:v>9</c:v>
                </c:pt>
                <c:pt idx="1">
                  <c:v>25</c:v>
                </c:pt>
                <c:pt idx="2">
                  <c:v>10</c:v>
                </c:pt>
                <c:pt idx="3">
                  <c:v>21</c:v>
                </c:pt>
                <c:pt idx="4">
                  <c:v>34</c:v>
                </c:pt>
              </c:numCache>
              <c:extLst xmlns:c15="http://schemas.microsoft.com/office/drawing/2012/chart"/>
            </c:numRef>
          </c:val>
          <c:extLst xmlns:c15="http://schemas.microsoft.com/office/drawing/2012/chart">
            <c:ext xmlns:c16="http://schemas.microsoft.com/office/drawing/2014/chart" uri="{C3380CC4-5D6E-409C-BE32-E72D297353CC}">
              <c16:uniqueId val="{00000000-B406-4A33-A7F1-80B4B3470A5B}"/>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Taul1!$A$2:$A$6</c15:sqref>
                        </c15:formulaRef>
                      </c:ext>
                    </c:extLst>
                    <c:strCache>
                      <c:ptCount val="5"/>
                      <c:pt idx="0">
                        <c:v>Peruskoulu/kansakoulu</c:v>
                      </c:pt>
                      <c:pt idx="1">
                        <c:v>Ammattikoulu/ammatillinen opisto</c:v>
                      </c:pt>
                      <c:pt idx="2">
                        <c:v>Lukio/ylioppilas</c:v>
                      </c:pt>
                      <c:pt idx="3">
                        <c:v>Ammattikorkeakoulu</c:v>
                      </c:pt>
                      <c:pt idx="4">
                        <c:v>Yliopisto/korkeakoulu</c:v>
                      </c:pt>
                    </c:strCache>
                  </c:strRef>
                </c:cat>
                <c:val>
                  <c:numRef>
                    <c:extLst>
                      <c:ext uri="{02D57815-91ED-43cb-92C2-25804820EDAC}">
                        <c15:formulaRef>
                          <c15:sqref>Taul1!$B$2:$B$6</c15:sqref>
                        </c15:formulaRef>
                      </c:ext>
                    </c:extLst>
                    <c:numCache>
                      <c:formatCode>General</c:formatCode>
                      <c:ptCount val="5"/>
                      <c:pt idx="0">
                        <c:v>12</c:v>
                      </c:pt>
                      <c:pt idx="1">
                        <c:v>28</c:v>
                      </c:pt>
                      <c:pt idx="2">
                        <c:v>14</c:v>
                      </c:pt>
                      <c:pt idx="3">
                        <c:v>19</c:v>
                      </c:pt>
                      <c:pt idx="4">
                        <c:v>27</c:v>
                      </c:pt>
                    </c:numCache>
                  </c:numRef>
                </c:val>
                <c:extLst>
                  <c:ext xmlns:c16="http://schemas.microsoft.com/office/drawing/2014/chart" uri="{C3380CC4-5D6E-409C-BE32-E72D297353CC}">
                    <c16:uniqueId val="{00000001-B406-4A33-A7F1-80B4B3470A5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Peruskoulu/kansakoulu</c:v>
                      </c:pt>
                      <c:pt idx="1">
                        <c:v>Ammattikoulu/ammatillinen opisto</c:v>
                      </c:pt>
                      <c:pt idx="2">
                        <c:v>Lukio/ylioppilas</c:v>
                      </c:pt>
                      <c:pt idx="3">
                        <c:v>Ammattikorkeakoulu</c:v>
                      </c:pt>
                      <c:pt idx="4">
                        <c:v>Yliopisto/korkeakoulu</c:v>
                      </c:pt>
                    </c:strCache>
                  </c:strRef>
                </c:cat>
                <c:val>
                  <c:numRef>
                    <c:extLst xmlns:c15="http://schemas.microsoft.com/office/drawing/2012/chart">
                      <c:ext xmlns:c15="http://schemas.microsoft.com/office/drawing/2012/chart" uri="{02D57815-91ED-43cb-92C2-25804820EDAC}">
                        <c15:formulaRef>
                          <c15:sqref>Taul1!$C$2:$C$6</c15:sqref>
                        </c15:formulaRef>
                      </c:ext>
                    </c:extLst>
                    <c:numCache>
                      <c:formatCode>General</c:formatCode>
                      <c:ptCount val="5"/>
                      <c:pt idx="0">
                        <c:v>12</c:v>
                      </c:pt>
                      <c:pt idx="1">
                        <c:v>28</c:v>
                      </c:pt>
                      <c:pt idx="2">
                        <c:v>12</c:v>
                      </c:pt>
                      <c:pt idx="3">
                        <c:v>18</c:v>
                      </c:pt>
                      <c:pt idx="4">
                        <c:v>28</c:v>
                      </c:pt>
                    </c:numCache>
                  </c:numRef>
                </c:val>
                <c:extLst xmlns:c15="http://schemas.microsoft.com/office/drawing/2012/chart">
                  <c:ext xmlns:c16="http://schemas.microsoft.com/office/drawing/2014/chart" uri="{C3380CC4-5D6E-409C-BE32-E72D297353CC}">
                    <c16:uniqueId val="{00000002-B406-4A33-A7F1-80B4B3470A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Peruskoulu/kansakoulu</c:v>
                      </c:pt>
                      <c:pt idx="1">
                        <c:v>Ammattikoulu/ammatillinen opisto</c:v>
                      </c:pt>
                      <c:pt idx="2">
                        <c:v>Lukio/ylioppilas</c:v>
                      </c:pt>
                      <c:pt idx="3">
                        <c:v>Ammattikorkeakoulu</c:v>
                      </c:pt>
                      <c:pt idx="4">
                        <c:v>Yliopisto/korkeakoulu</c:v>
                      </c:pt>
                    </c:strCache>
                  </c:strRef>
                </c:cat>
                <c:val>
                  <c:numRef>
                    <c:extLst xmlns:c15="http://schemas.microsoft.com/office/drawing/2012/chart">
                      <c:ext xmlns:c15="http://schemas.microsoft.com/office/drawing/2012/chart" uri="{02D57815-91ED-43cb-92C2-25804820EDAC}">
                        <c15:formulaRef>
                          <c15:sqref>Taul1!$D$2:$D$6</c15:sqref>
                        </c15:formulaRef>
                      </c:ext>
                    </c:extLst>
                    <c:numCache>
                      <c:formatCode>General</c:formatCode>
                      <c:ptCount val="5"/>
                      <c:pt idx="0">
                        <c:v>9</c:v>
                      </c:pt>
                      <c:pt idx="1">
                        <c:v>25</c:v>
                      </c:pt>
                      <c:pt idx="2">
                        <c:v>14</c:v>
                      </c:pt>
                      <c:pt idx="3">
                        <c:v>21</c:v>
                      </c:pt>
                      <c:pt idx="4">
                        <c:v>30</c:v>
                      </c:pt>
                    </c:numCache>
                  </c:numRef>
                </c:val>
                <c:extLst xmlns:c15="http://schemas.microsoft.com/office/drawing/2012/chart">
                  <c:ext xmlns:c16="http://schemas.microsoft.com/office/drawing/2014/chart" uri="{C3380CC4-5D6E-409C-BE32-E72D297353CC}">
                    <c16:uniqueId val="{00000003-B406-4A33-A7F1-80B4B3470A5B}"/>
                  </c:ext>
                </c:extLst>
              </c15:ser>
            </c15:filteredBarSeries>
          </c:ext>
        </c:extLst>
      </c:barChart>
      <c:catAx>
        <c:axId val="3243053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t"/>
        <c:numFmt formatCode="General" sourceLinked="1"/>
        <c:majorTickMark val="out"/>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Taul1!$E$1</c:f>
              <c:strCache>
                <c:ptCount val="1"/>
                <c:pt idx="0">
                  <c:v>Kärkimedia-paketti näköislehdet (viikko), est. 652 300</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Taul1!$A$2:$A$37</c:f>
              <c:strCache>
                <c:ptCount val="22"/>
                <c:pt idx="0">
                  <c:v>Nainen</c:v>
                </c:pt>
                <c:pt idx="1">
                  <c:v>Mies</c:v>
                </c:pt>
                <c:pt idx="2">
                  <c:v>15-19 vuotta</c:v>
                </c:pt>
                <c:pt idx="3">
                  <c:v>20-29 vuotta</c:v>
                </c:pt>
                <c:pt idx="4">
                  <c:v>30-39 vuotta</c:v>
                </c:pt>
                <c:pt idx="5">
                  <c:v>40-49 vuotta</c:v>
                </c:pt>
                <c:pt idx="6">
                  <c:v>50-59 vuotta</c:v>
                </c:pt>
                <c:pt idx="7">
                  <c:v>60-69 vuotta</c:v>
                </c:pt>
                <c:pt idx="8">
                  <c:v>Yli 70 vuotta</c:v>
                </c:pt>
                <c:pt idx="9">
                  <c:v>Alle 35 000 euroa</c:v>
                </c:pt>
                <c:pt idx="10">
                  <c:v>35 001 - 50 000 euroa</c:v>
                </c:pt>
                <c:pt idx="11">
                  <c:v>50 001 - 85 000 euroa</c:v>
                </c:pt>
                <c:pt idx="12">
                  <c:v>Yli 85 000 euroa</c:v>
                </c:pt>
                <c:pt idx="13">
                  <c:v>1 hengen talous</c:v>
                </c:pt>
                <c:pt idx="14">
                  <c:v>2 hengen talous</c:v>
                </c:pt>
                <c:pt idx="15">
                  <c:v>3 hengen talous</c:v>
                </c:pt>
                <c:pt idx="16">
                  <c:v>4 hengen talous</c:v>
                </c:pt>
                <c:pt idx="17">
                  <c:v>5+ hengen talous</c:v>
                </c:pt>
                <c:pt idx="18">
                  <c:v>Kerrostalohuoneisto</c:v>
                </c:pt>
                <c:pt idx="19">
                  <c:v>Rivitalo tai paritalo</c:v>
                </c:pt>
                <c:pt idx="20">
                  <c:v>Omakotitalo</c:v>
                </c:pt>
                <c:pt idx="21">
                  <c:v>Mökki tai vapaa-ajan asunto </c:v>
                </c:pt>
              </c:strCache>
              <c:extLst/>
            </c:strRef>
          </c:cat>
          <c:val>
            <c:numRef>
              <c:f>Taul1!$E$2:$E$37</c:f>
              <c:numCache>
                <c:formatCode>General</c:formatCode>
                <c:ptCount val="22"/>
                <c:pt idx="0">
                  <c:v>51</c:v>
                </c:pt>
                <c:pt idx="1">
                  <c:v>49</c:v>
                </c:pt>
                <c:pt idx="2">
                  <c:v>3</c:v>
                </c:pt>
                <c:pt idx="3">
                  <c:v>5</c:v>
                </c:pt>
                <c:pt idx="4">
                  <c:v>7</c:v>
                </c:pt>
                <c:pt idx="5">
                  <c:v>14</c:v>
                </c:pt>
                <c:pt idx="6">
                  <c:v>20</c:v>
                </c:pt>
                <c:pt idx="7">
                  <c:v>25</c:v>
                </c:pt>
                <c:pt idx="8">
                  <c:v>26</c:v>
                </c:pt>
                <c:pt idx="9">
                  <c:v>22</c:v>
                </c:pt>
                <c:pt idx="10">
                  <c:v>20</c:v>
                </c:pt>
                <c:pt idx="11">
                  <c:v>26</c:v>
                </c:pt>
                <c:pt idx="12">
                  <c:v>23</c:v>
                </c:pt>
                <c:pt idx="13">
                  <c:v>23</c:v>
                </c:pt>
                <c:pt idx="14">
                  <c:v>49</c:v>
                </c:pt>
                <c:pt idx="15">
                  <c:v>13</c:v>
                </c:pt>
                <c:pt idx="16">
                  <c:v>10</c:v>
                </c:pt>
                <c:pt idx="17">
                  <c:v>5</c:v>
                </c:pt>
                <c:pt idx="18">
                  <c:v>29</c:v>
                </c:pt>
                <c:pt idx="19">
                  <c:v>14</c:v>
                </c:pt>
                <c:pt idx="20">
                  <c:v>52</c:v>
                </c:pt>
                <c:pt idx="21">
                  <c:v>48</c:v>
                </c:pt>
              </c:numCache>
              <c:extLst/>
            </c:numRef>
          </c:val>
          <c:extLst xmlns:c15="http://schemas.microsoft.com/office/drawing/2012/chart">
            <c:ext xmlns:c16="http://schemas.microsoft.com/office/drawing/2014/chart" uri="{C3380CC4-5D6E-409C-BE32-E72D297353CC}">
              <c16:uniqueId val="{00000000-D84F-46EE-997D-8F0F06125CAD}"/>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Kärkimedia-paketti painettu lehti (viikko), est. 2 533 000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Taul1!$A$2:$A$37</c15:sqref>
                        </c15:formulaRef>
                      </c:ext>
                    </c:extLst>
                    <c:strCache>
                      <c:ptCount val="22"/>
                      <c:pt idx="0">
                        <c:v>Nainen</c:v>
                      </c:pt>
                      <c:pt idx="1">
                        <c:v>Mies</c:v>
                      </c:pt>
                      <c:pt idx="2">
                        <c:v>15-19 vuotta</c:v>
                      </c:pt>
                      <c:pt idx="3">
                        <c:v>20-29 vuotta</c:v>
                      </c:pt>
                      <c:pt idx="4">
                        <c:v>30-39 vuotta</c:v>
                      </c:pt>
                      <c:pt idx="5">
                        <c:v>40-49 vuotta</c:v>
                      </c:pt>
                      <c:pt idx="6">
                        <c:v>50-59 vuotta</c:v>
                      </c:pt>
                      <c:pt idx="7">
                        <c:v>60-69 vuotta</c:v>
                      </c:pt>
                      <c:pt idx="8">
                        <c:v>Yli 70 vuotta</c:v>
                      </c:pt>
                      <c:pt idx="9">
                        <c:v>Alle 35 000 euroa</c:v>
                      </c:pt>
                      <c:pt idx="10">
                        <c:v>35 001 - 50 000 euroa</c:v>
                      </c:pt>
                      <c:pt idx="11">
                        <c:v>50 001 - 85 000 euroa</c:v>
                      </c:pt>
                      <c:pt idx="12">
                        <c:v>Yli 85 000 euroa</c:v>
                      </c:pt>
                      <c:pt idx="13">
                        <c:v>1 hengen talous</c:v>
                      </c:pt>
                      <c:pt idx="14">
                        <c:v>2 hengen talous</c:v>
                      </c:pt>
                      <c:pt idx="15">
                        <c:v>3 hengen talous</c:v>
                      </c:pt>
                      <c:pt idx="16">
                        <c:v>4 hengen talous</c:v>
                      </c:pt>
                      <c:pt idx="17">
                        <c:v>5+ hengen talous</c:v>
                      </c:pt>
                      <c:pt idx="18">
                        <c:v>Kerrostalohuoneisto</c:v>
                      </c:pt>
                      <c:pt idx="19">
                        <c:v>Rivitalo tai paritalo</c:v>
                      </c:pt>
                      <c:pt idx="20">
                        <c:v>Omakotitalo</c:v>
                      </c:pt>
                      <c:pt idx="21">
                        <c:v>Mökki tai vapaa-ajan asunto </c:v>
                      </c:pt>
                    </c:strCache>
                  </c:strRef>
                </c:cat>
                <c:val>
                  <c:numRef>
                    <c:extLst>
                      <c:ext uri="{02D57815-91ED-43cb-92C2-25804820EDAC}">
                        <c15:formulaRef>
                          <c15:sqref>Taul1!$C$2:$C$37</c15:sqref>
                        </c15:formulaRef>
                      </c:ext>
                    </c:extLst>
                    <c:numCache>
                      <c:formatCode>General</c:formatCode>
                      <c:ptCount val="22"/>
                      <c:pt idx="0">
                        <c:v>52</c:v>
                      </c:pt>
                      <c:pt idx="1">
                        <c:v>48</c:v>
                      </c:pt>
                      <c:pt idx="2">
                        <c:v>5</c:v>
                      </c:pt>
                      <c:pt idx="3">
                        <c:v>9</c:v>
                      </c:pt>
                      <c:pt idx="4">
                        <c:v>10</c:v>
                      </c:pt>
                      <c:pt idx="5">
                        <c:v>13</c:v>
                      </c:pt>
                      <c:pt idx="6">
                        <c:v>16</c:v>
                      </c:pt>
                      <c:pt idx="7">
                        <c:v>18</c:v>
                      </c:pt>
                      <c:pt idx="8">
                        <c:v>29</c:v>
                      </c:pt>
                      <c:pt idx="9">
                        <c:v>29</c:v>
                      </c:pt>
                      <c:pt idx="10">
                        <c:v>21</c:v>
                      </c:pt>
                      <c:pt idx="11">
                        <c:v>22</c:v>
                      </c:pt>
                      <c:pt idx="12">
                        <c:v>16</c:v>
                      </c:pt>
                      <c:pt idx="13">
                        <c:v>27</c:v>
                      </c:pt>
                      <c:pt idx="14">
                        <c:v>43</c:v>
                      </c:pt>
                      <c:pt idx="15">
                        <c:v>13</c:v>
                      </c:pt>
                      <c:pt idx="16">
                        <c:v>10</c:v>
                      </c:pt>
                      <c:pt idx="17">
                        <c:v>7</c:v>
                      </c:pt>
                      <c:pt idx="18">
                        <c:v>28</c:v>
                      </c:pt>
                      <c:pt idx="19">
                        <c:v>15</c:v>
                      </c:pt>
                      <c:pt idx="20">
                        <c:v>50</c:v>
                      </c:pt>
                      <c:pt idx="21">
                        <c:v>44</c:v>
                      </c:pt>
                    </c:numCache>
                  </c:numRef>
                </c:val>
                <c:extLst>
                  <c:ext xmlns:c16="http://schemas.microsoft.com/office/drawing/2014/chart" uri="{C3380CC4-5D6E-409C-BE32-E72D297353CC}">
                    <c16:uniqueId val="{00000001-7B0F-4777-8D4E-7D2B168387A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 est. 2 931 000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Taul1!$A$2:$A$37</c15:sqref>
                        </c15:formulaRef>
                      </c:ext>
                    </c:extLst>
                    <c:strCache>
                      <c:ptCount val="22"/>
                      <c:pt idx="0">
                        <c:v>Nainen</c:v>
                      </c:pt>
                      <c:pt idx="1">
                        <c:v>Mies</c:v>
                      </c:pt>
                      <c:pt idx="2">
                        <c:v>15-19 vuotta</c:v>
                      </c:pt>
                      <c:pt idx="3">
                        <c:v>20-29 vuotta</c:v>
                      </c:pt>
                      <c:pt idx="4">
                        <c:v>30-39 vuotta</c:v>
                      </c:pt>
                      <c:pt idx="5">
                        <c:v>40-49 vuotta</c:v>
                      </c:pt>
                      <c:pt idx="6">
                        <c:v>50-59 vuotta</c:v>
                      </c:pt>
                      <c:pt idx="7">
                        <c:v>60-69 vuotta</c:v>
                      </c:pt>
                      <c:pt idx="8">
                        <c:v>Yli 70 vuotta</c:v>
                      </c:pt>
                      <c:pt idx="9">
                        <c:v>Alle 35 000 euroa</c:v>
                      </c:pt>
                      <c:pt idx="10">
                        <c:v>35 001 - 50 000 euroa</c:v>
                      </c:pt>
                      <c:pt idx="11">
                        <c:v>50 001 - 85 000 euroa</c:v>
                      </c:pt>
                      <c:pt idx="12">
                        <c:v>Yli 85 000 euroa</c:v>
                      </c:pt>
                      <c:pt idx="13">
                        <c:v>1 hengen talous</c:v>
                      </c:pt>
                      <c:pt idx="14">
                        <c:v>2 hengen talous</c:v>
                      </c:pt>
                      <c:pt idx="15">
                        <c:v>3 hengen talous</c:v>
                      </c:pt>
                      <c:pt idx="16">
                        <c:v>4 hengen talous</c:v>
                      </c:pt>
                      <c:pt idx="17">
                        <c:v>5+ hengen talous</c:v>
                      </c:pt>
                      <c:pt idx="18">
                        <c:v>Kerrostalohuoneisto</c:v>
                      </c:pt>
                      <c:pt idx="19">
                        <c:v>Rivitalo tai paritalo</c:v>
                      </c:pt>
                      <c:pt idx="20">
                        <c:v>Omakotitalo</c:v>
                      </c:pt>
                      <c:pt idx="21">
                        <c:v>Mökki tai vapaa-ajan asunto </c:v>
                      </c:pt>
                    </c:strCache>
                  </c:strRef>
                </c:cat>
                <c:val>
                  <c:numRef>
                    <c:extLst xmlns:c15="http://schemas.microsoft.com/office/drawing/2012/chart">
                      <c:ext xmlns:c15="http://schemas.microsoft.com/office/drawing/2012/chart" uri="{02D57815-91ED-43cb-92C2-25804820EDAC}">
                        <c15:formulaRef>
                          <c15:sqref>Taul1!$D$2:$D$37</c15:sqref>
                        </c15:formulaRef>
                      </c:ext>
                    </c:extLst>
                    <c:numCache>
                      <c:formatCode>General</c:formatCode>
                      <c:ptCount val="22"/>
                      <c:pt idx="0">
                        <c:v>50</c:v>
                      </c:pt>
                      <c:pt idx="1">
                        <c:v>50</c:v>
                      </c:pt>
                      <c:pt idx="2">
                        <c:v>6</c:v>
                      </c:pt>
                      <c:pt idx="3">
                        <c:v>14</c:v>
                      </c:pt>
                      <c:pt idx="4">
                        <c:v>16</c:v>
                      </c:pt>
                      <c:pt idx="5">
                        <c:v>16</c:v>
                      </c:pt>
                      <c:pt idx="6">
                        <c:v>15</c:v>
                      </c:pt>
                      <c:pt idx="7">
                        <c:v>15</c:v>
                      </c:pt>
                      <c:pt idx="8">
                        <c:v>17</c:v>
                      </c:pt>
                      <c:pt idx="9">
                        <c:v>26</c:v>
                      </c:pt>
                      <c:pt idx="10">
                        <c:v>19</c:v>
                      </c:pt>
                      <c:pt idx="11">
                        <c:v>23</c:v>
                      </c:pt>
                      <c:pt idx="12">
                        <c:v>19</c:v>
                      </c:pt>
                      <c:pt idx="13">
                        <c:v>27</c:v>
                      </c:pt>
                      <c:pt idx="14">
                        <c:v>37</c:v>
                      </c:pt>
                      <c:pt idx="15">
                        <c:v>15</c:v>
                      </c:pt>
                      <c:pt idx="16">
                        <c:v>13</c:v>
                      </c:pt>
                      <c:pt idx="17">
                        <c:v>8</c:v>
                      </c:pt>
                      <c:pt idx="18">
                        <c:v>34</c:v>
                      </c:pt>
                      <c:pt idx="19">
                        <c:v>15</c:v>
                      </c:pt>
                      <c:pt idx="20">
                        <c:v>46</c:v>
                      </c:pt>
                      <c:pt idx="21">
                        <c:v>40</c:v>
                      </c:pt>
                    </c:numCache>
                  </c:numRef>
                </c:val>
                <c:extLst xmlns:c15="http://schemas.microsoft.com/office/drawing/2012/chart">
                  <c:ext xmlns:c16="http://schemas.microsoft.com/office/drawing/2014/chart" uri="{C3380CC4-5D6E-409C-BE32-E72D297353CC}">
                    <c16:uniqueId val="{00000001-B9A7-4184-8581-12BDA051A240}"/>
                  </c:ext>
                </c:extLst>
              </c15:ser>
            </c15:filteredBarSeries>
          </c:ext>
        </c:extLst>
      </c:barChart>
      <c:lineChart>
        <c:grouping val="standard"/>
        <c:varyColors val="0"/>
        <c:ser>
          <c:idx val="0"/>
          <c:order val="0"/>
          <c:tx>
            <c:strRef>
              <c:f>Taul1!$B$1</c:f>
              <c:strCache>
                <c:ptCount val="1"/>
                <c:pt idx="0">
                  <c:v>Väestö 15+ v</c:v>
                </c:pt>
              </c:strCache>
            </c:strRef>
          </c:tx>
          <c:spPr>
            <a:ln w="28575" cap="rnd">
              <a:solidFill>
                <a:schemeClr val="bg1">
                  <a:lumMod val="65000"/>
                </a:schemeClr>
              </a:solidFill>
              <a:round/>
            </a:ln>
            <a:effectLst/>
          </c:spPr>
          <c:marker>
            <c:symbol val="none"/>
          </c:marker>
          <c:dLbls>
            <c:delete val="1"/>
          </c:dLbls>
          <c:cat>
            <c:strRef>
              <c:f>Taul1!$A$2:$A$37</c:f>
              <c:strCache>
                <c:ptCount val="22"/>
                <c:pt idx="0">
                  <c:v>Nainen</c:v>
                </c:pt>
                <c:pt idx="1">
                  <c:v>Mies</c:v>
                </c:pt>
                <c:pt idx="2">
                  <c:v>15-19 vuotta</c:v>
                </c:pt>
                <c:pt idx="3">
                  <c:v>20-29 vuotta</c:v>
                </c:pt>
                <c:pt idx="4">
                  <c:v>30-39 vuotta</c:v>
                </c:pt>
                <c:pt idx="5">
                  <c:v>40-49 vuotta</c:v>
                </c:pt>
                <c:pt idx="6">
                  <c:v>50-59 vuotta</c:v>
                </c:pt>
                <c:pt idx="7">
                  <c:v>60-69 vuotta</c:v>
                </c:pt>
                <c:pt idx="8">
                  <c:v>Yli 70 vuotta</c:v>
                </c:pt>
                <c:pt idx="9">
                  <c:v>Alle 35 000 euroa</c:v>
                </c:pt>
                <c:pt idx="10">
                  <c:v>35 001 - 50 000 euroa</c:v>
                </c:pt>
                <c:pt idx="11">
                  <c:v>50 001 - 85 000 euroa</c:v>
                </c:pt>
                <c:pt idx="12">
                  <c:v>Yli 85 000 euroa</c:v>
                </c:pt>
                <c:pt idx="13">
                  <c:v>1 hengen talous</c:v>
                </c:pt>
                <c:pt idx="14">
                  <c:v>2 hengen talous</c:v>
                </c:pt>
                <c:pt idx="15">
                  <c:v>3 hengen talous</c:v>
                </c:pt>
                <c:pt idx="16">
                  <c:v>4 hengen talous</c:v>
                </c:pt>
                <c:pt idx="17">
                  <c:v>5+ hengen talous</c:v>
                </c:pt>
                <c:pt idx="18">
                  <c:v>Kerrostalohuoneisto</c:v>
                </c:pt>
                <c:pt idx="19">
                  <c:v>Rivitalo tai paritalo</c:v>
                </c:pt>
                <c:pt idx="20">
                  <c:v>Omakotitalo</c:v>
                </c:pt>
                <c:pt idx="21">
                  <c:v>Mökki tai vapaa-ajan asunto </c:v>
                </c:pt>
              </c:strCache>
              <c:extLst/>
            </c:strRef>
          </c:cat>
          <c:val>
            <c:numRef>
              <c:f>Taul1!$B$2:$B$37</c:f>
              <c:numCache>
                <c:formatCode>General</c:formatCode>
                <c:ptCount val="22"/>
                <c:pt idx="0">
                  <c:v>51</c:v>
                </c:pt>
                <c:pt idx="1">
                  <c:v>49</c:v>
                </c:pt>
                <c:pt idx="2">
                  <c:v>6</c:v>
                </c:pt>
                <c:pt idx="3">
                  <c:v>13</c:v>
                </c:pt>
                <c:pt idx="4">
                  <c:v>14</c:v>
                </c:pt>
                <c:pt idx="5">
                  <c:v>14</c:v>
                </c:pt>
                <c:pt idx="6">
                  <c:v>15</c:v>
                </c:pt>
                <c:pt idx="7">
                  <c:v>16</c:v>
                </c:pt>
                <c:pt idx="8">
                  <c:v>22</c:v>
                </c:pt>
                <c:pt idx="9">
                  <c:v>30</c:v>
                </c:pt>
                <c:pt idx="10">
                  <c:v>20</c:v>
                </c:pt>
                <c:pt idx="11">
                  <c:v>22</c:v>
                </c:pt>
                <c:pt idx="12">
                  <c:v>16</c:v>
                </c:pt>
                <c:pt idx="13">
                  <c:v>28</c:v>
                </c:pt>
                <c:pt idx="14">
                  <c:v>38</c:v>
                </c:pt>
                <c:pt idx="15">
                  <c:v>14</c:v>
                </c:pt>
                <c:pt idx="16">
                  <c:v>12</c:v>
                </c:pt>
                <c:pt idx="17">
                  <c:v>7</c:v>
                </c:pt>
                <c:pt idx="18">
                  <c:v>32</c:v>
                </c:pt>
                <c:pt idx="19">
                  <c:v>15</c:v>
                </c:pt>
                <c:pt idx="20">
                  <c:v>47</c:v>
                </c:pt>
                <c:pt idx="21">
                  <c:v>40</c:v>
                </c:pt>
              </c:numCache>
              <c:extLst/>
            </c:numRef>
          </c:val>
          <c:smooth val="0"/>
          <c:extLst>
            <c:ext xmlns:c16="http://schemas.microsoft.com/office/drawing/2014/chart" uri="{C3380CC4-5D6E-409C-BE32-E72D297353CC}">
              <c16:uniqueId val="{00000000-7B0F-4777-8D4E-7D2B168387AD}"/>
            </c:ext>
          </c:extLst>
        </c:ser>
        <c:dLbls>
          <c:showLegendKey val="0"/>
          <c:showVal val="1"/>
          <c:showCatName val="0"/>
          <c:showSerName val="0"/>
          <c:showPercent val="0"/>
          <c:showBubbleSize val="0"/>
        </c:dLbls>
        <c:marker val="1"/>
        <c:smooth val="0"/>
        <c:axId val="324305344"/>
        <c:axId val="324299112"/>
        <c:extLst/>
      </c:lineChart>
      <c:catAx>
        <c:axId val="32430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scaling>
        <c:delete val="1"/>
        <c:axPos val="l"/>
        <c:numFmt formatCode="General" sourceLinked="1"/>
        <c:majorTickMark val="none"/>
        <c:minorTickMark val="none"/>
        <c:tickLblPos val="nextTo"/>
        <c:crossAx val="3243053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4190638968906"/>
          <c:y val="5.49503491508734E-2"/>
          <c:w val="0.67204079224208046"/>
          <c:h val="0.90180331051890705"/>
        </c:manualLayout>
      </c:layout>
      <c:barChart>
        <c:barDir val="bar"/>
        <c:grouping val="clustered"/>
        <c:varyColors val="0"/>
        <c:ser>
          <c:idx val="3"/>
          <c:order val="3"/>
          <c:tx>
            <c:strRef>
              <c:f>Taul1!$E$1</c:f>
              <c:strCache>
                <c:ptCount val="1"/>
                <c:pt idx="0">
                  <c:v>Kärkimedia-paketti näköislehdet (viikko), est. 652 300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Taul1!$A$2:$A$33</c:f>
              <c:strCache>
                <c:ptCount val="32"/>
                <c:pt idx="0">
                  <c:v>Oman paikkakunnan asiat ja tapahtumat</c:v>
                </c:pt>
                <c:pt idx="1">
                  <c:v>Kotimaan ja ulkomaiden uutiset</c:v>
                </c:pt>
                <c:pt idx="2">
                  <c:v>Hyvinvointi ja terveys</c:v>
                </c:pt>
                <c:pt idx="3">
                  <c:v>Luonnossa liikkuminen</c:v>
                </c:pt>
                <c:pt idx="4">
                  <c:v>Politiikka ja yhteiskunta</c:v>
                </c:pt>
                <c:pt idx="5">
                  <c:v>Urheilu ja liikunta</c:v>
                </c:pt>
                <c:pt idx="6">
                  <c:v>Rakentaminen ja remontointi</c:v>
                </c:pt>
                <c:pt idx="7">
                  <c:v>Ruoka ja juoma</c:v>
                </c:pt>
                <c:pt idx="8">
                  <c:v>Ruuanlaitto ja leivonta</c:v>
                </c:pt>
                <c:pt idx="9">
                  <c:v>Talous- ja raha-asiat</c:v>
                </c:pt>
                <c:pt idx="10">
                  <c:v>Ulkomaanmatkailu</c:v>
                </c:pt>
                <c:pt idx="11">
                  <c:v>Puutarhanhoito ja kasvit</c:v>
                </c:pt>
                <c:pt idx="12">
                  <c:v>Musiikki ja konsertit</c:v>
                </c:pt>
                <c:pt idx="13">
                  <c:v>Kotimaanmatkailu</c:v>
                </c:pt>
                <c:pt idx="14">
                  <c:v>Kulttuuri</c:v>
                </c:pt>
                <c:pt idx="15">
                  <c:v>Ympäristöasiat</c:v>
                </c:pt>
                <c:pt idx="16">
                  <c:v>Sisustaminen</c:v>
                </c:pt>
                <c:pt idx="17">
                  <c:v>Mökkeily</c:v>
                </c:pt>
                <c:pt idx="18">
                  <c:v>Kirjallisuus</c:v>
                </c:pt>
                <c:pt idx="19">
                  <c:v>Itsensä kehittäminen</c:v>
                </c:pt>
                <c:pt idx="20">
                  <c:v>Autot ja moottoriajoneuvot</c:v>
                </c:pt>
                <c:pt idx="21">
                  <c:v>Käsityöt</c:v>
                </c:pt>
                <c:pt idx="22">
                  <c:v>Sijoittaminen</c:v>
                </c:pt>
                <c:pt idx="23">
                  <c:v>Viihde-elektroniikka ja tietotekniikka</c:v>
                </c:pt>
                <c:pt idx="24">
                  <c:v>Muoti ja pukeutuminen</c:v>
                </c:pt>
                <c:pt idx="25">
                  <c:v>Kalastus</c:v>
                </c:pt>
                <c:pt idx="26">
                  <c:v>Hyväntekeväisyys</c:v>
                </c:pt>
                <c:pt idx="27">
                  <c:v>Kauneudenhoito ja kosmetiikka</c:v>
                </c:pt>
                <c:pt idx="28">
                  <c:v>Julkisuuden henkilöt</c:v>
                </c:pt>
                <c:pt idx="29">
                  <c:v>Veneily ja purjehdus</c:v>
                </c:pt>
                <c:pt idx="30">
                  <c:v>Metsästys</c:v>
                </c:pt>
                <c:pt idx="31">
                  <c:v>Pelaaminen (tietokone, konsoli, mobiili)</c:v>
                </c:pt>
              </c:strCache>
            </c:strRef>
          </c:cat>
          <c:val>
            <c:numRef>
              <c:f>Taul1!$E$2:$E$33</c:f>
              <c:numCache>
                <c:formatCode>General</c:formatCode>
                <c:ptCount val="32"/>
                <c:pt idx="0">
                  <c:v>65</c:v>
                </c:pt>
                <c:pt idx="1">
                  <c:v>62</c:v>
                </c:pt>
                <c:pt idx="2">
                  <c:v>56</c:v>
                </c:pt>
                <c:pt idx="3">
                  <c:v>55</c:v>
                </c:pt>
                <c:pt idx="4">
                  <c:v>48</c:v>
                </c:pt>
                <c:pt idx="5">
                  <c:v>45</c:v>
                </c:pt>
                <c:pt idx="6">
                  <c:v>44</c:v>
                </c:pt>
                <c:pt idx="7">
                  <c:v>41</c:v>
                </c:pt>
                <c:pt idx="8">
                  <c:v>41</c:v>
                </c:pt>
                <c:pt idx="9">
                  <c:v>40</c:v>
                </c:pt>
                <c:pt idx="10">
                  <c:v>38</c:v>
                </c:pt>
                <c:pt idx="11">
                  <c:v>36</c:v>
                </c:pt>
                <c:pt idx="12">
                  <c:v>36</c:v>
                </c:pt>
                <c:pt idx="13">
                  <c:v>34</c:v>
                </c:pt>
                <c:pt idx="14">
                  <c:v>34</c:v>
                </c:pt>
                <c:pt idx="15">
                  <c:v>34</c:v>
                </c:pt>
                <c:pt idx="16">
                  <c:v>32</c:v>
                </c:pt>
                <c:pt idx="17">
                  <c:v>31</c:v>
                </c:pt>
                <c:pt idx="18">
                  <c:v>30</c:v>
                </c:pt>
                <c:pt idx="19">
                  <c:v>28</c:v>
                </c:pt>
                <c:pt idx="20">
                  <c:v>27</c:v>
                </c:pt>
                <c:pt idx="21">
                  <c:v>24</c:v>
                </c:pt>
                <c:pt idx="22">
                  <c:v>24</c:v>
                </c:pt>
                <c:pt idx="23">
                  <c:v>22</c:v>
                </c:pt>
                <c:pt idx="24">
                  <c:v>20</c:v>
                </c:pt>
                <c:pt idx="25">
                  <c:v>16</c:v>
                </c:pt>
                <c:pt idx="26">
                  <c:v>14</c:v>
                </c:pt>
                <c:pt idx="27">
                  <c:v>14</c:v>
                </c:pt>
                <c:pt idx="28">
                  <c:v>13</c:v>
                </c:pt>
                <c:pt idx="29">
                  <c:v>11</c:v>
                </c:pt>
                <c:pt idx="30">
                  <c:v>10</c:v>
                </c:pt>
                <c:pt idx="31">
                  <c:v>9</c:v>
                </c:pt>
              </c:numCache>
            </c:numRef>
          </c:val>
          <c:extLst xmlns:c15="http://schemas.microsoft.com/office/drawing/2012/chart">
            <c:ext xmlns:c16="http://schemas.microsoft.com/office/drawing/2014/chart" uri="{C3380CC4-5D6E-409C-BE32-E72D297353CC}">
              <c16:uniqueId val="{00000001-2B50-4F94-B6D9-AB73104DC04A}"/>
            </c:ext>
          </c:extLst>
        </c:ser>
        <c:dLbls>
          <c:showLegendKey val="0"/>
          <c:showVal val="0"/>
          <c:showCatName val="0"/>
          <c:showSerName val="0"/>
          <c:showPercent val="0"/>
          <c:showBubbleSize val="0"/>
        </c:dLbls>
        <c:gapWidth val="150"/>
        <c:axId val="324356512"/>
        <c:axId val="324356840"/>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cat>
                  <c:strRef>
                    <c:extLst>
                      <c:ext uri="{02D57815-91ED-43cb-92C2-25804820EDAC}">
                        <c15:formulaRef>
                          <c15:sqref>Taul1!$A$2:$A$33</c15:sqref>
                        </c15:formulaRef>
                      </c:ext>
                    </c:extLst>
                    <c:strCache>
                      <c:ptCount val="32"/>
                      <c:pt idx="0">
                        <c:v>Oman paikkakunnan asiat ja tapahtumat</c:v>
                      </c:pt>
                      <c:pt idx="1">
                        <c:v>Kotimaan ja ulkomaiden uutiset</c:v>
                      </c:pt>
                      <c:pt idx="2">
                        <c:v>Hyvinvointi ja terveys</c:v>
                      </c:pt>
                      <c:pt idx="3">
                        <c:v>Luonnossa liikkuminen</c:v>
                      </c:pt>
                      <c:pt idx="4">
                        <c:v>Politiikka ja yhteiskunta</c:v>
                      </c:pt>
                      <c:pt idx="5">
                        <c:v>Urheilu ja liikunta</c:v>
                      </c:pt>
                      <c:pt idx="6">
                        <c:v>Rakentaminen ja remontointi</c:v>
                      </c:pt>
                      <c:pt idx="7">
                        <c:v>Ruoka ja juoma</c:v>
                      </c:pt>
                      <c:pt idx="8">
                        <c:v>Ruuanlaitto ja leivonta</c:v>
                      </c:pt>
                      <c:pt idx="9">
                        <c:v>Talous- ja raha-asiat</c:v>
                      </c:pt>
                      <c:pt idx="10">
                        <c:v>Ulkomaanmatkailu</c:v>
                      </c:pt>
                      <c:pt idx="11">
                        <c:v>Puutarhanhoito ja kasvit</c:v>
                      </c:pt>
                      <c:pt idx="12">
                        <c:v>Musiikki ja konsertit</c:v>
                      </c:pt>
                      <c:pt idx="13">
                        <c:v>Kotimaanmatkailu</c:v>
                      </c:pt>
                      <c:pt idx="14">
                        <c:v>Kulttuuri</c:v>
                      </c:pt>
                      <c:pt idx="15">
                        <c:v>Ympäristöasiat</c:v>
                      </c:pt>
                      <c:pt idx="16">
                        <c:v>Sisustaminen</c:v>
                      </c:pt>
                      <c:pt idx="17">
                        <c:v>Mökkeily</c:v>
                      </c:pt>
                      <c:pt idx="18">
                        <c:v>Kirjallisuus</c:v>
                      </c:pt>
                      <c:pt idx="19">
                        <c:v>Itsensä kehittäminen</c:v>
                      </c:pt>
                      <c:pt idx="20">
                        <c:v>Autot ja moottoriajoneuvot</c:v>
                      </c:pt>
                      <c:pt idx="21">
                        <c:v>Käsityöt</c:v>
                      </c:pt>
                      <c:pt idx="22">
                        <c:v>Sijoittaminen</c:v>
                      </c:pt>
                      <c:pt idx="23">
                        <c:v>Viihde-elektroniikka ja tietotekniikka</c:v>
                      </c:pt>
                      <c:pt idx="24">
                        <c:v>Muoti ja pukeutuminen</c:v>
                      </c:pt>
                      <c:pt idx="25">
                        <c:v>Kalastus</c:v>
                      </c:pt>
                      <c:pt idx="26">
                        <c:v>Hyväntekeväisyys</c:v>
                      </c:pt>
                      <c:pt idx="27">
                        <c:v>Kauneudenhoito ja kosmetiikka</c:v>
                      </c:pt>
                      <c:pt idx="28">
                        <c:v>Julkisuuden henkilöt</c:v>
                      </c:pt>
                      <c:pt idx="29">
                        <c:v>Veneily ja purjehdus</c:v>
                      </c:pt>
                      <c:pt idx="30">
                        <c:v>Metsästys</c:v>
                      </c:pt>
                      <c:pt idx="31">
                        <c:v>Pelaaminen (tietokone, konsoli, mobiili)</c:v>
                      </c:pt>
                    </c:strCache>
                  </c:strRef>
                </c:cat>
                <c:val>
                  <c:numRef>
                    <c:extLst>
                      <c:ext uri="{02D57815-91ED-43cb-92C2-25804820EDAC}">
                        <c15:formulaRef>
                          <c15:sqref>Taul1!$B$2:$B$33</c15:sqref>
                        </c15:formulaRef>
                      </c:ext>
                    </c:extLst>
                    <c:numCache>
                      <c:formatCode>General</c:formatCode>
                      <c:ptCount val="32"/>
                      <c:pt idx="0">
                        <c:v>56</c:v>
                      </c:pt>
                      <c:pt idx="1">
                        <c:v>55</c:v>
                      </c:pt>
                      <c:pt idx="2">
                        <c:v>53</c:v>
                      </c:pt>
                      <c:pt idx="3">
                        <c:v>53</c:v>
                      </c:pt>
                      <c:pt idx="4">
                        <c:v>40</c:v>
                      </c:pt>
                      <c:pt idx="5">
                        <c:v>46</c:v>
                      </c:pt>
                      <c:pt idx="6">
                        <c:v>39</c:v>
                      </c:pt>
                      <c:pt idx="7">
                        <c:v>40</c:v>
                      </c:pt>
                      <c:pt idx="8">
                        <c:v>40</c:v>
                      </c:pt>
                      <c:pt idx="9">
                        <c:v>36</c:v>
                      </c:pt>
                      <c:pt idx="10">
                        <c:v>36</c:v>
                      </c:pt>
                      <c:pt idx="11">
                        <c:v>33</c:v>
                      </c:pt>
                      <c:pt idx="12">
                        <c:v>35</c:v>
                      </c:pt>
                      <c:pt idx="13">
                        <c:v>34</c:v>
                      </c:pt>
                      <c:pt idx="14">
                        <c:v>32</c:v>
                      </c:pt>
                      <c:pt idx="15">
                        <c:v>33</c:v>
                      </c:pt>
                      <c:pt idx="16">
                        <c:v>31</c:v>
                      </c:pt>
                      <c:pt idx="17">
                        <c:v>30</c:v>
                      </c:pt>
                      <c:pt idx="18">
                        <c:v>27</c:v>
                      </c:pt>
                      <c:pt idx="19">
                        <c:v>32</c:v>
                      </c:pt>
                      <c:pt idx="20">
                        <c:v>26</c:v>
                      </c:pt>
                      <c:pt idx="21">
                        <c:v>26</c:v>
                      </c:pt>
                      <c:pt idx="22">
                        <c:v>23</c:v>
                      </c:pt>
                      <c:pt idx="23">
                        <c:v>23</c:v>
                      </c:pt>
                      <c:pt idx="24">
                        <c:v>22</c:v>
                      </c:pt>
                      <c:pt idx="25">
                        <c:v>17</c:v>
                      </c:pt>
                      <c:pt idx="26">
                        <c:v>14</c:v>
                      </c:pt>
                      <c:pt idx="27">
                        <c:v>16</c:v>
                      </c:pt>
                      <c:pt idx="28">
                        <c:v>15</c:v>
                      </c:pt>
                      <c:pt idx="29">
                        <c:v>11</c:v>
                      </c:pt>
                      <c:pt idx="30">
                        <c:v>10</c:v>
                      </c:pt>
                      <c:pt idx="31">
                        <c:v>16</c:v>
                      </c:pt>
                    </c:numCache>
                  </c:numRef>
                </c:val>
                <c:extLst>
                  <c:ext xmlns:c16="http://schemas.microsoft.com/office/drawing/2014/chart" uri="{C3380CC4-5D6E-409C-BE32-E72D297353CC}">
                    <c16:uniqueId val="{00000002-D40A-47EA-B083-CE385E56833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 est. 2 533 000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Taul1!$A$2:$A$33</c15:sqref>
                        </c15:formulaRef>
                      </c:ext>
                    </c:extLst>
                    <c:strCache>
                      <c:ptCount val="32"/>
                      <c:pt idx="0">
                        <c:v>Oman paikkakunnan asiat ja tapahtumat</c:v>
                      </c:pt>
                      <c:pt idx="1">
                        <c:v>Kotimaan ja ulkomaiden uutiset</c:v>
                      </c:pt>
                      <c:pt idx="2">
                        <c:v>Hyvinvointi ja terveys</c:v>
                      </c:pt>
                      <c:pt idx="3">
                        <c:v>Luonnossa liikkuminen</c:v>
                      </c:pt>
                      <c:pt idx="4">
                        <c:v>Politiikka ja yhteiskunta</c:v>
                      </c:pt>
                      <c:pt idx="5">
                        <c:v>Urheilu ja liikunta</c:v>
                      </c:pt>
                      <c:pt idx="6">
                        <c:v>Rakentaminen ja remontointi</c:v>
                      </c:pt>
                      <c:pt idx="7">
                        <c:v>Ruoka ja juoma</c:v>
                      </c:pt>
                      <c:pt idx="8">
                        <c:v>Ruuanlaitto ja leivonta</c:v>
                      </c:pt>
                      <c:pt idx="9">
                        <c:v>Talous- ja raha-asiat</c:v>
                      </c:pt>
                      <c:pt idx="10">
                        <c:v>Ulkomaanmatkailu</c:v>
                      </c:pt>
                      <c:pt idx="11">
                        <c:v>Puutarhanhoito ja kasvit</c:v>
                      </c:pt>
                      <c:pt idx="12">
                        <c:v>Musiikki ja konsertit</c:v>
                      </c:pt>
                      <c:pt idx="13">
                        <c:v>Kotimaanmatkailu</c:v>
                      </c:pt>
                      <c:pt idx="14">
                        <c:v>Kulttuuri</c:v>
                      </c:pt>
                      <c:pt idx="15">
                        <c:v>Ympäristöasiat</c:v>
                      </c:pt>
                      <c:pt idx="16">
                        <c:v>Sisustaminen</c:v>
                      </c:pt>
                      <c:pt idx="17">
                        <c:v>Mökkeily</c:v>
                      </c:pt>
                      <c:pt idx="18">
                        <c:v>Kirjallisuus</c:v>
                      </c:pt>
                      <c:pt idx="19">
                        <c:v>Itsensä kehittäminen</c:v>
                      </c:pt>
                      <c:pt idx="20">
                        <c:v>Autot ja moottoriajoneuvot</c:v>
                      </c:pt>
                      <c:pt idx="21">
                        <c:v>Käsityöt</c:v>
                      </c:pt>
                      <c:pt idx="22">
                        <c:v>Sijoittaminen</c:v>
                      </c:pt>
                      <c:pt idx="23">
                        <c:v>Viihde-elektroniikka ja tietotekniikka</c:v>
                      </c:pt>
                      <c:pt idx="24">
                        <c:v>Muoti ja pukeutuminen</c:v>
                      </c:pt>
                      <c:pt idx="25">
                        <c:v>Kalastus</c:v>
                      </c:pt>
                      <c:pt idx="26">
                        <c:v>Hyväntekeväisyys</c:v>
                      </c:pt>
                      <c:pt idx="27">
                        <c:v>Kauneudenhoito ja kosmetiikka</c:v>
                      </c:pt>
                      <c:pt idx="28">
                        <c:v>Julkisuuden henkilöt</c:v>
                      </c:pt>
                      <c:pt idx="29">
                        <c:v>Veneily ja purjehdus</c:v>
                      </c:pt>
                      <c:pt idx="30">
                        <c:v>Metsästys</c:v>
                      </c:pt>
                      <c:pt idx="31">
                        <c:v>Pelaaminen (tietokone, konsoli, mobiili)</c:v>
                      </c:pt>
                    </c:strCache>
                  </c:strRef>
                </c:cat>
                <c:val>
                  <c:numRef>
                    <c:extLst xmlns:c15="http://schemas.microsoft.com/office/drawing/2012/chart">
                      <c:ext xmlns:c15="http://schemas.microsoft.com/office/drawing/2012/chart" uri="{02D57815-91ED-43cb-92C2-25804820EDAC}">
                        <c15:formulaRef>
                          <c15:sqref>Taul1!$C$2:$C$33</c15:sqref>
                        </c15:formulaRef>
                      </c:ext>
                    </c:extLst>
                    <c:numCache>
                      <c:formatCode>General</c:formatCode>
                      <c:ptCount val="32"/>
                      <c:pt idx="0">
                        <c:v>61</c:v>
                      </c:pt>
                      <c:pt idx="1">
                        <c:v>58</c:v>
                      </c:pt>
                      <c:pt idx="2">
                        <c:v>54</c:v>
                      </c:pt>
                      <c:pt idx="3">
                        <c:v>55</c:v>
                      </c:pt>
                      <c:pt idx="4">
                        <c:v>43</c:v>
                      </c:pt>
                      <c:pt idx="5">
                        <c:v>46</c:v>
                      </c:pt>
                      <c:pt idx="6">
                        <c:v>41</c:v>
                      </c:pt>
                      <c:pt idx="7">
                        <c:v>39</c:v>
                      </c:pt>
                      <c:pt idx="8">
                        <c:v>39</c:v>
                      </c:pt>
                      <c:pt idx="9">
                        <c:v>37</c:v>
                      </c:pt>
                      <c:pt idx="10">
                        <c:v>34</c:v>
                      </c:pt>
                      <c:pt idx="11">
                        <c:v>36</c:v>
                      </c:pt>
                      <c:pt idx="12">
                        <c:v>35</c:v>
                      </c:pt>
                      <c:pt idx="13">
                        <c:v>35</c:v>
                      </c:pt>
                      <c:pt idx="14">
                        <c:v>34</c:v>
                      </c:pt>
                      <c:pt idx="15">
                        <c:v>34</c:v>
                      </c:pt>
                      <c:pt idx="16">
                        <c:v>31</c:v>
                      </c:pt>
                      <c:pt idx="17">
                        <c:v>30</c:v>
                      </c:pt>
                      <c:pt idx="18">
                        <c:v>29</c:v>
                      </c:pt>
                      <c:pt idx="19">
                        <c:v>30</c:v>
                      </c:pt>
                      <c:pt idx="20">
                        <c:v>27</c:v>
                      </c:pt>
                      <c:pt idx="21">
                        <c:v>25</c:v>
                      </c:pt>
                      <c:pt idx="22">
                        <c:v>21</c:v>
                      </c:pt>
                      <c:pt idx="23">
                        <c:v>20</c:v>
                      </c:pt>
                      <c:pt idx="24">
                        <c:v>21</c:v>
                      </c:pt>
                      <c:pt idx="25">
                        <c:v>17</c:v>
                      </c:pt>
                      <c:pt idx="26">
                        <c:v>14</c:v>
                      </c:pt>
                      <c:pt idx="27">
                        <c:v>14</c:v>
                      </c:pt>
                      <c:pt idx="28">
                        <c:v>14</c:v>
                      </c:pt>
                      <c:pt idx="29">
                        <c:v>11</c:v>
                      </c:pt>
                      <c:pt idx="30">
                        <c:v>10</c:v>
                      </c:pt>
                      <c:pt idx="31">
                        <c:v>12</c:v>
                      </c:pt>
                    </c:numCache>
                  </c:numRef>
                </c:val>
                <c:extLst xmlns:c15="http://schemas.microsoft.com/office/drawing/2012/chart">
                  <c:ext xmlns:c16="http://schemas.microsoft.com/office/drawing/2014/chart" uri="{C3380CC4-5D6E-409C-BE32-E72D297353CC}">
                    <c16:uniqueId val="{00000000-D40A-47EA-B083-CE385E56833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 est. 2 931 000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Taul1!$A$2:$A$33</c15:sqref>
                        </c15:formulaRef>
                      </c:ext>
                    </c:extLst>
                    <c:strCache>
                      <c:ptCount val="32"/>
                      <c:pt idx="0">
                        <c:v>Oman paikkakunnan asiat ja tapahtumat</c:v>
                      </c:pt>
                      <c:pt idx="1">
                        <c:v>Kotimaan ja ulkomaiden uutiset</c:v>
                      </c:pt>
                      <c:pt idx="2">
                        <c:v>Hyvinvointi ja terveys</c:v>
                      </c:pt>
                      <c:pt idx="3">
                        <c:v>Luonnossa liikkuminen</c:v>
                      </c:pt>
                      <c:pt idx="4">
                        <c:v>Politiikka ja yhteiskunta</c:v>
                      </c:pt>
                      <c:pt idx="5">
                        <c:v>Urheilu ja liikunta</c:v>
                      </c:pt>
                      <c:pt idx="6">
                        <c:v>Rakentaminen ja remontointi</c:v>
                      </c:pt>
                      <c:pt idx="7">
                        <c:v>Ruoka ja juoma</c:v>
                      </c:pt>
                      <c:pt idx="8">
                        <c:v>Ruuanlaitto ja leivonta</c:v>
                      </c:pt>
                      <c:pt idx="9">
                        <c:v>Talous- ja raha-asiat</c:v>
                      </c:pt>
                      <c:pt idx="10">
                        <c:v>Ulkomaanmatkailu</c:v>
                      </c:pt>
                      <c:pt idx="11">
                        <c:v>Puutarhanhoito ja kasvit</c:v>
                      </c:pt>
                      <c:pt idx="12">
                        <c:v>Musiikki ja konsertit</c:v>
                      </c:pt>
                      <c:pt idx="13">
                        <c:v>Kotimaanmatkailu</c:v>
                      </c:pt>
                      <c:pt idx="14">
                        <c:v>Kulttuuri</c:v>
                      </c:pt>
                      <c:pt idx="15">
                        <c:v>Ympäristöasiat</c:v>
                      </c:pt>
                      <c:pt idx="16">
                        <c:v>Sisustaminen</c:v>
                      </c:pt>
                      <c:pt idx="17">
                        <c:v>Mökkeily</c:v>
                      </c:pt>
                      <c:pt idx="18">
                        <c:v>Kirjallisuus</c:v>
                      </c:pt>
                      <c:pt idx="19">
                        <c:v>Itsensä kehittäminen</c:v>
                      </c:pt>
                      <c:pt idx="20">
                        <c:v>Autot ja moottoriajoneuvot</c:v>
                      </c:pt>
                      <c:pt idx="21">
                        <c:v>Käsityöt</c:v>
                      </c:pt>
                      <c:pt idx="22">
                        <c:v>Sijoittaminen</c:v>
                      </c:pt>
                      <c:pt idx="23">
                        <c:v>Viihde-elektroniikka ja tietotekniikka</c:v>
                      </c:pt>
                      <c:pt idx="24">
                        <c:v>Muoti ja pukeutuminen</c:v>
                      </c:pt>
                      <c:pt idx="25">
                        <c:v>Kalastus</c:v>
                      </c:pt>
                      <c:pt idx="26">
                        <c:v>Hyväntekeväisyys</c:v>
                      </c:pt>
                      <c:pt idx="27">
                        <c:v>Kauneudenhoito ja kosmetiikka</c:v>
                      </c:pt>
                      <c:pt idx="28">
                        <c:v>Julkisuuden henkilöt</c:v>
                      </c:pt>
                      <c:pt idx="29">
                        <c:v>Veneily ja purjehdus</c:v>
                      </c:pt>
                      <c:pt idx="30">
                        <c:v>Metsästys</c:v>
                      </c:pt>
                      <c:pt idx="31">
                        <c:v>Pelaaminen (tietokone, konsoli, mobiili)</c:v>
                      </c:pt>
                    </c:strCache>
                  </c:strRef>
                </c:cat>
                <c:val>
                  <c:numRef>
                    <c:extLst xmlns:c15="http://schemas.microsoft.com/office/drawing/2012/chart">
                      <c:ext xmlns:c15="http://schemas.microsoft.com/office/drawing/2012/chart" uri="{02D57815-91ED-43cb-92C2-25804820EDAC}">
                        <c15:formulaRef>
                          <c15:sqref>Taul1!$D$2:$D$33</c15:sqref>
                        </c15:formulaRef>
                      </c:ext>
                    </c:extLst>
                    <c:numCache>
                      <c:formatCode>General</c:formatCode>
                      <c:ptCount val="32"/>
                      <c:pt idx="0">
                        <c:v>57</c:v>
                      </c:pt>
                      <c:pt idx="1">
                        <c:v>58</c:v>
                      </c:pt>
                      <c:pt idx="2">
                        <c:v>53</c:v>
                      </c:pt>
                      <c:pt idx="3">
                        <c:v>55</c:v>
                      </c:pt>
                      <c:pt idx="4">
                        <c:v>44</c:v>
                      </c:pt>
                      <c:pt idx="5">
                        <c:v>48</c:v>
                      </c:pt>
                      <c:pt idx="6">
                        <c:v>40</c:v>
                      </c:pt>
                      <c:pt idx="7">
                        <c:v>42</c:v>
                      </c:pt>
                      <c:pt idx="8">
                        <c:v>41</c:v>
                      </c:pt>
                      <c:pt idx="9">
                        <c:v>38</c:v>
                      </c:pt>
                      <c:pt idx="10">
                        <c:v>38</c:v>
                      </c:pt>
                      <c:pt idx="11">
                        <c:v>33</c:v>
                      </c:pt>
                      <c:pt idx="12">
                        <c:v>36</c:v>
                      </c:pt>
                      <c:pt idx="13">
                        <c:v>36</c:v>
                      </c:pt>
                      <c:pt idx="14">
                        <c:v>33</c:v>
                      </c:pt>
                      <c:pt idx="15">
                        <c:v>36</c:v>
                      </c:pt>
                      <c:pt idx="16">
                        <c:v>32</c:v>
                      </c:pt>
                      <c:pt idx="17">
                        <c:v>30</c:v>
                      </c:pt>
                      <c:pt idx="18">
                        <c:v>28</c:v>
                      </c:pt>
                      <c:pt idx="19">
                        <c:v>34</c:v>
                      </c:pt>
                      <c:pt idx="20">
                        <c:v>27</c:v>
                      </c:pt>
                      <c:pt idx="21">
                        <c:v>25</c:v>
                      </c:pt>
                      <c:pt idx="22">
                        <c:v>25</c:v>
                      </c:pt>
                      <c:pt idx="23">
                        <c:v>26</c:v>
                      </c:pt>
                      <c:pt idx="24">
                        <c:v>23</c:v>
                      </c:pt>
                      <c:pt idx="25">
                        <c:v>17</c:v>
                      </c:pt>
                      <c:pt idx="26">
                        <c:v>14</c:v>
                      </c:pt>
                      <c:pt idx="27">
                        <c:v>17</c:v>
                      </c:pt>
                      <c:pt idx="28">
                        <c:v>16</c:v>
                      </c:pt>
                      <c:pt idx="29">
                        <c:v>11</c:v>
                      </c:pt>
                      <c:pt idx="30">
                        <c:v>10</c:v>
                      </c:pt>
                      <c:pt idx="31">
                        <c:v>17</c:v>
                      </c:pt>
                    </c:numCache>
                  </c:numRef>
                </c:val>
                <c:extLst xmlns:c15="http://schemas.microsoft.com/office/drawing/2012/chart">
                  <c:ext xmlns:c16="http://schemas.microsoft.com/office/drawing/2014/chart" uri="{C3380CC4-5D6E-409C-BE32-E72D297353CC}">
                    <c16:uniqueId val="{00000001-D40A-47EA-B083-CE385E568339}"/>
                  </c:ext>
                </c:extLst>
              </c15:ser>
            </c15:filteredBarSeries>
          </c:ext>
        </c:extLst>
      </c:barChart>
      <c:catAx>
        <c:axId val="324356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324356840"/>
        <c:crosses val="autoZero"/>
        <c:auto val="1"/>
        <c:lblAlgn val="ctr"/>
        <c:lblOffset val="100"/>
        <c:noMultiLvlLbl val="0"/>
      </c:catAx>
      <c:valAx>
        <c:axId val="324356840"/>
        <c:scaling>
          <c:orientation val="minMax"/>
          <c:max val="70"/>
        </c:scaling>
        <c:delete val="1"/>
        <c:axPos val="b"/>
        <c:numFmt formatCode="General" sourceLinked="1"/>
        <c:majorTickMark val="none"/>
        <c:minorTickMark val="none"/>
        <c:tickLblPos val="nextTo"/>
        <c:crossAx val="32435651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dirty="0">
                <a:solidFill>
                  <a:schemeClr val="tx1"/>
                </a:solidFill>
              </a:rPr>
              <a:t>Kärkimedia </a:t>
            </a:r>
            <a:r>
              <a:rPr lang="en-US" sz="1400" dirty="0" err="1">
                <a:solidFill>
                  <a:schemeClr val="tx1"/>
                </a:solidFill>
              </a:rPr>
              <a:t>painetun</a:t>
            </a:r>
            <a:r>
              <a:rPr lang="en-US" sz="1400" baseline="0" dirty="0">
                <a:solidFill>
                  <a:schemeClr val="tx1"/>
                </a:solidFill>
              </a:rPr>
              <a:t> </a:t>
            </a:r>
            <a:r>
              <a:rPr lang="en-US" sz="1400" baseline="0" dirty="0" err="1">
                <a:solidFill>
                  <a:schemeClr val="tx1"/>
                </a:solidFill>
              </a:rPr>
              <a:t>lehden</a:t>
            </a:r>
            <a:r>
              <a:rPr lang="en-US" sz="1400" baseline="0" dirty="0">
                <a:solidFill>
                  <a:schemeClr val="tx1"/>
                </a:solidFill>
              </a:rPr>
              <a:t> </a:t>
            </a:r>
            <a:r>
              <a:rPr lang="en-US" sz="1400" dirty="0" err="1">
                <a:solidFill>
                  <a:schemeClr val="tx1"/>
                </a:solidFill>
              </a:rPr>
              <a:t>viikkolukijat</a:t>
            </a:r>
            <a:r>
              <a:rPr lang="en-US" sz="1400" dirty="0">
                <a:solidFill>
                  <a:schemeClr val="tx1"/>
                </a:solidFill>
              </a:rPr>
              <a:t> (est. 2 533</a:t>
            </a:r>
            <a:r>
              <a:rPr lang="en-US" sz="1400" baseline="0" dirty="0">
                <a:solidFill>
                  <a:schemeClr val="tx1"/>
                </a:solidFill>
              </a:rPr>
              <a:t> 000)</a:t>
            </a:r>
            <a:endParaRPr lang="en-US"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5.9306849239590023E-2"/>
          <c:y val="0.10393503145597235"/>
          <c:w val="0.92831795794613614"/>
          <c:h val="0.44665437626405086"/>
        </c:manualLayout>
      </c:layout>
      <c:barChart>
        <c:barDir val="col"/>
        <c:grouping val="clustered"/>
        <c:varyColors val="0"/>
        <c:ser>
          <c:idx val="3"/>
          <c:order val="3"/>
          <c:tx>
            <c:strRef>
              <c:f>Taul1!$E$1</c:f>
              <c:strCache>
                <c:ptCount val="1"/>
                <c:pt idx="0">
                  <c:v>Kärkimedia-paketti näköislehdet (viikko), est. 652 300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Taul1!$A$2:$A$14</c:f>
              <c:strCache>
                <c:ptCount val="13"/>
                <c:pt idx="0">
                  <c:v>Vaatteet ja jalkineet</c:v>
                </c:pt>
                <c:pt idx="1">
                  <c:v>Terveyden ja hyvinvoinnin tuotteet tai palvelut</c:v>
                </c:pt>
                <c:pt idx="2">
                  <c:v>Urheiluvaatteet, -jalkineet tai -välineet</c:v>
                </c:pt>
                <c:pt idx="3">
                  <c:v>Matkat</c:v>
                </c:pt>
                <c:pt idx="4">
                  <c:v>Remontoimisen ja rakentamisen tuotteet</c:v>
                </c:pt>
                <c:pt idx="5">
                  <c:v>Kosmetiikan ja kauneudenhoidon tuotteet</c:v>
                </c:pt>
                <c:pt idx="6">
                  <c:v>Silmälasit, piilolinssit tai aurinkolasit</c:v>
                </c:pt>
                <c:pt idx="7">
                  <c:v>Huonekalut ja sisustustarvikkeet</c:v>
                </c:pt>
                <c:pt idx="8">
                  <c:v>Säästämisen tai sijoittamisen tuotteet tai palvelut</c:v>
                </c:pt>
                <c:pt idx="9">
                  <c:v>Elektroniikka- tai tietotekniikkatuotteet</c:v>
                </c:pt>
                <c:pt idx="10">
                  <c:v>Kodinkoneet</c:v>
                </c:pt>
                <c:pt idx="11">
                  <c:v>Matkapuhelimet</c:v>
                </c:pt>
                <c:pt idx="12">
                  <c:v>Autot</c:v>
                </c:pt>
              </c:strCache>
            </c:strRef>
          </c:cat>
          <c:val>
            <c:numRef>
              <c:f>Taul1!$E$2:$E$14</c:f>
              <c:numCache>
                <c:formatCode>General</c:formatCode>
                <c:ptCount val="13"/>
                <c:pt idx="0">
                  <c:v>67</c:v>
                </c:pt>
                <c:pt idx="1">
                  <c:v>49</c:v>
                </c:pt>
                <c:pt idx="2">
                  <c:v>46</c:v>
                </c:pt>
                <c:pt idx="3">
                  <c:v>45</c:v>
                </c:pt>
                <c:pt idx="4">
                  <c:v>43</c:v>
                </c:pt>
                <c:pt idx="5">
                  <c:v>37</c:v>
                </c:pt>
                <c:pt idx="6">
                  <c:v>32</c:v>
                </c:pt>
                <c:pt idx="7">
                  <c:v>29</c:v>
                </c:pt>
                <c:pt idx="8">
                  <c:v>25</c:v>
                </c:pt>
                <c:pt idx="9">
                  <c:v>24</c:v>
                </c:pt>
                <c:pt idx="10">
                  <c:v>20</c:v>
                </c:pt>
                <c:pt idx="11">
                  <c:v>14</c:v>
                </c:pt>
                <c:pt idx="12">
                  <c:v>13</c:v>
                </c:pt>
              </c:numCache>
            </c:numRef>
          </c:val>
          <c:extLst xmlns:c15="http://schemas.microsoft.com/office/drawing/2012/chart">
            <c:ext xmlns:c16="http://schemas.microsoft.com/office/drawing/2014/chart" uri="{C3380CC4-5D6E-409C-BE32-E72D297353CC}">
              <c16:uniqueId val="{00000003-88C9-4485-92FF-ACA4FFB485EA}"/>
            </c:ext>
          </c:extLst>
        </c:ser>
        <c:dLbls>
          <c:dLblPos val="outEnd"/>
          <c:showLegendKey val="0"/>
          <c:showVal val="1"/>
          <c:showCatName val="0"/>
          <c:showSerName val="0"/>
          <c:showPercent val="0"/>
          <c:showBubbleSize val="0"/>
        </c:dLbls>
        <c:gapWidth val="219"/>
        <c:overlap val="-27"/>
        <c:axId val="768351888"/>
        <c:axId val="768349264"/>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Taul1!$A$2:$A$14</c15:sqref>
                        </c15:formulaRef>
                      </c:ext>
                    </c:extLst>
                    <c:strCache>
                      <c:ptCount val="13"/>
                      <c:pt idx="0">
                        <c:v>Vaatteet ja jalkineet</c:v>
                      </c:pt>
                      <c:pt idx="1">
                        <c:v>Terveyden ja hyvinvoinnin tuotteet tai palvelut</c:v>
                      </c:pt>
                      <c:pt idx="2">
                        <c:v>Urheiluvaatteet, -jalkineet tai -välineet</c:v>
                      </c:pt>
                      <c:pt idx="3">
                        <c:v>Matkat</c:v>
                      </c:pt>
                      <c:pt idx="4">
                        <c:v>Remontoimisen ja rakentamisen tuotteet</c:v>
                      </c:pt>
                      <c:pt idx="5">
                        <c:v>Kosmetiikan ja kauneudenhoidon tuotteet</c:v>
                      </c:pt>
                      <c:pt idx="6">
                        <c:v>Silmälasit, piilolinssit tai aurinkolasit</c:v>
                      </c:pt>
                      <c:pt idx="7">
                        <c:v>Huonekalut ja sisustustarvikkeet</c:v>
                      </c:pt>
                      <c:pt idx="8">
                        <c:v>Säästämisen tai sijoittamisen tuotteet tai palvelut</c:v>
                      </c:pt>
                      <c:pt idx="9">
                        <c:v>Elektroniikka- tai tietotekniikkatuotteet</c:v>
                      </c:pt>
                      <c:pt idx="10">
                        <c:v>Kodinkoneet</c:v>
                      </c:pt>
                      <c:pt idx="11">
                        <c:v>Matkapuhelimet</c:v>
                      </c:pt>
                      <c:pt idx="12">
                        <c:v>Autot</c:v>
                      </c:pt>
                    </c:strCache>
                  </c:strRef>
                </c:cat>
                <c:val>
                  <c:numRef>
                    <c:extLst>
                      <c:ext uri="{02D57815-91ED-43cb-92C2-25804820EDAC}">
                        <c15:formulaRef>
                          <c15:sqref>Taul1!$B$2:$B$14</c15:sqref>
                        </c15:formulaRef>
                      </c:ext>
                    </c:extLst>
                    <c:numCache>
                      <c:formatCode>General</c:formatCode>
                      <c:ptCount val="13"/>
                      <c:pt idx="0">
                        <c:v>65</c:v>
                      </c:pt>
                      <c:pt idx="1">
                        <c:v>46</c:v>
                      </c:pt>
                      <c:pt idx="2">
                        <c:v>43</c:v>
                      </c:pt>
                      <c:pt idx="3">
                        <c:v>41</c:v>
                      </c:pt>
                      <c:pt idx="4">
                        <c:v>36</c:v>
                      </c:pt>
                      <c:pt idx="5">
                        <c:v>36</c:v>
                      </c:pt>
                      <c:pt idx="6">
                        <c:v>27</c:v>
                      </c:pt>
                      <c:pt idx="7">
                        <c:v>29</c:v>
                      </c:pt>
                      <c:pt idx="8">
                        <c:v>22</c:v>
                      </c:pt>
                      <c:pt idx="9">
                        <c:v>28</c:v>
                      </c:pt>
                      <c:pt idx="10">
                        <c:v>20</c:v>
                      </c:pt>
                      <c:pt idx="11">
                        <c:v>16</c:v>
                      </c:pt>
                      <c:pt idx="12">
                        <c:v>14</c:v>
                      </c:pt>
                    </c:numCache>
                  </c:numRef>
                </c:val>
                <c:extLst>
                  <c:ext xmlns:c16="http://schemas.microsoft.com/office/drawing/2014/chart" uri="{C3380CC4-5D6E-409C-BE32-E72D297353CC}">
                    <c16:uniqueId val="{00000000-88C9-4485-92FF-ACA4FFB485E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 est. 2 533 000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Taul1!$A$2:$A$14</c15:sqref>
                        </c15:formulaRef>
                      </c:ext>
                    </c:extLst>
                    <c:strCache>
                      <c:ptCount val="13"/>
                      <c:pt idx="0">
                        <c:v>Vaatteet ja jalkineet</c:v>
                      </c:pt>
                      <c:pt idx="1">
                        <c:v>Terveyden ja hyvinvoinnin tuotteet tai palvelut</c:v>
                      </c:pt>
                      <c:pt idx="2">
                        <c:v>Urheiluvaatteet, -jalkineet tai -välineet</c:v>
                      </c:pt>
                      <c:pt idx="3">
                        <c:v>Matkat</c:v>
                      </c:pt>
                      <c:pt idx="4">
                        <c:v>Remontoimisen ja rakentamisen tuotteet</c:v>
                      </c:pt>
                      <c:pt idx="5">
                        <c:v>Kosmetiikan ja kauneudenhoidon tuotteet</c:v>
                      </c:pt>
                      <c:pt idx="6">
                        <c:v>Silmälasit, piilolinssit tai aurinkolasit</c:v>
                      </c:pt>
                      <c:pt idx="7">
                        <c:v>Huonekalut ja sisustustarvikkeet</c:v>
                      </c:pt>
                      <c:pt idx="8">
                        <c:v>Säästämisen tai sijoittamisen tuotteet tai palvelut</c:v>
                      </c:pt>
                      <c:pt idx="9">
                        <c:v>Elektroniikka- tai tietotekniikkatuotteet</c:v>
                      </c:pt>
                      <c:pt idx="10">
                        <c:v>Kodinkoneet</c:v>
                      </c:pt>
                      <c:pt idx="11">
                        <c:v>Matkapuhelimet</c:v>
                      </c:pt>
                      <c:pt idx="12">
                        <c:v>Autot</c:v>
                      </c:pt>
                    </c:strCache>
                  </c:strRef>
                </c:cat>
                <c:val>
                  <c:numRef>
                    <c:extLst xmlns:c15="http://schemas.microsoft.com/office/drawing/2012/chart">
                      <c:ext xmlns:c15="http://schemas.microsoft.com/office/drawing/2012/chart" uri="{02D57815-91ED-43cb-92C2-25804820EDAC}">
                        <c15:formulaRef>
                          <c15:sqref>Taul1!$C$2:$C$14</c15:sqref>
                        </c15:formulaRef>
                      </c:ext>
                    </c:extLst>
                    <c:numCache>
                      <c:formatCode>General</c:formatCode>
                      <c:ptCount val="13"/>
                      <c:pt idx="0">
                        <c:v>64</c:v>
                      </c:pt>
                      <c:pt idx="1">
                        <c:v>46</c:v>
                      </c:pt>
                      <c:pt idx="2">
                        <c:v>42</c:v>
                      </c:pt>
                      <c:pt idx="3">
                        <c:v>41</c:v>
                      </c:pt>
                      <c:pt idx="4">
                        <c:v>38</c:v>
                      </c:pt>
                      <c:pt idx="5">
                        <c:v>34</c:v>
                      </c:pt>
                      <c:pt idx="6">
                        <c:v>28</c:v>
                      </c:pt>
                      <c:pt idx="7">
                        <c:v>27</c:v>
                      </c:pt>
                      <c:pt idx="8">
                        <c:v>21</c:v>
                      </c:pt>
                      <c:pt idx="9">
                        <c:v>25</c:v>
                      </c:pt>
                      <c:pt idx="10">
                        <c:v>20</c:v>
                      </c:pt>
                      <c:pt idx="11">
                        <c:v>15</c:v>
                      </c:pt>
                      <c:pt idx="12">
                        <c:v>14</c:v>
                      </c:pt>
                    </c:numCache>
                  </c:numRef>
                </c:val>
                <c:extLst xmlns:c15="http://schemas.microsoft.com/office/drawing/2012/chart">
                  <c:ext xmlns:c16="http://schemas.microsoft.com/office/drawing/2014/chart" uri="{C3380CC4-5D6E-409C-BE32-E72D297353CC}">
                    <c16:uniqueId val="{00000001-88C9-4485-92FF-ACA4FFB485E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 est. 2 931 000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Taul1!$A$2:$A$14</c15:sqref>
                        </c15:formulaRef>
                      </c:ext>
                    </c:extLst>
                    <c:strCache>
                      <c:ptCount val="13"/>
                      <c:pt idx="0">
                        <c:v>Vaatteet ja jalkineet</c:v>
                      </c:pt>
                      <c:pt idx="1">
                        <c:v>Terveyden ja hyvinvoinnin tuotteet tai palvelut</c:v>
                      </c:pt>
                      <c:pt idx="2">
                        <c:v>Urheiluvaatteet, -jalkineet tai -välineet</c:v>
                      </c:pt>
                      <c:pt idx="3">
                        <c:v>Matkat</c:v>
                      </c:pt>
                      <c:pt idx="4">
                        <c:v>Remontoimisen ja rakentamisen tuotteet</c:v>
                      </c:pt>
                      <c:pt idx="5">
                        <c:v>Kosmetiikan ja kauneudenhoidon tuotteet</c:v>
                      </c:pt>
                      <c:pt idx="6">
                        <c:v>Silmälasit, piilolinssit tai aurinkolasit</c:v>
                      </c:pt>
                      <c:pt idx="7">
                        <c:v>Huonekalut ja sisustustarvikkeet</c:v>
                      </c:pt>
                      <c:pt idx="8">
                        <c:v>Säästämisen tai sijoittamisen tuotteet tai palvelut</c:v>
                      </c:pt>
                      <c:pt idx="9">
                        <c:v>Elektroniikka- tai tietotekniikkatuotteet</c:v>
                      </c:pt>
                      <c:pt idx="10">
                        <c:v>Kodinkoneet</c:v>
                      </c:pt>
                      <c:pt idx="11">
                        <c:v>Matkapuhelimet</c:v>
                      </c:pt>
                      <c:pt idx="12">
                        <c:v>Autot</c:v>
                      </c:pt>
                    </c:strCache>
                  </c:strRef>
                </c:cat>
                <c:val>
                  <c:numRef>
                    <c:extLst xmlns:c15="http://schemas.microsoft.com/office/drawing/2012/chart">
                      <c:ext xmlns:c15="http://schemas.microsoft.com/office/drawing/2012/chart" uri="{02D57815-91ED-43cb-92C2-25804820EDAC}">
                        <c15:formulaRef>
                          <c15:sqref>Taul1!$D$2:$D$14</c15:sqref>
                        </c15:formulaRef>
                      </c:ext>
                    </c:extLst>
                    <c:numCache>
                      <c:formatCode>General</c:formatCode>
                      <c:ptCount val="13"/>
                      <c:pt idx="0">
                        <c:v>68</c:v>
                      </c:pt>
                      <c:pt idx="1">
                        <c:v>48</c:v>
                      </c:pt>
                      <c:pt idx="2">
                        <c:v>47</c:v>
                      </c:pt>
                      <c:pt idx="3">
                        <c:v>44</c:v>
                      </c:pt>
                      <c:pt idx="4">
                        <c:v>38</c:v>
                      </c:pt>
                      <c:pt idx="5">
                        <c:v>37</c:v>
                      </c:pt>
                      <c:pt idx="6">
                        <c:v>29</c:v>
                      </c:pt>
                      <c:pt idx="7">
                        <c:v>32</c:v>
                      </c:pt>
                      <c:pt idx="8">
                        <c:v>25</c:v>
                      </c:pt>
                      <c:pt idx="9">
                        <c:v>30</c:v>
                      </c:pt>
                      <c:pt idx="10">
                        <c:v>21</c:v>
                      </c:pt>
                      <c:pt idx="11">
                        <c:v>16</c:v>
                      </c:pt>
                      <c:pt idx="12">
                        <c:v>14</c:v>
                      </c:pt>
                    </c:numCache>
                  </c:numRef>
                </c:val>
                <c:extLst xmlns:c15="http://schemas.microsoft.com/office/drawing/2012/chart">
                  <c:ext xmlns:c16="http://schemas.microsoft.com/office/drawing/2014/chart" uri="{C3380CC4-5D6E-409C-BE32-E72D297353CC}">
                    <c16:uniqueId val="{00000002-88C9-4485-92FF-ACA4FFB485EA}"/>
                  </c:ext>
                </c:extLst>
              </c15:ser>
            </c15:filteredBarSeries>
          </c:ext>
        </c:extLst>
      </c:barChart>
      <c:catAx>
        <c:axId val="76835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768349264"/>
        <c:crosses val="autoZero"/>
        <c:auto val="1"/>
        <c:lblAlgn val="ctr"/>
        <c:lblOffset val="100"/>
        <c:noMultiLvlLbl val="0"/>
      </c:catAx>
      <c:valAx>
        <c:axId val="768349264"/>
        <c:scaling>
          <c:orientation val="minMax"/>
        </c:scaling>
        <c:delete val="1"/>
        <c:axPos val="l"/>
        <c:numFmt formatCode="General" sourceLinked="1"/>
        <c:majorTickMark val="none"/>
        <c:minorTickMark val="none"/>
        <c:tickLblPos val="nextTo"/>
        <c:crossAx val="76835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dirty="0">
                <a:solidFill>
                  <a:schemeClr val="tx1"/>
                </a:solidFill>
              </a:rPr>
              <a:t>Kärkimedia</a:t>
            </a:r>
            <a:r>
              <a:rPr lang="en-US" sz="1400" baseline="0" dirty="0">
                <a:solidFill>
                  <a:schemeClr val="tx1"/>
                </a:solidFill>
              </a:rPr>
              <a:t> </a:t>
            </a:r>
            <a:r>
              <a:rPr lang="en-US" sz="1400" baseline="0" dirty="0" err="1">
                <a:solidFill>
                  <a:schemeClr val="tx1"/>
                </a:solidFill>
              </a:rPr>
              <a:t>näköislehtien</a:t>
            </a:r>
            <a:r>
              <a:rPr lang="en-US" sz="1400" baseline="0" dirty="0">
                <a:solidFill>
                  <a:schemeClr val="tx1"/>
                </a:solidFill>
              </a:rPr>
              <a:t> </a:t>
            </a:r>
            <a:r>
              <a:rPr lang="en-US" sz="1400" baseline="0" dirty="0" err="1">
                <a:solidFill>
                  <a:schemeClr val="tx1"/>
                </a:solidFill>
              </a:rPr>
              <a:t>lukijat</a:t>
            </a:r>
            <a:r>
              <a:rPr lang="en-US" sz="1400" dirty="0">
                <a:solidFill>
                  <a:schemeClr val="tx1"/>
                </a:solidFill>
              </a:rPr>
              <a:t> (est. 417</a:t>
            </a:r>
            <a:r>
              <a:rPr lang="en-US" sz="1400" baseline="0" dirty="0">
                <a:solidFill>
                  <a:schemeClr val="tx1"/>
                </a:solidFill>
              </a:rPr>
              <a:t> 000)</a:t>
            </a:r>
            <a:endParaRPr lang="en-US"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5.9306849239590023E-2"/>
          <c:y val="0.10393503145597235"/>
          <c:w val="0.92831795794613614"/>
          <c:h val="0.44665437626405086"/>
        </c:manualLayout>
      </c:layout>
      <c:barChart>
        <c:barDir val="col"/>
        <c:grouping val="clustered"/>
        <c:varyColors val="0"/>
        <c:ser>
          <c:idx val="4"/>
          <c:order val="4"/>
          <c:tx>
            <c:strRef>
              <c:f>Taul1!$F$1</c:f>
              <c:strCache>
                <c:ptCount val="1"/>
                <c:pt idx="0">
                  <c:v>Kärkimedia näköislehden lukija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Taul1!$A$2:$A$14</c:f>
              <c:strCache>
                <c:ptCount val="13"/>
                <c:pt idx="0">
                  <c:v>Vaatteet ja jalkineet</c:v>
                </c:pt>
                <c:pt idx="1">
                  <c:v>Terveyden ja hyvinvoinnin tuotteet tai palvelut</c:v>
                </c:pt>
                <c:pt idx="2">
                  <c:v>Urheiluvaatteet, -jalkineet tai -välineet</c:v>
                </c:pt>
                <c:pt idx="3">
                  <c:v>Remontoimisen ja rakentamisen tuotteet</c:v>
                </c:pt>
                <c:pt idx="4">
                  <c:v>Matkat</c:v>
                </c:pt>
                <c:pt idx="5">
                  <c:v>Kosmetiikan ja kauneudenhoidon tuotteet</c:v>
                </c:pt>
                <c:pt idx="6">
                  <c:v>Silmälasit, piilolinssit tai aurinkolasit</c:v>
                </c:pt>
                <c:pt idx="7">
                  <c:v>Huonekalut ja sisustustarvikkeet</c:v>
                </c:pt>
                <c:pt idx="8">
                  <c:v>Elektroniikka- tai tietotekniikkatuotteet</c:v>
                </c:pt>
                <c:pt idx="9">
                  <c:v>Säästämisen tai sijoittamisen tuotteet tai palvelut</c:v>
                </c:pt>
                <c:pt idx="10">
                  <c:v>Kodinkoneet</c:v>
                </c:pt>
                <c:pt idx="11">
                  <c:v>Matkapuhelimet</c:v>
                </c:pt>
                <c:pt idx="12">
                  <c:v>Autot</c:v>
                </c:pt>
              </c:strCache>
            </c:strRef>
          </c:cat>
          <c:val>
            <c:numRef>
              <c:f>Taul1!$F$2:$F$14</c:f>
              <c:numCache>
                <c:formatCode>General</c:formatCode>
                <c:ptCount val="13"/>
                <c:pt idx="0">
                  <c:v>66</c:v>
                </c:pt>
                <c:pt idx="1">
                  <c:v>49</c:v>
                </c:pt>
                <c:pt idx="2">
                  <c:v>43</c:v>
                </c:pt>
                <c:pt idx="3">
                  <c:v>41</c:v>
                </c:pt>
                <c:pt idx="4">
                  <c:v>37</c:v>
                </c:pt>
                <c:pt idx="5">
                  <c:v>32</c:v>
                </c:pt>
                <c:pt idx="6">
                  <c:v>30</c:v>
                </c:pt>
                <c:pt idx="7">
                  <c:v>28</c:v>
                </c:pt>
                <c:pt idx="8">
                  <c:v>25</c:v>
                </c:pt>
                <c:pt idx="9">
                  <c:v>25</c:v>
                </c:pt>
                <c:pt idx="10">
                  <c:v>21</c:v>
                </c:pt>
                <c:pt idx="11">
                  <c:v>14</c:v>
                </c:pt>
                <c:pt idx="12">
                  <c:v>12</c:v>
                </c:pt>
              </c:numCache>
            </c:numRef>
          </c:val>
          <c:extLst>
            <c:ext xmlns:c16="http://schemas.microsoft.com/office/drawing/2014/chart" uri="{C3380CC4-5D6E-409C-BE32-E72D297353CC}">
              <c16:uniqueId val="{00000001-8E8F-48D2-8F6A-AB5F18A83437}"/>
            </c:ext>
          </c:extLst>
        </c:ser>
        <c:dLbls>
          <c:showLegendKey val="0"/>
          <c:showVal val="0"/>
          <c:showCatName val="0"/>
          <c:showSerName val="0"/>
          <c:showPercent val="0"/>
          <c:showBubbleSize val="0"/>
        </c:dLbls>
        <c:gapWidth val="219"/>
        <c:axId val="768351888"/>
        <c:axId val="768349264"/>
      </c:barChart>
      <c:lineChart>
        <c:grouping val="standard"/>
        <c:varyColors val="0"/>
        <c:ser>
          <c:idx val="0"/>
          <c:order val="0"/>
          <c:tx>
            <c:strRef>
              <c:f>Taul1!$B$1</c:f>
              <c:strCache>
                <c:ptCount val="1"/>
                <c:pt idx="0">
                  <c:v>Väestö 15+ v.</c:v>
                </c:pt>
              </c:strCache>
            </c:strRef>
          </c:tx>
          <c:spPr>
            <a:ln w="28575" cap="rnd">
              <a:solidFill>
                <a:schemeClr val="accent3"/>
              </a:solidFill>
              <a:round/>
            </a:ln>
            <a:effectLst/>
          </c:spPr>
          <c:marker>
            <c:symbol val="none"/>
          </c:marker>
          <c:cat>
            <c:strRef>
              <c:f>Taul1!$A$2:$A$14</c:f>
              <c:strCache>
                <c:ptCount val="13"/>
                <c:pt idx="0">
                  <c:v>Vaatteet ja jalkineet</c:v>
                </c:pt>
                <c:pt idx="1">
                  <c:v>Terveyden ja hyvinvoinnin tuotteet tai palvelut</c:v>
                </c:pt>
                <c:pt idx="2">
                  <c:v>Urheiluvaatteet, -jalkineet tai -välineet</c:v>
                </c:pt>
                <c:pt idx="3">
                  <c:v>Remontoimisen ja rakentamisen tuotteet</c:v>
                </c:pt>
                <c:pt idx="4">
                  <c:v>Matkat</c:v>
                </c:pt>
                <c:pt idx="5">
                  <c:v>Kosmetiikan ja kauneudenhoidon tuotteet</c:v>
                </c:pt>
                <c:pt idx="6">
                  <c:v>Silmälasit, piilolinssit tai aurinkolasit</c:v>
                </c:pt>
                <c:pt idx="7">
                  <c:v>Huonekalut ja sisustustarvikkeet</c:v>
                </c:pt>
                <c:pt idx="8">
                  <c:v>Elektroniikka- tai tietotekniikkatuotteet</c:v>
                </c:pt>
                <c:pt idx="9">
                  <c:v>Säästämisen tai sijoittamisen tuotteet tai palvelut</c:v>
                </c:pt>
                <c:pt idx="10">
                  <c:v>Kodinkoneet</c:v>
                </c:pt>
                <c:pt idx="11">
                  <c:v>Matkapuhelimet</c:v>
                </c:pt>
                <c:pt idx="12">
                  <c:v>Autot</c:v>
                </c:pt>
              </c:strCache>
            </c:strRef>
          </c:cat>
          <c:val>
            <c:numRef>
              <c:f>Taul1!$B$2:$B$14</c:f>
              <c:numCache>
                <c:formatCode>General</c:formatCode>
                <c:ptCount val="13"/>
                <c:pt idx="0">
                  <c:v>65</c:v>
                </c:pt>
                <c:pt idx="1">
                  <c:v>46</c:v>
                </c:pt>
                <c:pt idx="2">
                  <c:v>43</c:v>
                </c:pt>
                <c:pt idx="3">
                  <c:v>36</c:v>
                </c:pt>
                <c:pt idx="4">
                  <c:v>35</c:v>
                </c:pt>
                <c:pt idx="5">
                  <c:v>36</c:v>
                </c:pt>
                <c:pt idx="6">
                  <c:v>27</c:v>
                </c:pt>
                <c:pt idx="7">
                  <c:v>30</c:v>
                </c:pt>
                <c:pt idx="8">
                  <c:v>28</c:v>
                </c:pt>
                <c:pt idx="9">
                  <c:v>22</c:v>
                </c:pt>
                <c:pt idx="10">
                  <c:v>19</c:v>
                </c:pt>
                <c:pt idx="11">
                  <c:v>14</c:v>
                </c:pt>
                <c:pt idx="12">
                  <c:v>14</c:v>
                </c:pt>
              </c:numCache>
            </c:numRef>
          </c:val>
          <c:smooth val="0"/>
          <c:extLst xmlns:c15="http://schemas.microsoft.com/office/drawing/2012/chart">
            <c:ext xmlns:c16="http://schemas.microsoft.com/office/drawing/2014/chart" uri="{C3380CC4-5D6E-409C-BE32-E72D297353CC}">
              <c16:uniqueId val="{00000000-88C9-4485-92FF-ACA4FFB485EA}"/>
            </c:ext>
          </c:extLst>
        </c:ser>
        <c:dLbls>
          <c:showLegendKey val="0"/>
          <c:showVal val="0"/>
          <c:showCatName val="0"/>
          <c:showSerName val="0"/>
          <c:showPercent val="0"/>
          <c:showBubbleSize val="0"/>
        </c:dLbls>
        <c:marker val="1"/>
        <c:smooth val="0"/>
        <c:axId val="768351888"/>
        <c:axId val="768349264"/>
        <c:extLst>
          <c:ext xmlns:c15="http://schemas.microsoft.com/office/drawing/2012/chart" uri="{02D57815-91ED-43cb-92C2-25804820EDAC}">
            <c15:filteredLineSeries>
              <c15:ser>
                <c:idx val="1"/>
                <c:order val="1"/>
                <c:tx>
                  <c:strRef>
                    <c:extLst>
                      <c:ext uri="{02D57815-91ED-43cb-92C2-25804820EDAC}">
                        <c15:formulaRef>
                          <c15:sqref>Taul1!$C$1</c15:sqref>
                        </c15:formulaRef>
                      </c:ext>
                    </c:extLst>
                    <c:strCache>
                      <c:ptCount val="1"/>
                      <c:pt idx="0">
                        <c:v>Kärkimediapaketti (painettu + näköislehti) pvä</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Taul1!$A$2:$A$14</c15:sqref>
                        </c15:formulaRef>
                      </c:ext>
                    </c:extLst>
                    <c:strCache>
                      <c:ptCount val="13"/>
                      <c:pt idx="0">
                        <c:v>Vaatteet ja jalkineet</c:v>
                      </c:pt>
                      <c:pt idx="1">
                        <c:v>Terveyden ja hyvinvoinnin tuotteet tai palvelut</c:v>
                      </c:pt>
                      <c:pt idx="2">
                        <c:v>Urheiluvaatteet, -jalkineet tai -välineet</c:v>
                      </c:pt>
                      <c:pt idx="3">
                        <c:v>Remontoimisen ja rakentamisen tuotteet</c:v>
                      </c:pt>
                      <c:pt idx="4">
                        <c:v>Matkat</c:v>
                      </c:pt>
                      <c:pt idx="5">
                        <c:v>Kosmetiikan ja kauneudenhoidon tuotteet</c:v>
                      </c:pt>
                      <c:pt idx="6">
                        <c:v>Silmälasit, piilolinssit tai aurinkolasit</c:v>
                      </c:pt>
                      <c:pt idx="7">
                        <c:v>Huonekalut ja sisustustarvikkeet</c:v>
                      </c:pt>
                      <c:pt idx="8">
                        <c:v>Elektroniikka- tai tietotekniikkatuotteet</c:v>
                      </c:pt>
                      <c:pt idx="9">
                        <c:v>Säästämisen tai sijoittamisen tuotteet tai palvelut</c:v>
                      </c:pt>
                      <c:pt idx="10">
                        <c:v>Kodinkoneet</c:v>
                      </c:pt>
                      <c:pt idx="11">
                        <c:v>Matkapuhelimet</c:v>
                      </c:pt>
                      <c:pt idx="12">
                        <c:v>Autot</c:v>
                      </c:pt>
                    </c:strCache>
                  </c:strRef>
                </c:cat>
                <c:val>
                  <c:numRef>
                    <c:extLst>
                      <c:ext uri="{02D57815-91ED-43cb-92C2-25804820EDAC}">
                        <c15:formulaRef>
                          <c15:sqref>Taul1!$C$2:$C$14</c15:sqref>
                        </c15:formulaRef>
                      </c:ext>
                    </c:extLst>
                    <c:numCache>
                      <c:formatCode>General</c:formatCode>
                      <c:ptCount val="13"/>
                      <c:pt idx="0">
                        <c:v>62</c:v>
                      </c:pt>
                      <c:pt idx="1">
                        <c:v>46</c:v>
                      </c:pt>
                      <c:pt idx="2">
                        <c:v>39</c:v>
                      </c:pt>
                      <c:pt idx="3">
                        <c:v>37</c:v>
                      </c:pt>
                      <c:pt idx="4">
                        <c:v>35</c:v>
                      </c:pt>
                      <c:pt idx="5">
                        <c:v>33</c:v>
                      </c:pt>
                      <c:pt idx="6">
                        <c:v>29</c:v>
                      </c:pt>
                      <c:pt idx="7">
                        <c:v>25</c:v>
                      </c:pt>
                      <c:pt idx="8">
                        <c:v>23</c:v>
                      </c:pt>
                      <c:pt idx="9">
                        <c:v>20</c:v>
                      </c:pt>
                      <c:pt idx="10">
                        <c:v>19</c:v>
                      </c:pt>
                      <c:pt idx="11">
                        <c:v>13</c:v>
                      </c:pt>
                      <c:pt idx="12">
                        <c:v>13</c:v>
                      </c:pt>
                    </c:numCache>
                  </c:numRef>
                </c:val>
                <c:smooth val="0"/>
                <c:extLst>
                  <c:ext xmlns:c16="http://schemas.microsoft.com/office/drawing/2014/chart" uri="{C3380CC4-5D6E-409C-BE32-E72D297353CC}">
                    <c16:uniqueId val="{00000001-88C9-4485-92FF-ACA4FFB485E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 digi viikko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Taul1!$A$2:$A$14</c15:sqref>
                        </c15:formulaRef>
                      </c:ext>
                    </c:extLst>
                    <c:strCache>
                      <c:ptCount val="13"/>
                      <c:pt idx="0">
                        <c:v>Vaatteet ja jalkineet</c:v>
                      </c:pt>
                      <c:pt idx="1">
                        <c:v>Terveyden ja hyvinvoinnin tuotteet tai palvelut</c:v>
                      </c:pt>
                      <c:pt idx="2">
                        <c:v>Urheiluvaatteet, -jalkineet tai -välineet</c:v>
                      </c:pt>
                      <c:pt idx="3">
                        <c:v>Remontoimisen ja rakentamisen tuotteet</c:v>
                      </c:pt>
                      <c:pt idx="4">
                        <c:v>Matkat</c:v>
                      </c:pt>
                      <c:pt idx="5">
                        <c:v>Kosmetiikan ja kauneudenhoidon tuotteet</c:v>
                      </c:pt>
                      <c:pt idx="6">
                        <c:v>Silmälasit, piilolinssit tai aurinkolasit</c:v>
                      </c:pt>
                      <c:pt idx="7">
                        <c:v>Huonekalut ja sisustustarvikkeet</c:v>
                      </c:pt>
                      <c:pt idx="8">
                        <c:v>Elektroniikka- tai tietotekniikkatuotteet</c:v>
                      </c:pt>
                      <c:pt idx="9">
                        <c:v>Säästämisen tai sijoittamisen tuotteet tai palvelut</c:v>
                      </c:pt>
                      <c:pt idx="10">
                        <c:v>Kodinkoneet</c:v>
                      </c:pt>
                      <c:pt idx="11">
                        <c:v>Matkapuhelimet</c:v>
                      </c:pt>
                      <c:pt idx="12">
                        <c:v>Autot</c:v>
                      </c:pt>
                    </c:strCache>
                  </c:strRef>
                </c:cat>
                <c:val>
                  <c:numRef>
                    <c:extLst xmlns:c15="http://schemas.microsoft.com/office/drawing/2012/chart">
                      <c:ext xmlns:c15="http://schemas.microsoft.com/office/drawing/2012/chart" uri="{02D57815-91ED-43cb-92C2-25804820EDAC}">
                        <c15:formulaRef>
                          <c15:sqref>Taul1!$D$2:$D$14</c15:sqref>
                        </c15:formulaRef>
                      </c:ext>
                    </c:extLst>
                    <c:numCache>
                      <c:formatCode>General</c:formatCode>
                      <c:ptCount val="13"/>
                      <c:pt idx="0">
                        <c:v>69</c:v>
                      </c:pt>
                      <c:pt idx="1">
                        <c:v>48</c:v>
                      </c:pt>
                      <c:pt idx="2">
                        <c:v>49</c:v>
                      </c:pt>
                      <c:pt idx="3">
                        <c:v>39</c:v>
                      </c:pt>
                      <c:pt idx="4">
                        <c:v>38</c:v>
                      </c:pt>
                      <c:pt idx="5">
                        <c:v>37</c:v>
                      </c:pt>
                      <c:pt idx="6">
                        <c:v>28</c:v>
                      </c:pt>
                      <c:pt idx="7">
                        <c:v>34</c:v>
                      </c:pt>
                      <c:pt idx="8">
                        <c:v>31</c:v>
                      </c:pt>
                      <c:pt idx="9">
                        <c:v>26</c:v>
                      </c:pt>
                      <c:pt idx="10">
                        <c:v>21</c:v>
                      </c:pt>
                      <c:pt idx="11">
                        <c:v>15</c:v>
                      </c:pt>
                      <c:pt idx="12">
                        <c:v>15</c:v>
                      </c:pt>
                    </c:numCache>
                  </c:numRef>
                </c:val>
                <c:smooth val="0"/>
                <c:extLst xmlns:c15="http://schemas.microsoft.com/office/drawing/2012/chart">
                  <c:ext xmlns:c16="http://schemas.microsoft.com/office/drawing/2014/chart" uri="{C3380CC4-5D6E-409C-BE32-E72D297353CC}">
                    <c16:uniqueId val="{00000002-88C9-4485-92FF-ACA4FFB485E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 painettu lehti viikko</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Taul1!$A$2:$A$14</c15:sqref>
                        </c15:formulaRef>
                      </c:ext>
                    </c:extLst>
                    <c:strCache>
                      <c:ptCount val="13"/>
                      <c:pt idx="0">
                        <c:v>Vaatteet ja jalkineet</c:v>
                      </c:pt>
                      <c:pt idx="1">
                        <c:v>Terveyden ja hyvinvoinnin tuotteet tai palvelut</c:v>
                      </c:pt>
                      <c:pt idx="2">
                        <c:v>Urheiluvaatteet, -jalkineet tai -välineet</c:v>
                      </c:pt>
                      <c:pt idx="3">
                        <c:v>Remontoimisen ja rakentamisen tuotteet</c:v>
                      </c:pt>
                      <c:pt idx="4">
                        <c:v>Matkat</c:v>
                      </c:pt>
                      <c:pt idx="5">
                        <c:v>Kosmetiikan ja kauneudenhoidon tuotteet</c:v>
                      </c:pt>
                      <c:pt idx="6">
                        <c:v>Silmälasit, piilolinssit tai aurinkolasit</c:v>
                      </c:pt>
                      <c:pt idx="7">
                        <c:v>Huonekalut ja sisustustarvikkeet</c:v>
                      </c:pt>
                      <c:pt idx="8">
                        <c:v>Elektroniikka- tai tietotekniikkatuotteet</c:v>
                      </c:pt>
                      <c:pt idx="9">
                        <c:v>Säästämisen tai sijoittamisen tuotteet tai palvelut</c:v>
                      </c:pt>
                      <c:pt idx="10">
                        <c:v>Kodinkoneet</c:v>
                      </c:pt>
                      <c:pt idx="11">
                        <c:v>Matkapuhelimet</c:v>
                      </c:pt>
                      <c:pt idx="12">
                        <c:v>Autot</c:v>
                      </c:pt>
                    </c:strCache>
                  </c:strRef>
                </c:cat>
                <c:val>
                  <c:numRef>
                    <c:extLst xmlns:c15="http://schemas.microsoft.com/office/drawing/2012/chart">
                      <c:ext xmlns:c15="http://schemas.microsoft.com/office/drawing/2012/chart" uri="{02D57815-91ED-43cb-92C2-25804820EDAC}">
                        <c15:formulaRef>
                          <c15:sqref>Taul1!$E$2:$E$14</c15:sqref>
                        </c15:formulaRef>
                      </c:ext>
                    </c:extLst>
                    <c:numCache>
                      <c:formatCode>General</c:formatCode>
                      <c:ptCount val="13"/>
                      <c:pt idx="0">
                        <c:v>64</c:v>
                      </c:pt>
                      <c:pt idx="1">
                        <c:v>46</c:v>
                      </c:pt>
                      <c:pt idx="2">
                        <c:v>42</c:v>
                      </c:pt>
                      <c:pt idx="3">
                        <c:v>36</c:v>
                      </c:pt>
                      <c:pt idx="4">
                        <c:v>35</c:v>
                      </c:pt>
                      <c:pt idx="5">
                        <c:v>35</c:v>
                      </c:pt>
                      <c:pt idx="6">
                        <c:v>28</c:v>
                      </c:pt>
                      <c:pt idx="7">
                        <c:v>28</c:v>
                      </c:pt>
                      <c:pt idx="8">
                        <c:v>25</c:v>
                      </c:pt>
                      <c:pt idx="9">
                        <c:v>21</c:v>
                      </c:pt>
                      <c:pt idx="10">
                        <c:v>19</c:v>
                      </c:pt>
                      <c:pt idx="11">
                        <c:v>14</c:v>
                      </c:pt>
                      <c:pt idx="12">
                        <c:v>13</c:v>
                      </c:pt>
                    </c:numCache>
                  </c:numRef>
                </c:val>
                <c:smooth val="0"/>
                <c:extLst xmlns:c15="http://schemas.microsoft.com/office/drawing/2012/chart">
                  <c:ext xmlns:c16="http://schemas.microsoft.com/office/drawing/2014/chart" uri="{C3380CC4-5D6E-409C-BE32-E72D297353CC}">
                    <c16:uniqueId val="{00000003-88C9-4485-92FF-ACA4FFB485EA}"/>
                  </c:ext>
                </c:extLst>
              </c15:ser>
            </c15:filteredLineSeries>
          </c:ext>
        </c:extLst>
      </c:lineChart>
      <c:catAx>
        <c:axId val="76835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768349264"/>
        <c:crosses val="autoZero"/>
        <c:auto val="1"/>
        <c:lblAlgn val="ctr"/>
        <c:lblOffset val="100"/>
        <c:noMultiLvlLbl val="0"/>
      </c:catAx>
      <c:valAx>
        <c:axId val="768349264"/>
        <c:scaling>
          <c:orientation val="minMax"/>
        </c:scaling>
        <c:delete val="1"/>
        <c:axPos val="l"/>
        <c:numFmt formatCode="General" sourceLinked="1"/>
        <c:majorTickMark val="none"/>
        <c:minorTickMark val="none"/>
        <c:tickLblPos val="nextTo"/>
        <c:crossAx val="76835188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Entry>
      <c:layout>
        <c:manualLayout>
          <c:xMode val="edge"/>
          <c:yMode val="edge"/>
          <c:x val="0.3907942101405899"/>
          <c:y val="9.4124925714077157E-2"/>
          <c:w val="0.18696395445858496"/>
          <c:h val="9.82656964468914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1400" b="0" i="0" baseline="0" dirty="0">
                <a:solidFill>
                  <a:schemeClr val="tx1"/>
                </a:solidFill>
                <a:effectLst/>
              </a:rPr>
              <a:t>Suunnitellut hankinnat seuraavan kahden </a:t>
            </a:r>
          </a:p>
          <a:p>
            <a:pPr>
              <a:defRPr/>
            </a:pPr>
            <a:r>
              <a:rPr lang="fi-FI" sz="1400" b="0" i="0" baseline="0" dirty="0">
                <a:solidFill>
                  <a:schemeClr val="tx1"/>
                </a:solidFill>
                <a:effectLst/>
              </a:rPr>
              <a:t>vuoden aikana</a:t>
            </a:r>
            <a:endParaRPr lang="fi-FI" sz="1400"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6552071044001737E-2"/>
          <c:y val="0.23911412624145287"/>
          <c:w val="0.91130137105741338"/>
          <c:h val="0.61843664362084239"/>
        </c:manualLayout>
      </c:layout>
      <c:barChart>
        <c:barDir val="col"/>
        <c:grouping val="clustered"/>
        <c:varyColors val="0"/>
        <c:ser>
          <c:idx val="3"/>
          <c:order val="3"/>
          <c:tx>
            <c:strRef>
              <c:f>Taul1!$E$1</c:f>
              <c:strCache>
                <c:ptCount val="1"/>
                <c:pt idx="0">
                  <c:v>Kärkimedia-paketti näköislehdet (viikko), est. 652 300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Asunnon remontointi</c:v>
                </c:pt>
                <c:pt idx="1">
                  <c:v>Auton ostaminen</c:v>
                </c:pt>
                <c:pt idx="2">
                  <c:v>Asunnon ostaminen</c:v>
                </c:pt>
                <c:pt idx="3">
                  <c:v>Veneen ostaminen</c:v>
                </c:pt>
                <c:pt idx="4">
                  <c:v>Talon rakentaminen</c:v>
                </c:pt>
              </c:strCache>
            </c:strRef>
          </c:cat>
          <c:val>
            <c:numRef>
              <c:f>Taul1!$E$2:$E$6</c:f>
              <c:numCache>
                <c:formatCode>General</c:formatCode>
                <c:ptCount val="5"/>
                <c:pt idx="0">
                  <c:v>33</c:v>
                </c:pt>
                <c:pt idx="1">
                  <c:v>26</c:v>
                </c:pt>
                <c:pt idx="2">
                  <c:v>11</c:v>
                </c:pt>
                <c:pt idx="3">
                  <c:v>3</c:v>
                </c:pt>
                <c:pt idx="4">
                  <c:v>2</c:v>
                </c:pt>
              </c:numCache>
            </c:numRef>
          </c:val>
          <c:extLst xmlns:c15="http://schemas.microsoft.com/office/drawing/2012/chart">
            <c:ext xmlns:c16="http://schemas.microsoft.com/office/drawing/2014/chart" uri="{C3380CC4-5D6E-409C-BE32-E72D297353CC}">
              <c16:uniqueId val="{00000003-9922-4562-AC8C-87C4F2B9575C}"/>
            </c:ext>
          </c:extLst>
        </c:ser>
        <c:dLbls>
          <c:dLblPos val="outEnd"/>
          <c:showLegendKey val="0"/>
          <c:showVal val="1"/>
          <c:showCatName val="0"/>
          <c:showSerName val="0"/>
          <c:showPercent val="0"/>
          <c:showBubbleSize val="0"/>
        </c:dLbls>
        <c:gapWidth val="219"/>
        <c:overlap val="-27"/>
        <c:axId val="765622912"/>
        <c:axId val="76562127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Taul1!$A$2:$A$6</c15:sqref>
                        </c15:formulaRef>
                      </c:ext>
                    </c:extLst>
                    <c:strCache>
                      <c:ptCount val="5"/>
                      <c:pt idx="0">
                        <c:v>Asunnon remontointi</c:v>
                      </c:pt>
                      <c:pt idx="1">
                        <c:v>Auton ostaminen</c:v>
                      </c:pt>
                      <c:pt idx="2">
                        <c:v>Asunnon ostaminen</c:v>
                      </c:pt>
                      <c:pt idx="3">
                        <c:v>Veneen ostaminen</c:v>
                      </c:pt>
                      <c:pt idx="4">
                        <c:v>Talon rakentaminen</c:v>
                      </c:pt>
                    </c:strCache>
                  </c:strRef>
                </c:cat>
                <c:val>
                  <c:numRef>
                    <c:extLst>
                      <c:ext uri="{02D57815-91ED-43cb-92C2-25804820EDAC}">
                        <c15:formulaRef>
                          <c15:sqref>Taul1!$B$2:$B$6</c15:sqref>
                        </c15:formulaRef>
                      </c:ext>
                    </c:extLst>
                    <c:numCache>
                      <c:formatCode>General</c:formatCode>
                      <c:ptCount val="5"/>
                      <c:pt idx="0">
                        <c:v>29</c:v>
                      </c:pt>
                      <c:pt idx="1">
                        <c:v>25</c:v>
                      </c:pt>
                      <c:pt idx="2">
                        <c:v>11</c:v>
                      </c:pt>
                      <c:pt idx="3">
                        <c:v>3</c:v>
                      </c:pt>
                      <c:pt idx="4">
                        <c:v>3</c:v>
                      </c:pt>
                    </c:numCache>
                  </c:numRef>
                </c:val>
                <c:extLst>
                  <c:ext xmlns:c16="http://schemas.microsoft.com/office/drawing/2014/chart" uri="{C3380CC4-5D6E-409C-BE32-E72D297353CC}">
                    <c16:uniqueId val="{00000000-9922-4562-AC8C-87C4F2B9575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 est. 2 533 000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Asunnon remontointi</c:v>
                      </c:pt>
                      <c:pt idx="1">
                        <c:v>Auton ostaminen</c:v>
                      </c:pt>
                      <c:pt idx="2">
                        <c:v>Asunnon ostaminen</c:v>
                      </c:pt>
                      <c:pt idx="3">
                        <c:v>Veneen ostaminen</c:v>
                      </c:pt>
                      <c:pt idx="4">
                        <c:v>Talon rakentaminen</c:v>
                      </c:pt>
                    </c:strCache>
                  </c:strRef>
                </c:cat>
                <c:val>
                  <c:numRef>
                    <c:extLst xmlns:c15="http://schemas.microsoft.com/office/drawing/2012/chart">
                      <c:ext xmlns:c15="http://schemas.microsoft.com/office/drawing/2012/chart" uri="{02D57815-91ED-43cb-92C2-25804820EDAC}">
                        <c15:formulaRef>
                          <c15:sqref>Taul1!$C$2:$C$6</c15:sqref>
                        </c15:formulaRef>
                      </c:ext>
                    </c:extLst>
                    <c:numCache>
                      <c:formatCode>General</c:formatCode>
                      <c:ptCount val="5"/>
                      <c:pt idx="0">
                        <c:v>30</c:v>
                      </c:pt>
                      <c:pt idx="1">
                        <c:v>24</c:v>
                      </c:pt>
                      <c:pt idx="2">
                        <c:v>10</c:v>
                      </c:pt>
                      <c:pt idx="3">
                        <c:v>3</c:v>
                      </c:pt>
                      <c:pt idx="4">
                        <c:v>2</c:v>
                      </c:pt>
                    </c:numCache>
                  </c:numRef>
                </c:val>
                <c:extLst xmlns:c15="http://schemas.microsoft.com/office/drawing/2012/chart">
                  <c:ext xmlns:c16="http://schemas.microsoft.com/office/drawing/2014/chart" uri="{C3380CC4-5D6E-409C-BE32-E72D297353CC}">
                    <c16:uniqueId val="{00000001-9922-4562-AC8C-87C4F2B9575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 est. 2 931 000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Asunnon remontointi</c:v>
                      </c:pt>
                      <c:pt idx="1">
                        <c:v>Auton ostaminen</c:v>
                      </c:pt>
                      <c:pt idx="2">
                        <c:v>Asunnon ostaminen</c:v>
                      </c:pt>
                      <c:pt idx="3">
                        <c:v>Veneen ostaminen</c:v>
                      </c:pt>
                      <c:pt idx="4">
                        <c:v>Talon rakentaminen</c:v>
                      </c:pt>
                    </c:strCache>
                  </c:strRef>
                </c:cat>
                <c:val>
                  <c:numRef>
                    <c:extLst xmlns:c15="http://schemas.microsoft.com/office/drawing/2012/chart">
                      <c:ext xmlns:c15="http://schemas.microsoft.com/office/drawing/2012/chart" uri="{02D57815-91ED-43cb-92C2-25804820EDAC}">
                        <c15:formulaRef>
                          <c15:sqref>Taul1!$D$2:$D$6</c15:sqref>
                        </c15:formulaRef>
                      </c:ext>
                    </c:extLst>
                    <c:numCache>
                      <c:formatCode>General</c:formatCode>
                      <c:ptCount val="5"/>
                      <c:pt idx="0">
                        <c:v>31</c:v>
                      </c:pt>
                      <c:pt idx="1">
                        <c:v>26</c:v>
                      </c:pt>
                      <c:pt idx="2">
                        <c:v>13</c:v>
                      </c:pt>
                      <c:pt idx="3">
                        <c:v>3</c:v>
                      </c:pt>
                      <c:pt idx="4">
                        <c:v>3</c:v>
                      </c:pt>
                    </c:numCache>
                  </c:numRef>
                </c:val>
                <c:extLst xmlns:c15="http://schemas.microsoft.com/office/drawing/2012/chart">
                  <c:ext xmlns:c16="http://schemas.microsoft.com/office/drawing/2014/chart" uri="{C3380CC4-5D6E-409C-BE32-E72D297353CC}">
                    <c16:uniqueId val="{00000002-9922-4562-AC8C-87C4F2B9575C}"/>
                  </c:ext>
                </c:extLst>
              </c15:ser>
            </c15:filteredBarSeries>
          </c:ext>
        </c:extLst>
      </c:barChart>
      <c:catAx>
        <c:axId val="76562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65621272"/>
        <c:crosses val="autoZero"/>
        <c:auto val="1"/>
        <c:lblAlgn val="ctr"/>
        <c:lblOffset val="100"/>
        <c:noMultiLvlLbl val="0"/>
      </c:catAx>
      <c:valAx>
        <c:axId val="765621272"/>
        <c:scaling>
          <c:orientation val="minMax"/>
        </c:scaling>
        <c:delete val="1"/>
        <c:axPos val="l"/>
        <c:numFmt formatCode="General" sourceLinked="1"/>
        <c:majorTickMark val="none"/>
        <c:minorTickMark val="none"/>
        <c:tickLblPos val="nextTo"/>
        <c:crossAx val="76562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1400" b="0" i="0" baseline="0" dirty="0">
                <a:solidFill>
                  <a:schemeClr val="tx1"/>
                </a:solidFill>
                <a:effectLst/>
              </a:rPr>
              <a:t>Harkitsee vaihtamista seuraavan 12 kk aikana</a:t>
            </a:r>
            <a:endParaRPr lang="fi-FI" sz="1400" dirty="0">
              <a:solidFill>
                <a:schemeClr val="tx1"/>
              </a:solidFill>
              <a:effectLst/>
            </a:endParaRPr>
          </a:p>
        </c:rich>
      </c:tx>
      <c:layout>
        <c:manualLayout>
          <c:xMode val="edge"/>
          <c:yMode val="edge"/>
          <c:x val="0.17450855279067326"/>
          <c:y val="4.22369526299985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6552071044001737E-2"/>
          <c:y val="0.23911412624145287"/>
          <c:w val="0.91130137105741338"/>
          <c:h val="0.61843664362084239"/>
        </c:manualLayout>
      </c:layout>
      <c:barChart>
        <c:barDir val="col"/>
        <c:grouping val="clustered"/>
        <c:varyColors val="0"/>
        <c:ser>
          <c:idx val="3"/>
          <c:order val="3"/>
          <c:tx>
            <c:strRef>
              <c:f>Taul1!$E$1</c:f>
              <c:strCache>
                <c:ptCount val="1"/>
                <c:pt idx="0">
                  <c:v>Kärkimedia-paketti näköislehdet (viikko), est. 652 300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Sähköyhtiö</c:v>
                </c:pt>
                <c:pt idx="1">
                  <c:v>Puhelinliittymä</c:v>
                </c:pt>
                <c:pt idx="2">
                  <c:v>Vakuutusyhtiö</c:v>
                </c:pt>
                <c:pt idx="3">
                  <c:v>Nettiliittymä</c:v>
                </c:pt>
                <c:pt idx="4">
                  <c:v>Pankki</c:v>
                </c:pt>
              </c:strCache>
            </c:strRef>
          </c:cat>
          <c:val>
            <c:numRef>
              <c:f>Taul1!$E$2:$E$6</c:f>
              <c:numCache>
                <c:formatCode>General</c:formatCode>
                <c:ptCount val="5"/>
                <c:pt idx="0">
                  <c:v>18</c:v>
                </c:pt>
                <c:pt idx="1">
                  <c:v>12</c:v>
                </c:pt>
                <c:pt idx="2">
                  <c:v>10</c:v>
                </c:pt>
                <c:pt idx="3">
                  <c:v>8</c:v>
                </c:pt>
                <c:pt idx="4">
                  <c:v>7</c:v>
                </c:pt>
              </c:numCache>
            </c:numRef>
          </c:val>
          <c:extLst xmlns:c15="http://schemas.microsoft.com/office/drawing/2012/chart">
            <c:ext xmlns:c16="http://schemas.microsoft.com/office/drawing/2014/chart" uri="{C3380CC4-5D6E-409C-BE32-E72D297353CC}">
              <c16:uniqueId val="{00000000-626F-4D95-8521-335C56C9D1B1}"/>
            </c:ext>
          </c:extLst>
        </c:ser>
        <c:dLbls>
          <c:dLblPos val="outEnd"/>
          <c:showLegendKey val="0"/>
          <c:showVal val="1"/>
          <c:showCatName val="0"/>
          <c:showSerName val="0"/>
          <c:showPercent val="0"/>
          <c:showBubbleSize val="0"/>
        </c:dLbls>
        <c:gapWidth val="219"/>
        <c:overlap val="-27"/>
        <c:axId val="765622912"/>
        <c:axId val="76562127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Taul1!$A$2:$A$6</c15:sqref>
                        </c15:formulaRef>
                      </c:ext>
                    </c:extLst>
                    <c:strCache>
                      <c:ptCount val="5"/>
                      <c:pt idx="0">
                        <c:v>Sähköyhtiö</c:v>
                      </c:pt>
                      <c:pt idx="1">
                        <c:v>Puhelinliittymä</c:v>
                      </c:pt>
                      <c:pt idx="2">
                        <c:v>Vakuutusyhtiö</c:v>
                      </c:pt>
                      <c:pt idx="3">
                        <c:v>Nettiliittymä</c:v>
                      </c:pt>
                      <c:pt idx="4">
                        <c:v>Pankki</c:v>
                      </c:pt>
                    </c:strCache>
                  </c:strRef>
                </c:cat>
                <c:val>
                  <c:numRef>
                    <c:extLst>
                      <c:ext uri="{02D57815-91ED-43cb-92C2-25804820EDAC}">
                        <c15:formulaRef>
                          <c15:sqref>Taul1!$B$2:$B$6</c15:sqref>
                        </c15:formulaRef>
                      </c:ext>
                    </c:extLst>
                    <c:numCache>
                      <c:formatCode>General</c:formatCode>
                      <c:ptCount val="5"/>
                      <c:pt idx="0">
                        <c:v>18</c:v>
                      </c:pt>
                      <c:pt idx="1">
                        <c:v>12</c:v>
                      </c:pt>
                      <c:pt idx="2">
                        <c:v>10</c:v>
                      </c:pt>
                      <c:pt idx="3">
                        <c:v>8</c:v>
                      </c:pt>
                      <c:pt idx="4">
                        <c:v>7</c:v>
                      </c:pt>
                    </c:numCache>
                  </c:numRef>
                </c:val>
                <c:extLst>
                  <c:ext xmlns:c16="http://schemas.microsoft.com/office/drawing/2014/chart" uri="{C3380CC4-5D6E-409C-BE32-E72D297353CC}">
                    <c16:uniqueId val="{00000001-626F-4D95-8521-335C56C9D1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 est. 2 533 000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Sähköyhtiö</c:v>
                      </c:pt>
                      <c:pt idx="1">
                        <c:v>Puhelinliittymä</c:v>
                      </c:pt>
                      <c:pt idx="2">
                        <c:v>Vakuutusyhtiö</c:v>
                      </c:pt>
                      <c:pt idx="3">
                        <c:v>Nettiliittymä</c:v>
                      </c:pt>
                      <c:pt idx="4">
                        <c:v>Pankki</c:v>
                      </c:pt>
                    </c:strCache>
                  </c:strRef>
                </c:cat>
                <c:val>
                  <c:numRef>
                    <c:extLst xmlns:c15="http://schemas.microsoft.com/office/drawing/2012/chart">
                      <c:ext xmlns:c15="http://schemas.microsoft.com/office/drawing/2012/chart" uri="{02D57815-91ED-43cb-92C2-25804820EDAC}">
                        <c15:formulaRef>
                          <c15:sqref>Taul1!$C$2:$C$6</c15:sqref>
                        </c15:formulaRef>
                      </c:ext>
                    </c:extLst>
                    <c:numCache>
                      <c:formatCode>General</c:formatCode>
                      <c:ptCount val="5"/>
                      <c:pt idx="0">
                        <c:v>17</c:v>
                      </c:pt>
                      <c:pt idx="1">
                        <c:v>12</c:v>
                      </c:pt>
                      <c:pt idx="2">
                        <c:v>9</c:v>
                      </c:pt>
                      <c:pt idx="3">
                        <c:v>8</c:v>
                      </c:pt>
                      <c:pt idx="4">
                        <c:v>7</c:v>
                      </c:pt>
                    </c:numCache>
                  </c:numRef>
                </c:val>
                <c:extLst xmlns:c15="http://schemas.microsoft.com/office/drawing/2012/chart">
                  <c:ext xmlns:c16="http://schemas.microsoft.com/office/drawing/2014/chart" uri="{C3380CC4-5D6E-409C-BE32-E72D297353CC}">
                    <c16:uniqueId val="{00000002-626F-4D95-8521-335C56C9D1B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 est. 2 931 000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Sähköyhtiö</c:v>
                      </c:pt>
                      <c:pt idx="1">
                        <c:v>Puhelinliittymä</c:v>
                      </c:pt>
                      <c:pt idx="2">
                        <c:v>Vakuutusyhtiö</c:v>
                      </c:pt>
                      <c:pt idx="3">
                        <c:v>Nettiliittymä</c:v>
                      </c:pt>
                      <c:pt idx="4">
                        <c:v>Pankki</c:v>
                      </c:pt>
                    </c:strCache>
                  </c:strRef>
                </c:cat>
                <c:val>
                  <c:numRef>
                    <c:extLst xmlns:c15="http://schemas.microsoft.com/office/drawing/2012/chart">
                      <c:ext xmlns:c15="http://schemas.microsoft.com/office/drawing/2012/chart" uri="{02D57815-91ED-43cb-92C2-25804820EDAC}">
                        <c15:formulaRef>
                          <c15:sqref>Taul1!$D$2:$D$6</c15:sqref>
                        </c15:formulaRef>
                      </c:ext>
                    </c:extLst>
                    <c:numCache>
                      <c:formatCode>General</c:formatCode>
                      <c:ptCount val="5"/>
                      <c:pt idx="0">
                        <c:v>19</c:v>
                      </c:pt>
                      <c:pt idx="1">
                        <c:v>13</c:v>
                      </c:pt>
                      <c:pt idx="2">
                        <c:v>11</c:v>
                      </c:pt>
                      <c:pt idx="3">
                        <c:v>8</c:v>
                      </c:pt>
                      <c:pt idx="4">
                        <c:v>8</c:v>
                      </c:pt>
                    </c:numCache>
                  </c:numRef>
                </c:val>
                <c:extLst xmlns:c15="http://schemas.microsoft.com/office/drawing/2012/chart">
                  <c:ext xmlns:c16="http://schemas.microsoft.com/office/drawing/2014/chart" uri="{C3380CC4-5D6E-409C-BE32-E72D297353CC}">
                    <c16:uniqueId val="{00000003-626F-4D95-8521-335C56C9D1B1}"/>
                  </c:ext>
                </c:extLst>
              </c15:ser>
            </c15:filteredBarSeries>
          </c:ext>
        </c:extLst>
      </c:barChart>
      <c:catAx>
        <c:axId val="76562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crossAx val="765621272"/>
        <c:crosses val="autoZero"/>
        <c:auto val="1"/>
        <c:lblAlgn val="ctr"/>
        <c:lblOffset val="100"/>
        <c:noMultiLvlLbl val="0"/>
      </c:catAx>
      <c:valAx>
        <c:axId val="765621272"/>
        <c:scaling>
          <c:orientation val="minMax"/>
          <c:max val="30"/>
        </c:scaling>
        <c:delete val="1"/>
        <c:axPos val="l"/>
        <c:numFmt formatCode="General" sourceLinked="1"/>
        <c:majorTickMark val="none"/>
        <c:minorTickMark val="none"/>
        <c:tickLblPos val="nextTo"/>
        <c:crossAx val="76562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1400" b="0" i="0" baseline="0" dirty="0">
                <a:solidFill>
                  <a:schemeClr val="tx1"/>
                </a:solidFill>
                <a:effectLst/>
              </a:rPr>
              <a:t>Suunnitellut hankinnat seuraavan kahden </a:t>
            </a:r>
          </a:p>
          <a:p>
            <a:pPr>
              <a:defRPr/>
            </a:pPr>
            <a:r>
              <a:rPr lang="fi-FI" sz="1400" b="0" i="0" baseline="0" dirty="0">
                <a:solidFill>
                  <a:schemeClr val="tx1"/>
                </a:solidFill>
                <a:effectLst/>
              </a:rPr>
              <a:t>vuoden aikana</a:t>
            </a:r>
            <a:endParaRPr lang="fi-FI" sz="1400"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6552071044001737E-2"/>
          <c:y val="0.23911412624145287"/>
          <c:w val="0.91130137105741338"/>
          <c:h val="0.61843664362084239"/>
        </c:manualLayout>
      </c:layout>
      <c:barChart>
        <c:barDir val="col"/>
        <c:grouping val="clustered"/>
        <c:varyColors val="0"/>
        <c:ser>
          <c:idx val="4"/>
          <c:order val="4"/>
          <c:tx>
            <c:strRef>
              <c:f>Taul1!$F$1</c:f>
              <c:strCache>
                <c:ptCount val="1"/>
                <c:pt idx="0">
                  <c:v>Kärkimedia näköislehtien lukijat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Asunnon remontointi</c:v>
                </c:pt>
                <c:pt idx="1">
                  <c:v>Auton ostaminen</c:v>
                </c:pt>
                <c:pt idx="2">
                  <c:v>Asunnon ostaminen</c:v>
                </c:pt>
                <c:pt idx="3">
                  <c:v>Veneen ostaminen</c:v>
                </c:pt>
                <c:pt idx="4">
                  <c:v>Talon rakentaminen</c:v>
                </c:pt>
              </c:strCache>
            </c:strRef>
          </c:cat>
          <c:val>
            <c:numRef>
              <c:f>Taul1!$F$2:$F$6</c:f>
              <c:numCache>
                <c:formatCode>General</c:formatCode>
                <c:ptCount val="5"/>
                <c:pt idx="0">
                  <c:v>30</c:v>
                </c:pt>
                <c:pt idx="1">
                  <c:v>23</c:v>
                </c:pt>
                <c:pt idx="2">
                  <c:v>10</c:v>
                </c:pt>
                <c:pt idx="3">
                  <c:v>4</c:v>
                </c:pt>
                <c:pt idx="4">
                  <c:v>2</c:v>
                </c:pt>
              </c:numCache>
            </c:numRef>
          </c:val>
          <c:extLst>
            <c:ext xmlns:c16="http://schemas.microsoft.com/office/drawing/2014/chart" uri="{C3380CC4-5D6E-409C-BE32-E72D297353CC}">
              <c16:uniqueId val="{00000000-030C-456B-B1FB-0DEFF4EE1F7B}"/>
            </c:ext>
          </c:extLst>
        </c:ser>
        <c:dLbls>
          <c:showLegendKey val="0"/>
          <c:showVal val="0"/>
          <c:showCatName val="0"/>
          <c:showSerName val="0"/>
          <c:showPercent val="0"/>
          <c:showBubbleSize val="0"/>
        </c:dLbls>
        <c:gapWidth val="219"/>
        <c:overlap val="-27"/>
        <c:axId val="765622912"/>
        <c:axId val="76562127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c:v>
                      </c:pt>
                    </c:strCache>
                  </c:strRef>
                </c:tx>
                <c:spPr>
                  <a:solidFill>
                    <a:schemeClr val="accent1"/>
                  </a:solidFill>
                  <a:ln>
                    <a:noFill/>
                  </a:ln>
                  <a:effectLst/>
                </c:spPr>
                <c:invertIfNegative val="0"/>
                <c:cat>
                  <c:strRef>
                    <c:extLst>
                      <c:ext uri="{02D57815-91ED-43cb-92C2-25804820EDAC}">
                        <c15:formulaRef>
                          <c15:sqref>Taul1!$A$2:$A$6</c15:sqref>
                        </c15:formulaRef>
                      </c:ext>
                    </c:extLst>
                    <c:strCache>
                      <c:ptCount val="5"/>
                      <c:pt idx="0">
                        <c:v>Asunnon remontointi</c:v>
                      </c:pt>
                      <c:pt idx="1">
                        <c:v>Auton ostaminen</c:v>
                      </c:pt>
                      <c:pt idx="2">
                        <c:v>Asunnon ostaminen</c:v>
                      </c:pt>
                      <c:pt idx="3">
                        <c:v>Veneen ostaminen</c:v>
                      </c:pt>
                      <c:pt idx="4">
                        <c:v>Talon rakentaminen</c:v>
                      </c:pt>
                    </c:strCache>
                  </c:strRef>
                </c:cat>
                <c:val>
                  <c:numRef>
                    <c:extLst>
                      <c:ext uri="{02D57815-91ED-43cb-92C2-25804820EDAC}">
                        <c15:formulaRef>
                          <c15:sqref>Taul1!$B$2:$B$6</c15:sqref>
                        </c15:formulaRef>
                      </c:ext>
                    </c:extLst>
                    <c:numCache>
                      <c:formatCode>General</c:formatCode>
                      <c:ptCount val="5"/>
                      <c:pt idx="0">
                        <c:v>28</c:v>
                      </c:pt>
                      <c:pt idx="1">
                        <c:v>24</c:v>
                      </c:pt>
                      <c:pt idx="2">
                        <c:v>11</c:v>
                      </c:pt>
                      <c:pt idx="3">
                        <c:v>3</c:v>
                      </c:pt>
                      <c:pt idx="4">
                        <c:v>3</c:v>
                      </c:pt>
                    </c:numCache>
                  </c:numRef>
                </c:val>
                <c:extLst>
                  <c:ext xmlns:c16="http://schemas.microsoft.com/office/drawing/2014/chart" uri="{C3380CC4-5D6E-409C-BE32-E72D297353CC}">
                    <c16:uniqueId val="{00000000-9922-4562-AC8C-87C4F2B9575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 näköislehti); 1</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Taul1!$A$2:$A$6</c15:sqref>
                        </c15:formulaRef>
                      </c:ext>
                    </c:extLst>
                    <c:strCache>
                      <c:ptCount val="5"/>
                      <c:pt idx="0">
                        <c:v>Asunnon remontointi</c:v>
                      </c:pt>
                      <c:pt idx="1">
                        <c:v>Auton ostaminen</c:v>
                      </c:pt>
                      <c:pt idx="2">
                        <c:v>Asunnon ostaminen</c:v>
                      </c:pt>
                      <c:pt idx="3">
                        <c:v>Veneen ostaminen</c:v>
                      </c:pt>
                      <c:pt idx="4">
                        <c:v>Talon rakentaminen</c:v>
                      </c:pt>
                    </c:strCache>
                  </c:strRef>
                </c:cat>
                <c:val>
                  <c:numRef>
                    <c:extLst xmlns:c15="http://schemas.microsoft.com/office/drawing/2012/chart">
                      <c:ext xmlns:c15="http://schemas.microsoft.com/office/drawing/2012/chart" uri="{02D57815-91ED-43cb-92C2-25804820EDAC}">
                        <c15:formulaRef>
                          <c15:sqref>Taul1!$C$2:$C$6</c15:sqref>
                        </c15:formulaRef>
                      </c:ext>
                    </c:extLst>
                    <c:numCache>
                      <c:formatCode>General</c:formatCode>
                      <c:ptCount val="5"/>
                      <c:pt idx="0">
                        <c:v>27</c:v>
                      </c:pt>
                      <c:pt idx="1">
                        <c:v>22</c:v>
                      </c:pt>
                      <c:pt idx="2">
                        <c:v>8</c:v>
                      </c:pt>
                      <c:pt idx="3">
                        <c:v>3</c:v>
                      </c:pt>
                      <c:pt idx="4">
                        <c:v>2</c:v>
                      </c:pt>
                    </c:numCache>
                  </c:numRef>
                </c:val>
                <c:extLst xmlns:c15="http://schemas.microsoft.com/office/drawing/2012/chart">
                  <c:ext xmlns:c16="http://schemas.microsoft.com/office/drawing/2014/chart" uri="{C3380CC4-5D6E-409C-BE32-E72D297353CC}">
                    <c16:uniqueId val="{00000001-9922-4562-AC8C-87C4F2B9575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 digi 7 pv; 1</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Taul1!$A$2:$A$6</c15:sqref>
                        </c15:formulaRef>
                      </c:ext>
                    </c:extLst>
                    <c:strCache>
                      <c:ptCount val="5"/>
                      <c:pt idx="0">
                        <c:v>Asunnon remontointi</c:v>
                      </c:pt>
                      <c:pt idx="1">
                        <c:v>Auton ostaminen</c:v>
                      </c:pt>
                      <c:pt idx="2">
                        <c:v>Asunnon ostaminen</c:v>
                      </c:pt>
                      <c:pt idx="3">
                        <c:v>Veneen ostaminen</c:v>
                      </c:pt>
                      <c:pt idx="4">
                        <c:v>Talon rakentaminen</c:v>
                      </c:pt>
                    </c:strCache>
                  </c:strRef>
                </c:cat>
                <c:val>
                  <c:numRef>
                    <c:extLst xmlns:c15="http://schemas.microsoft.com/office/drawing/2012/chart">
                      <c:ext xmlns:c15="http://schemas.microsoft.com/office/drawing/2012/chart" uri="{02D57815-91ED-43cb-92C2-25804820EDAC}">
                        <c15:formulaRef>
                          <c15:sqref>Taul1!$D$2:$D$6</c15:sqref>
                        </c15:formulaRef>
                      </c:ext>
                    </c:extLst>
                    <c:numCache>
                      <c:formatCode>General</c:formatCode>
                      <c:ptCount val="5"/>
                      <c:pt idx="0">
                        <c:v>30</c:v>
                      </c:pt>
                      <c:pt idx="1">
                        <c:v>26</c:v>
                      </c:pt>
                      <c:pt idx="2">
                        <c:v>13</c:v>
                      </c:pt>
                      <c:pt idx="3">
                        <c:v>4</c:v>
                      </c:pt>
                      <c:pt idx="4">
                        <c:v>3</c:v>
                      </c:pt>
                    </c:numCache>
                  </c:numRef>
                </c:val>
                <c:extLst xmlns:c15="http://schemas.microsoft.com/office/drawing/2012/chart">
                  <c:ext xmlns:c16="http://schemas.microsoft.com/office/drawing/2014/chart" uri="{C3380CC4-5D6E-409C-BE32-E72D297353CC}">
                    <c16:uniqueId val="{00000002-9922-4562-AC8C-87C4F2B9575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7 pv;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Asunnon remontointi</c:v>
                      </c:pt>
                      <c:pt idx="1">
                        <c:v>Auton ostaminen</c:v>
                      </c:pt>
                      <c:pt idx="2">
                        <c:v>Asunnon ostaminen</c:v>
                      </c:pt>
                      <c:pt idx="3">
                        <c:v>Veneen ostaminen</c:v>
                      </c:pt>
                      <c:pt idx="4">
                        <c:v>Talon rakentaminen</c:v>
                      </c:pt>
                    </c:strCache>
                  </c:strRef>
                </c:cat>
                <c:val>
                  <c:numRef>
                    <c:extLst xmlns:c15="http://schemas.microsoft.com/office/drawing/2012/chart">
                      <c:ext xmlns:c15="http://schemas.microsoft.com/office/drawing/2012/chart" uri="{02D57815-91ED-43cb-92C2-25804820EDAC}">
                        <c15:formulaRef>
                          <c15:sqref>Taul1!$E$2:$E$6</c15:sqref>
                        </c15:formulaRef>
                      </c:ext>
                    </c:extLst>
                    <c:numCache>
                      <c:formatCode>General</c:formatCode>
                      <c:ptCount val="5"/>
                      <c:pt idx="0">
                        <c:v>28</c:v>
                      </c:pt>
                      <c:pt idx="1">
                        <c:v>23</c:v>
                      </c:pt>
                      <c:pt idx="2">
                        <c:v>9</c:v>
                      </c:pt>
                      <c:pt idx="3">
                        <c:v>3</c:v>
                      </c:pt>
                      <c:pt idx="4">
                        <c:v>2</c:v>
                      </c:pt>
                    </c:numCache>
                  </c:numRef>
                </c:val>
                <c:extLst xmlns:c15="http://schemas.microsoft.com/office/drawing/2012/chart">
                  <c:ext xmlns:c16="http://schemas.microsoft.com/office/drawing/2014/chart" uri="{C3380CC4-5D6E-409C-BE32-E72D297353CC}">
                    <c16:uniqueId val="{00000003-9922-4562-AC8C-87C4F2B9575C}"/>
                  </c:ext>
                </c:extLst>
              </c15:ser>
            </c15:filteredBarSeries>
          </c:ext>
        </c:extLst>
      </c:barChart>
      <c:catAx>
        <c:axId val="76562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65621272"/>
        <c:crosses val="autoZero"/>
        <c:auto val="1"/>
        <c:lblAlgn val="ctr"/>
        <c:lblOffset val="100"/>
        <c:noMultiLvlLbl val="0"/>
      </c:catAx>
      <c:valAx>
        <c:axId val="765621272"/>
        <c:scaling>
          <c:orientation val="minMax"/>
        </c:scaling>
        <c:delete val="1"/>
        <c:axPos val="l"/>
        <c:numFmt formatCode="General" sourceLinked="1"/>
        <c:majorTickMark val="none"/>
        <c:minorTickMark val="none"/>
        <c:tickLblPos val="nextTo"/>
        <c:crossAx val="76562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1400" b="0" i="0" baseline="0" dirty="0">
                <a:solidFill>
                  <a:schemeClr val="tx1"/>
                </a:solidFill>
                <a:effectLst/>
              </a:rPr>
              <a:t>Harkitsee vaihtamista seuraavan 12 kk aikana</a:t>
            </a:r>
            <a:endParaRPr lang="fi-FI" sz="1400" dirty="0">
              <a:solidFill>
                <a:schemeClr val="tx1"/>
              </a:solidFill>
              <a:effectLst/>
            </a:endParaRPr>
          </a:p>
        </c:rich>
      </c:tx>
      <c:layout>
        <c:manualLayout>
          <c:xMode val="edge"/>
          <c:yMode val="edge"/>
          <c:x val="0.17450855279067326"/>
          <c:y val="4.22369526299985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6552071044001737E-2"/>
          <c:y val="0.23911412624145287"/>
          <c:w val="0.91130137105741338"/>
          <c:h val="0.61843664362084239"/>
        </c:manualLayout>
      </c:layout>
      <c:barChart>
        <c:barDir val="col"/>
        <c:grouping val="clustered"/>
        <c:varyColors val="0"/>
        <c:ser>
          <c:idx val="4"/>
          <c:order val="4"/>
          <c:tx>
            <c:strRef>
              <c:f>Taul1!$F$1</c:f>
              <c:strCache>
                <c:ptCount val="1"/>
                <c:pt idx="0">
                  <c:v>Kärkimedia näköislehtien lukijat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Sähköyhtiö</c:v>
                </c:pt>
                <c:pt idx="1">
                  <c:v>Vakuutusyhtiö</c:v>
                </c:pt>
                <c:pt idx="2">
                  <c:v>Puhelinliittymä</c:v>
                </c:pt>
                <c:pt idx="3">
                  <c:v>Pankki</c:v>
                </c:pt>
                <c:pt idx="4">
                  <c:v>Nettiliittymä</c:v>
                </c:pt>
              </c:strCache>
            </c:strRef>
          </c:cat>
          <c:val>
            <c:numRef>
              <c:f>Taul1!$F$2:$F$6</c:f>
              <c:numCache>
                <c:formatCode>General</c:formatCode>
                <c:ptCount val="5"/>
                <c:pt idx="0">
                  <c:v>13</c:v>
                </c:pt>
                <c:pt idx="1">
                  <c:v>11</c:v>
                </c:pt>
                <c:pt idx="2">
                  <c:v>11</c:v>
                </c:pt>
                <c:pt idx="3">
                  <c:v>9</c:v>
                </c:pt>
                <c:pt idx="4">
                  <c:v>7</c:v>
                </c:pt>
              </c:numCache>
            </c:numRef>
          </c:val>
          <c:extLst>
            <c:ext xmlns:c16="http://schemas.microsoft.com/office/drawing/2014/chart" uri="{C3380CC4-5D6E-409C-BE32-E72D297353CC}">
              <c16:uniqueId val="{00000000-E157-4509-97D5-80E70FE6DEDF}"/>
            </c:ext>
          </c:extLst>
        </c:ser>
        <c:dLbls>
          <c:showLegendKey val="0"/>
          <c:showVal val="0"/>
          <c:showCatName val="0"/>
          <c:showSerName val="0"/>
          <c:showPercent val="0"/>
          <c:showBubbleSize val="0"/>
        </c:dLbls>
        <c:gapWidth val="219"/>
        <c:overlap val="-27"/>
        <c:axId val="765622912"/>
        <c:axId val="76562127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cat>
                  <c:strRef>
                    <c:extLst>
                      <c:ext uri="{02D57815-91ED-43cb-92C2-25804820EDAC}">
                        <c15:formulaRef>
                          <c15:sqref>Taul1!$A$2:$A$6</c15:sqref>
                        </c15:formulaRef>
                      </c:ext>
                    </c:extLst>
                    <c:strCache>
                      <c:ptCount val="5"/>
                      <c:pt idx="0">
                        <c:v>Sähköyhtiö</c:v>
                      </c:pt>
                      <c:pt idx="1">
                        <c:v>Vakuutusyhtiö</c:v>
                      </c:pt>
                      <c:pt idx="2">
                        <c:v>Puhelinliittymä</c:v>
                      </c:pt>
                      <c:pt idx="3">
                        <c:v>Pankki</c:v>
                      </c:pt>
                      <c:pt idx="4">
                        <c:v>Nettiliittymä</c:v>
                      </c:pt>
                    </c:strCache>
                  </c:strRef>
                </c:cat>
                <c:val>
                  <c:numRef>
                    <c:extLst>
                      <c:ext uri="{02D57815-91ED-43cb-92C2-25804820EDAC}">
                        <c15:formulaRef>
                          <c15:sqref>Taul1!$B$2:$B$6</c15:sqref>
                        </c15:formulaRef>
                      </c:ext>
                    </c:extLst>
                    <c:numCache>
                      <c:formatCode>General</c:formatCode>
                      <c:ptCount val="5"/>
                      <c:pt idx="0">
                        <c:v>13</c:v>
                      </c:pt>
                      <c:pt idx="1">
                        <c:v>10</c:v>
                      </c:pt>
                      <c:pt idx="2">
                        <c:v>12</c:v>
                      </c:pt>
                      <c:pt idx="3">
                        <c:v>8</c:v>
                      </c:pt>
                      <c:pt idx="4">
                        <c:v>8</c:v>
                      </c:pt>
                    </c:numCache>
                  </c:numRef>
                </c:val>
                <c:extLst>
                  <c:ext xmlns:c16="http://schemas.microsoft.com/office/drawing/2014/chart" uri="{C3380CC4-5D6E-409C-BE32-E72D297353CC}">
                    <c16:uniqueId val="{00000001-626F-4D95-8521-335C56C9D1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 näköislehti); 1</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Taul1!$A$2:$A$6</c15:sqref>
                        </c15:formulaRef>
                      </c:ext>
                    </c:extLst>
                    <c:strCache>
                      <c:ptCount val="5"/>
                      <c:pt idx="0">
                        <c:v>Sähköyhtiö</c:v>
                      </c:pt>
                      <c:pt idx="1">
                        <c:v>Vakuutusyhtiö</c:v>
                      </c:pt>
                      <c:pt idx="2">
                        <c:v>Puhelinliittymä</c:v>
                      </c:pt>
                      <c:pt idx="3">
                        <c:v>Pankki</c:v>
                      </c:pt>
                      <c:pt idx="4">
                        <c:v>Nettiliittymä</c:v>
                      </c:pt>
                    </c:strCache>
                  </c:strRef>
                </c:cat>
                <c:val>
                  <c:numRef>
                    <c:extLst xmlns:c15="http://schemas.microsoft.com/office/drawing/2012/chart">
                      <c:ext xmlns:c15="http://schemas.microsoft.com/office/drawing/2012/chart" uri="{02D57815-91ED-43cb-92C2-25804820EDAC}">
                        <c15:formulaRef>
                          <c15:sqref>Taul1!$C$2:$C$6</c15:sqref>
                        </c15:formulaRef>
                      </c:ext>
                    </c:extLst>
                    <c:numCache>
                      <c:formatCode>General</c:formatCode>
                      <c:ptCount val="5"/>
                      <c:pt idx="0">
                        <c:v>12</c:v>
                      </c:pt>
                      <c:pt idx="1">
                        <c:v>8</c:v>
                      </c:pt>
                      <c:pt idx="2">
                        <c:v>10</c:v>
                      </c:pt>
                      <c:pt idx="3">
                        <c:v>6</c:v>
                      </c:pt>
                      <c:pt idx="4">
                        <c:v>7</c:v>
                      </c:pt>
                    </c:numCache>
                  </c:numRef>
                </c:val>
                <c:extLst xmlns:c15="http://schemas.microsoft.com/office/drawing/2012/chart">
                  <c:ext xmlns:c16="http://schemas.microsoft.com/office/drawing/2014/chart" uri="{C3380CC4-5D6E-409C-BE32-E72D297353CC}">
                    <c16:uniqueId val="{00000002-626F-4D95-8521-335C56C9D1B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 digi 7 pv; 1</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Taul1!$A$2:$A$6</c15:sqref>
                        </c15:formulaRef>
                      </c:ext>
                    </c:extLst>
                    <c:strCache>
                      <c:ptCount val="5"/>
                      <c:pt idx="0">
                        <c:v>Sähköyhtiö</c:v>
                      </c:pt>
                      <c:pt idx="1">
                        <c:v>Vakuutusyhtiö</c:v>
                      </c:pt>
                      <c:pt idx="2">
                        <c:v>Puhelinliittymä</c:v>
                      </c:pt>
                      <c:pt idx="3">
                        <c:v>Pankki</c:v>
                      </c:pt>
                      <c:pt idx="4">
                        <c:v>Nettiliittymä</c:v>
                      </c:pt>
                    </c:strCache>
                  </c:strRef>
                </c:cat>
                <c:val>
                  <c:numRef>
                    <c:extLst xmlns:c15="http://schemas.microsoft.com/office/drawing/2012/chart">
                      <c:ext xmlns:c15="http://schemas.microsoft.com/office/drawing/2012/chart" uri="{02D57815-91ED-43cb-92C2-25804820EDAC}">
                        <c15:formulaRef>
                          <c15:sqref>Taul1!$D$2:$D$6</c15:sqref>
                        </c15:formulaRef>
                      </c:ext>
                    </c:extLst>
                    <c:numCache>
                      <c:formatCode>General</c:formatCode>
                      <c:ptCount val="5"/>
                      <c:pt idx="0">
                        <c:v>14</c:v>
                      </c:pt>
                      <c:pt idx="1">
                        <c:v>11</c:v>
                      </c:pt>
                      <c:pt idx="2">
                        <c:v>13</c:v>
                      </c:pt>
                      <c:pt idx="3">
                        <c:v>8</c:v>
                      </c:pt>
                      <c:pt idx="4">
                        <c:v>9</c:v>
                      </c:pt>
                    </c:numCache>
                  </c:numRef>
                </c:val>
                <c:extLst xmlns:c15="http://schemas.microsoft.com/office/drawing/2012/chart">
                  <c:ext xmlns:c16="http://schemas.microsoft.com/office/drawing/2014/chart" uri="{C3380CC4-5D6E-409C-BE32-E72D297353CC}">
                    <c16:uniqueId val="{00000003-626F-4D95-8521-335C56C9D1B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7 pv;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Sähköyhtiö</c:v>
                      </c:pt>
                      <c:pt idx="1">
                        <c:v>Vakuutusyhtiö</c:v>
                      </c:pt>
                      <c:pt idx="2">
                        <c:v>Puhelinliittymä</c:v>
                      </c:pt>
                      <c:pt idx="3">
                        <c:v>Pankki</c:v>
                      </c:pt>
                      <c:pt idx="4">
                        <c:v>Nettiliittymä</c:v>
                      </c:pt>
                    </c:strCache>
                  </c:strRef>
                </c:cat>
                <c:val>
                  <c:numRef>
                    <c:extLst xmlns:c15="http://schemas.microsoft.com/office/drawing/2012/chart">
                      <c:ext xmlns:c15="http://schemas.microsoft.com/office/drawing/2012/chart" uri="{02D57815-91ED-43cb-92C2-25804820EDAC}">
                        <c15:formulaRef>
                          <c15:sqref>Taul1!$E$2:$E$6</c15:sqref>
                        </c15:formulaRef>
                      </c:ext>
                    </c:extLst>
                    <c:numCache>
                      <c:formatCode>General</c:formatCode>
                      <c:ptCount val="5"/>
                      <c:pt idx="0">
                        <c:v>12</c:v>
                      </c:pt>
                      <c:pt idx="1">
                        <c:v>9</c:v>
                      </c:pt>
                      <c:pt idx="2">
                        <c:v>11</c:v>
                      </c:pt>
                      <c:pt idx="3">
                        <c:v>7</c:v>
                      </c:pt>
                      <c:pt idx="4">
                        <c:v>7</c:v>
                      </c:pt>
                    </c:numCache>
                  </c:numRef>
                </c:val>
                <c:extLst xmlns:c15="http://schemas.microsoft.com/office/drawing/2012/chart">
                  <c:ext xmlns:c16="http://schemas.microsoft.com/office/drawing/2014/chart" uri="{C3380CC4-5D6E-409C-BE32-E72D297353CC}">
                    <c16:uniqueId val="{00000000-626F-4D95-8521-335C56C9D1B1}"/>
                  </c:ext>
                </c:extLst>
              </c15:ser>
            </c15:filteredBarSeries>
          </c:ext>
        </c:extLst>
      </c:barChart>
      <c:catAx>
        <c:axId val="76562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crossAx val="765621272"/>
        <c:crosses val="autoZero"/>
        <c:auto val="1"/>
        <c:lblAlgn val="ctr"/>
        <c:lblOffset val="100"/>
        <c:noMultiLvlLbl val="0"/>
      </c:catAx>
      <c:valAx>
        <c:axId val="765621272"/>
        <c:scaling>
          <c:orientation val="minMax"/>
          <c:max val="30"/>
        </c:scaling>
        <c:delete val="1"/>
        <c:axPos val="l"/>
        <c:numFmt formatCode="General" sourceLinked="1"/>
        <c:majorTickMark val="none"/>
        <c:minorTickMark val="none"/>
        <c:tickLblPos val="nextTo"/>
        <c:crossAx val="76562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err="1">
                <a:solidFill>
                  <a:schemeClr val="tx1"/>
                </a:solidFill>
              </a:rPr>
              <a:t>Ostanut</a:t>
            </a:r>
            <a:r>
              <a:rPr lang="en-US" sz="1400" baseline="0" dirty="0">
                <a:solidFill>
                  <a:schemeClr val="tx1"/>
                </a:solidFill>
              </a:rPr>
              <a:t> </a:t>
            </a:r>
            <a:r>
              <a:rPr lang="en-US" sz="1400" baseline="0" dirty="0" err="1">
                <a:solidFill>
                  <a:schemeClr val="tx1"/>
                </a:solidFill>
              </a:rPr>
              <a:t>verkosta</a:t>
            </a:r>
            <a:r>
              <a:rPr lang="en-US" sz="1400" baseline="0" dirty="0">
                <a:solidFill>
                  <a:schemeClr val="tx1"/>
                </a:solidFill>
              </a:rPr>
              <a:t> / 12kk</a:t>
            </a:r>
            <a:endParaRPr lang="en-US"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29737107771205046"/>
          <c:y val="0.14474055358346335"/>
          <c:w val="0.66944782443363637"/>
          <c:h val="0.40250663462225417"/>
        </c:manualLayout>
      </c:layout>
      <c:barChart>
        <c:barDir val="col"/>
        <c:grouping val="clustered"/>
        <c:varyColors val="0"/>
        <c:ser>
          <c:idx val="3"/>
          <c:order val="3"/>
          <c:tx>
            <c:strRef>
              <c:f>Taul1!$E$1</c:f>
              <c:strCache>
                <c:ptCount val="1"/>
                <c:pt idx="0">
                  <c:v>Kärkimedia-paketti näköislehdet (viikko), est. 652 300</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Kotimaisilta yrityksiltä</c:v>
                </c:pt>
                <c:pt idx="1">
                  <c:v>Ulkomaisilta yrityksiltä</c:v>
                </c:pt>
                <c:pt idx="2">
                  <c:v>Yksityishenkilöltä (esim. huuto.net, tori.fi, Facebook-kirppikset)</c:v>
                </c:pt>
                <c:pt idx="3">
                  <c:v>Ei ole ostanut</c:v>
                </c:pt>
              </c:strCache>
              <c:extLst xmlns:c15="http://schemas.microsoft.com/office/drawing/2012/chart"/>
            </c:strRef>
          </c:cat>
          <c:val>
            <c:numRef>
              <c:f>Taul1!$E$2:$E$5</c:f>
              <c:numCache>
                <c:formatCode>General</c:formatCode>
                <c:ptCount val="4"/>
                <c:pt idx="0">
                  <c:v>76</c:v>
                </c:pt>
                <c:pt idx="1">
                  <c:v>46</c:v>
                </c:pt>
                <c:pt idx="2">
                  <c:v>27</c:v>
                </c:pt>
                <c:pt idx="3">
                  <c:v>16</c:v>
                </c:pt>
              </c:numCache>
              <c:extLst xmlns:c15="http://schemas.microsoft.com/office/drawing/2012/chart"/>
            </c:numRef>
          </c:val>
          <c:extLst xmlns:c15="http://schemas.microsoft.com/office/drawing/2012/chart">
            <c:ext xmlns:c16="http://schemas.microsoft.com/office/drawing/2014/chart" uri="{C3380CC4-5D6E-409C-BE32-E72D297353CC}">
              <c16:uniqueId val="{00000003-F9E7-4B7E-B353-5688D496C69E}"/>
            </c:ext>
          </c:extLst>
        </c:ser>
        <c:dLbls>
          <c:showLegendKey val="0"/>
          <c:showVal val="0"/>
          <c:showCatName val="0"/>
          <c:showSerName val="0"/>
          <c:showPercent val="0"/>
          <c:showBubbleSize val="0"/>
        </c:dLbls>
        <c:gapWidth val="219"/>
        <c:overlap val="-27"/>
        <c:axId val="766020064"/>
        <c:axId val="76602039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cat>
                  <c:strRef>
                    <c:extLst>
                      <c:ext uri="{02D57815-91ED-43cb-92C2-25804820EDAC}">
                        <c15:formulaRef>
                          <c15:sqref>Taul1!$A$2:$A$5</c15:sqref>
                        </c15:formulaRef>
                      </c:ext>
                    </c:extLst>
                    <c:strCache>
                      <c:ptCount val="4"/>
                      <c:pt idx="0">
                        <c:v>Kotimaisilta yrityksiltä</c:v>
                      </c:pt>
                      <c:pt idx="1">
                        <c:v>Ulkomaisilta yrityksiltä</c:v>
                      </c:pt>
                      <c:pt idx="2">
                        <c:v>Yksityishenkilöltä (esim. huuto.net, tori.fi, Facebook-kirppikset)</c:v>
                      </c:pt>
                      <c:pt idx="3">
                        <c:v>Ei ole ostanut</c:v>
                      </c:pt>
                    </c:strCache>
                  </c:strRef>
                </c:cat>
                <c:val>
                  <c:numRef>
                    <c:extLst>
                      <c:ext uri="{02D57815-91ED-43cb-92C2-25804820EDAC}">
                        <c15:formulaRef>
                          <c15:sqref>Taul1!$B$2:$B$5</c15:sqref>
                        </c15:formulaRef>
                      </c:ext>
                    </c:extLst>
                    <c:numCache>
                      <c:formatCode>General</c:formatCode>
                      <c:ptCount val="4"/>
                      <c:pt idx="0">
                        <c:v>73</c:v>
                      </c:pt>
                      <c:pt idx="1">
                        <c:v>49</c:v>
                      </c:pt>
                      <c:pt idx="2">
                        <c:v>29</c:v>
                      </c:pt>
                      <c:pt idx="3">
                        <c:v>17</c:v>
                      </c:pt>
                    </c:numCache>
                  </c:numRef>
                </c:val>
                <c:extLst>
                  <c:ext xmlns:c16="http://schemas.microsoft.com/office/drawing/2014/chart" uri="{C3380CC4-5D6E-409C-BE32-E72D297353CC}">
                    <c16:uniqueId val="{00000000-F9E7-4B7E-B353-5688D496C69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 est. 2 533 000</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Taul1!$A$2:$A$5</c15:sqref>
                        </c15:formulaRef>
                      </c:ext>
                    </c:extLst>
                    <c:strCache>
                      <c:ptCount val="4"/>
                      <c:pt idx="0">
                        <c:v>Kotimaisilta yrityksiltä</c:v>
                      </c:pt>
                      <c:pt idx="1">
                        <c:v>Ulkomaisilta yrityksiltä</c:v>
                      </c:pt>
                      <c:pt idx="2">
                        <c:v>Yksityishenkilöltä (esim. huuto.net, tori.fi, Facebook-kirppikset)</c:v>
                      </c:pt>
                      <c:pt idx="3">
                        <c:v>Ei ole ostanut</c:v>
                      </c:pt>
                    </c:strCache>
                  </c:strRef>
                </c:cat>
                <c:val>
                  <c:numRef>
                    <c:extLst xmlns:c15="http://schemas.microsoft.com/office/drawing/2012/chart">
                      <c:ext xmlns:c15="http://schemas.microsoft.com/office/drawing/2012/chart" uri="{02D57815-91ED-43cb-92C2-25804820EDAC}">
                        <c15:formulaRef>
                          <c15:sqref>Taul1!$C$2:$C$5</c15:sqref>
                        </c15:formulaRef>
                      </c:ext>
                    </c:extLst>
                    <c:numCache>
                      <c:formatCode>General</c:formatCode>
                      <c:ptCount val="4"/>
                      <c:pt idx="0">
                        <c:v>71</c:v>
                      </c:pt>
                      <c:pt idx="1">
                        <c:v>43</c:v>
                      </c:pt>
                      <c:pt idx="2">
                        <c:v>26</c:v>
                      </c:pt>
                      <c:pt idx="3">
                        <c:v>20</c:v>
                      </c:pt>
                    </c:numCache>
                  </c:numRef>
                </c:val>
                <c:extLst xmlns:c15="http://schemas.microsoft.com/office/drawing/2012/chart">
                  <c:ext xmlns:c16="http://schemas.microsoft.com/office/drawing/2014/chart" uri="{C3380CC4-5D6E-409C-BE32-E72D297353CC}">
                    <c16:uniqueId val="{00000001-F9E7-4B7E-B353-5688D496C69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 est. 2 931 000</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Taul1!$A$2:$A$5</c15:sqref>
                        </c15:formulaRef>
                      </c:ext>
                    </c:extLst>
                    <c:strCache>
                      <c:ptCount val="4"/>
                      <c:pt idx="0">
                        <c:v>Kotimaisilta yrityksiltä</c:v>
                      </c:pt>
                      <c:pt idx="1">
                        <c:v>Ulkomaisilta yrityksiltä</c:v>
                      </c:pt>
                      <c:pt idx="2">
                        <c:v>Yksityishenkilöltä (esim. huuto.net, tori.fi, Facebook-kirppikset)</c:v>
                      </c:pt>
                      <c:pt idx="3">
                        <c:v>Ei ole ostanut</c:v>
                      </c:pt>
                    </c:strCache>
                  </c:strRef>
                </c:cat>
                <c:val>
                  <c:numRef>
                    <c:extLst xmlns:c15="http://schemas.microsoft.com/office/drawing/2012/chart">
                      <c:ext xmlns:c15="http://schemas.microsoft.com/office/drawing/2012/chart" uri="{02D57815-91ED-43cb-92C2-25804820EDAC}">
                        <c15:formulaRef>
                          <c15:sqref>Taul1!$D$2:$D$5</c15:sqref>
                        </c15:formulaRef>
                      </c:ext>
                    </c:extLst>
                    <c:numCache>
                      <c:formatCode>General</c:formatCode>
                      <c:ptCount val="4"/>
                      <c:pt idx="0">
                        <c:v>78</c:v>
                      </c:pt>
                      <c:pt idx="1">
                        <c:v>53</c:v>
                      </c:pt>
                      <c:pt idx="2">
                        <c:v>32</c:v>
                      </c:pt>
                      <c:pt idx="3">
                        <c:v>13</c:v>
                      </c:pt>
                    </c:numCache>
                  </c:numRef>
                </c:val>
                <c:extLst xmlns:c15="http://schemas.microsoft.com/office/drawing/2012/chart">
                  <c:ext xmlns:c16="http://schemas.microsoft.com/office/drawing/2014/chart" uri="{C3380CC4-5D6E-409C-BE32-E72D297353CC}">
                    <c16:uniqueId val="{00000002-F9E7-4B7E-B353-5688D496C69E}"/>
                  </c:ext>
                </c:extLst>
              </c15:ser>
            </c15:filteredBarSeries>
          </c:ext>
        </c:extLst>
      </c:barChart>
      <c:catAx>
        <c:axId val="76602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766020392"/>
        <c:crosses val="autoZero"/>
        <c:auto val="1"/>
        <c:lblAlgn val="ctr"/>
        <c:lblOffset val="100"/>
        <c:noMultiLvlLbl val="0"/>
      </c:catAx>
      <c:valAx>
        <c:axId val="766020392"/>
        <c:scaling>
          <c:orientation val="minMax"/>
        </c:scaling>
        <c:delete val="1"/>
        <c:axPos val="l"/>
        <c:numFmt formatCode="General" sourceLinked="1"/>
        <c:majorTickMark val="none"/>
        <c:minorTickMark val="none"/>
        <c:tickLblPos val="nextTo"/>
        <c:crossAx val="766020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9091493799815"/>
          <c:y val="0.13345122275245774"/>
          <c:w val="0.58992649506724848"/>
          <c:h val="0.86019395711647284"/>
        </c:manualLayout>
      </c:layout>
      <c:barChart>
        <c:barDir val="bar"/>
        <c:grouping val="clustered"/>
        <c:varyColors val="0"/>
        <c:ser>
          <c:idx val="2"/>
          <c:order val="2"/>
          <c:tx>
            <c:strRef>
              <c:f>Taul1!$D$1</c:f>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1 hengen talous</c:v>
                </c:pt>
                <c:pt idx="1">
                  <c:v>2 hengen talous</c:v>
                </c:pt>
                <c:pt idx="2">
                  <c:v>3 hengen talous</c:v>
                </c:pt>
                <c:pt idx="3">
                  <c:v>4 hengen talous</c:v>
                </c:pt>
                <c:pt idx="4">
                  <c:v>5+ hengen talous</c:v>
                </c:pt>
              </c:strCache>
            </c:strRef>
          </c:cat>
          <c:val>
            <c:numRef>
              <c:f>Taul1!$D$2:$D$6</c:f>
              <c:numCache>
                <c:formatCode>General</c:formatCode>
                <c:ptCount val="5"/>
                <c:pt idx="0">
                  <c:v>27</c:v>
                </c:pt>
                <c:pt idx="1">
                  <c:v>37</c:v>
                </c:pt>
                <c:pt idx="2">
                  <c:v>15</c:v>
                </c:pt>
                <c:pt idx="3">
                  <c:v>13</c:v>
                </c:pt>
                <c:pt idx="4">
                  <c:v>8</c:v>
                </c:pt>
              </c:numCache>
            </c:numRef>
          </c:val>
          <c:extLst xmlns:c15="http://schemas.microsoft.com/office/drawing/2012/chart">
            <c:ext xmlns:c16="http://schemas.microsoft.com/office/drawing/2014/chart" uri="{C3380CC4-5D6E-409C-BE32-E72D297353CC}">
              <c16:uniqueId val="{00000000-0479-42C9-A759-3862242BF2A4}"/>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Taul1!$A$2:$A$6</c15:sqref>
                        </c15:formulaRef>
                      </c:ext>
                    </c:extLst>
                    <c:strCache>
                      <c:ptCount val="5"/>
                      <c:pt idx="0">
                        <c:v>1 hengen talous</c:v>
                      </c:pt>
                      <c:pt idx="1">
                        <c:v>2 hengen talous</c:v>
                      </c:pt>
                      <c:pt idx="2">
                        <c:v>3 hengen talous</c:v>
                      </c:pt>
                      <c:pt idx="3">
                        <c:v>4 hengen talous</c:v>
                      </c:pt>
                      <c:pt idx="4">
                        <c:v>5+ hengen talous</c:v>
                      </c:pt>
                    </c:strCache>
                  </c:strRef>
                </c:cat>
                <c:val>
                  <c:numRef>
                    <c:extLst>
                      <c:ext uri="{02D57815-91ED-43cb-92C2-25804820EDAC}">
                        <c15:formulaRef>
                          <c15:sqref>Taul1!$B$2:$B$6</c15:sqref>
                        </c15:formulaRef>
                      </c:ext>
                    </c:extLst>
                    <c:numCache>
                      <c:formatCode>General</c:formatCode>
                      <c:ptCount val="5"/>
                      <c:pt idx="0">
                        <c:v>28</c:v>
                      </c:pt>
                      <c:pt idx="1">
                        <c:v>38</c:v>
                      </c:pt>
                      <c:pt idx="2">
                        <c:v>14</c:v>
                      </c:pt>
                      <c:pt idx="3">
                        <c:v>12</c:v>
                      </c:pt>
                      <c:pt idx="4">
                        <c:v>7</c:v>
                      </c:pt>
                    </c:numCache>
                  </c:numRef>
                </c:val>
                <c:extLst>
                  <c:ext xmlns:c16="http://schemas.microsoft.com/office/drawing/2014/chart" uri="{C3380CC4-5D6E-409C-BE32-E72D297353CC}">
                    <c16:uniqueId val="{00000001-0479-42C9-A759-3862242BF2A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1 hengen talous</c:v>
                      </c:pt>
                      <c:pt idx="1">
                        <c:v>2 hengen talous</c:v>
                      </c:pt>
                      <c:pt idx="2">
                        <c:v>3 hengen talous</c:v>
                      </c:pt>
                      <c:pt idx="3">
                        <c:v>4 hengen talous</c:v>
                      </c:pt>
                      <c:pt idx="4">
                        <c:v>5+ hengen talous</c:v>
                      </c:pt>
                    </c:strCache>
                  </c:strRef>
                </c:cat>
                <c:val>
                  <c:numRef>
                    <c:extLst xmlns:c15="http://schemas.microsoft.com/office/drawing/2012/chart">
                      <c:ext xmlns:c15="http://schemas.microsoft.com/office/drawing/2012/chart" uri="{02D57815-91ED-43cb-92C2-25804820EDAC}">
                        <c15:formulaRef>
                          <c15:sqref>Taul1!$C$2:$C$6</c15:sqref>
                        </c15:formulaRef>
                      </c:ext>
                    </c:extLst>
                    <c:numCache>
                      <c:formatCode>General</c:formatCode>
                      <c:ptCount val="5"/>
                      <c:pt idx="0">
                        <c:v>27</c:v>
                      </c:pt>
                      <c:pt idx="1">
                        <c:v>43</c:v>
                      </c:pt>
                      <c:pt idx="2">
                        <c:v>13</c:v>
                      </c:pt>
                      <c:pt idx="3">
                        <c:v>10</c:v>
                      </c:pt>
                      <c:pt idx="4">
                        <c:v>7</c:v>
                      </c:pt>
                    </c:numCache>
                  </c:numRef>
                </c:val>
                <c:extLst xmlns:c15="http://schemas.microsoft.com/office/drawing/2012/chart">
                  <c:ext xmlns:c16="http://schemas.microsoft.com/office/drawing/2014/chart" uri="{C3380CC4-5D6E-409C-BE32-E72D297353CC}">
                    <c16:uniqueId val="{00000002-0479-42C9-A759-3862242BF2A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1 hengen talous</c:v>
                      </c:pt>
                      <c:pt idx="1">
                        <c:v>2 hengen talous</c:v>
                      </c:pt>
                      <c:pt idx="2">
                        <c:v>3 hengen talous</c:v>
                      </c:pt>
                      <c:pt idx="3">
                        <c:v>4 hengen talous</c:v>
                      </c:pt>
                      <c:pt idx="4">
                        <c:v>5+ hengen talous</c:v>
                      </c:pt>
                    </c:strCache>
                  </c:strRef>
                </c:cat>
                <c:val>
                  <c:numRef>
                    <c:extLst xmlns:c15="http://schemas.microsoft.com/office/drawing/2012/chart">
                      <c:ext xmlns:c15="http://schemas.microsoft.com/office/drawing/2012/chart" uri="{02D57815-91ED-43cb-92C2-25804820EDAC}">
                        <c15:formulaRef>
                          <c15:sqref>Taul1!$E$2:$E$6</c15:sqref>
                        </c15:formulaRef>
                      </c:ext>
                    </c:extLst>
                    <c:numCache>
                      <c:formatCode>General</c:formatCode>
                      <c:ptCount val="5"/>
                      <c:pt idx="0">
                        <c:v>23</c:v>
                      </c:pt>
                      <c:pt idx="1">
                        <c:v>49</c:v>
                      </c:pt>
                      <c:pt idx="2">
                        <c:v>13</c:v>
                      </c:pt>
                      <c:pt idx="3">
                        <c:v>10</c:v>
                      </c:pt>
                      <c:pt idx="4">
                        <c:v>5</c:v>
                      </c:pt>
                    </c:numCache>
                  </c:numRef>
                </c:val>
                <c:extLst xmlns:c15="http://schemas.microsoft.com/office/drawing/2012/chart">
                  <c:ext xmlns:c16="http://schemas.microsoft.com/office/drawing/2014/chart" uri="{C3380CC4-5D6E-409C-BE32-E72D297353CC}">
                    <c16:uniqueId val="{00000003-0479-42C9-A759-3862242BF2A4}"/>
                  </c:ext>
                </c:extLst>
              </c15:ser>
            </c15:filteredBarSeries>
          </c:ext>
        </c:extLst>
      </c:barChart>
      <c:catAx>
        <c:axId val="324305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b"/>
        <c:numFmt formatCode="General" sourceLinked="1"/>
        <c:majorTickMark val="none"/>
        <c:minorTickMark val="none"/>
        <c:tickLblPos val="nextTo"/>
        <c:crossAx val="32430534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err="1">
                <a:solidFill>
                  <a:schemeClr val="tx1"/>
                </a:solidFill>
              </a:rPr>
              <a:t>Ostanut</a:t>
            </a:r>
            <a:r>
              <a:rPr lang="en-US" sz="1400" dirty="0">
                <a:solidFill>
                  <a:schemeClr val="tx1"/>
                </a:solidFill>
              </a:rPr>
              <a:t> </a:t>
            </a:r>
            <a:r>
              <a:rPr lang="en-US" sz="1400" dirty="0" err="1">
                <a:solidFill>
                  <a:schemeClr val="tx1"/>
                </a:solidFill>
              </a:rPr>
              <a:t>verkosta</a:t>
            </a:r>
            <a:r>
              <a:rPr lang="en-US" sz="1400" dirty="0">
                <a:solidFill>
                  <a:schemeClr val="tx1"/>
                </a:solidFill>
              </a:rPr>
              <a:t> / 12kk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3"/>
          <c:order val="3"/>
          <c:tx>
            <c:strRef>
              <c:f>Taul1!$E$1</c:f>
              <c:strCache>
                <c:ptCount val="1"/>
                <c:pt idx="0">
                  <c:v>Kärkimedia-paketti näköislehdet (viikko), est. 652 300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Taul1!$A$2:$A$21</c:f>
              <c:strCache>
                <c:ptCount val="20"/>
                <c:pt idx="0">
                  <c:v>Vaatteet tai jalkineet</c:v>
                </c:pt>
                <c:pt idx="1">
                  <c:v>Matkat tai majoitukset</c:v>
                </c:pt>
                <c:pt idx="2">
                  <c:v>Pääsyliput tapahtumiin (kulttuuri, urheilu, elokuvat yms.)</c:v>
                </c:pt>
                <c:pt idx="3">
                  <c:v>Elektroniikka tai tietotekniikka</c:v>
                </c:pt>
                <c:pt idx="4">
                  <c:v>Urheiluvaatteet, -jalkineet tai -välineet</c:v>
                </c:pt>
                <c:pt idx="5">
                  <c:v>Ruoka tai päivittäistavarat</c:v>
                </c:pt>
                <c:pt idx="6">
                  <c:v>Kosmetiikan tai kauneudenhoidon tuotteet</c:v>
                </c:pt>
                <c:pt idx="7">
                  <c:v>Kirjat</c:v>
                </c:pt>
                <c:pt idx="8">
                  <c:v>Elokuvat, pelit tai musiikki</c:v>
                </c:pt>
                <c:pt idx="9">
                  <c:v>Terveyden tai hyvinvoinnin tuotteet</c:v>
                </c:pt>
                <c:pt idx="10">
                  <c:v>Huonekalut tai sisustustarvikkeet</c:v>
                </c:pt>
                <c:pt idx="11">
                  <c:v>Moottoriajoneuvojen tarvikkeet</c:v>
                </c:pt>
                <c:pt idx="12">
                  <c:v>Rahapelit</c:v>
                </c:pt>
                <c:pt idx="13">
                  <c:v>Matkapuhelimet tai liittymät</c:v>
                </c:pt>
                <c:pt idx="14">
                  <c:v>Lehtitilaukset</c:v>
                </c:pt>
                <c:pt idx="15">
                  <c:v>Remontoimisen tai rakentamisen tuotteet</c:v>
                </c:pt>
                <c:pt idx="16">
                  <c:v>Lemmikkieläintarvikkeet</c:v>
                </c:pt>
                <c:pt idx="17">
                  <c:v>Kodinkoneet</c:v>
                </c:pt>
                <c:pt idx="18">
                  <c:v>Puutarhatuotteet tai -tarvikkeet</c:v>
                </c:pt>
                <c:pt idx="19">
                  <c:v>Jokin muu</c:v>
                </c:pt>
              </c:strCache>
            </c:strRef>
          </c:cat>
          <c:val>
            <c:numRef>
              <c:f>Taul1!$E$2:$E$21</c:f>
              <c:numCache>
                <c:formatCode>General</c:formatCode>
                <c:ptCount val="20"/>
                <c:pt idx="0">
                  <c:v>44</c:v>
                </c:pt>
                <c:pt idx="1">
                  <c:v>37</c:v>
                </c:pt>
                <c:pt idx="2">
                  <c:v>37</c:v>
                </c:pt>
                <c:pt idx="3">
                  <c:v>26</c:v>
                </c:pt>
                <c:pt idx="4">
                  <c:v>25</c:v>
                </c:pt>
                <c:pt idx="5">
                  <c:v>22</c:v>
                </c:pt>
                <c:pt idx="6">
                  <c:v>22</c:v>
                </c:pt>
                <c:pt idx="7">
                  <c:v>23</c:v>
                </c:pt>
                <c:pt idx="8">
                  <c:v>16</c:v>
                </c:pt>
                <c:pt idx="9">
                  <c:v>17</c:v>
                </c:pt>
                <c:pt idx="10">
                  <c:v>14</c:v>
                </c:pt>
                <c:pt idx="11">
                  <c:v>13</c:v>
                </c:pt>
                <c:pt idx="12">
                  <c:v>15</c:v>
                </c:pt>
                <c:pt idx="13">
                  <c:v>13</c:v>
                </c:pt>
                <c:pt idx="14">
                  <c:v>15</c:v>
                </c:pt>
                <c:pt idx="15">
                  <c:v>12</c:v>
                </c:pt>
                <c:pt idx="16">
                  <c:v>13</c:v>
                </c:pt>
                <c:pt idx="17">
                  <c:v>11</c:v>
                </c:pt>
                <c:pt idx="18">
                  <c:v>8</c:v>
                </c:pt>
                <c:pt idx="19">
                  <c:v>6</c:v>
                </c:pt>
              </c:numCache>
            </c:numRef>
          </c:val>
          <c:extLst xmlns:c15="http://schemas.microsoft.com/office/drawing/2012/chart">
            <c:ext xmlns:c16="http://schemas.microsoft.com/office/drawing/2014/chart" uri="{C3380CC4-5D6E-409C-BE32-E72D297353CC}">
              <c16:uniqueId val="{00000003-0D23-4394-832B-DC35658C0544}"/>
            </c:ext>
          </c:extLst>
        </c:ser>
        <c:dLbls>
          <c:dLblPos val="outEnd"/>
          <c:showLegendKey val="0"/>
          <c:showVal val="1"/>
          <c:showCatName val="0"/>
          <c:showSerName val="0"/>
          <c:showPercent val="0"/>
          <c:showBubbleSize val="0"/>
        </c:dLbls>
        <c:gapWidth val="182"/>
        <c:axId val="1251590896"/>
        <c:axId val="125159155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Taul1!$A$2:$A$21</c15:sqref>
                        </c15:formulaRef>
                      </c:ext>
                    </c:extLst>
                    <c:strCache>
                      <c:ptCount val="20"/>
                      <c:pt idx="0">
                        <c:v>Vaatteet tai jalkineet</c:v>
                      </c:pt>
                      <c:pt idx="1">
                        <c:v>Matkat tai majoitukset</c:v>
                      </c:pt>
                      <c:pt idx="2">
                        <c:v>Pääsyliput tapahtumiin (kulttuuri, urheilu, elokuvat yms.)</c:v>
                      </c:pt>
                      <c:pt idx="3">
                        <c:v>Elektroniikka tai tietotekniikka</c:v>
                      </c:pt>
                      <c:pt idx="4">
                        <c:v>Urheiluvaatteet, -jalkineet tai -välineet</c:v>
                      </c:pt>
                      <c:pt idx="5">
                        <c:v>Ruoka tai päivittäistavarat</c:v>
                      </c:pt>
                      <c:pt idx="6">
                        <c:v>Kosmetiikan tai kauneudenhoidon tuotteet</c:v>
                      </c:pt>
                      <c:pt idx="7">
                        <c:v>Kirjat</c:v>
                      </c:pt>
                      <c:pt idx="8">
                        <c:v>Elokuvat, pelit tai musiikki</c:v>
                      </c:pt>
                      <c:pt idx="9">
                        <c:v>Terveyden tai hyvinvoinnin tuotteet</c:v>
                      </c:pt>
                      <c:pt idx="10">
                        <c:v>Huonekalut tai sisustustarvikkeet</c:v>
                      </c:pt>
                      <c:pt idx="11">
                        <c:v>Moottoriajoneuvojen tarvikkeet</c:v>
                      </c:pt>
                      <c:pt idx="12">
                        <c:v>Rahapelit</c:v>
                      </c:pt>
                      <c:pt idx="13">
                        <c:v>Matkapuhelimet tai liittymät</c:v>
                      </c:pt>
                      <c:pt idx="14">
                        <c:v>Lehtitilaukset</c:v>
                      </c:pt>
                      <c:pt idx="15">
                        <c:v>Remontoimisen tai rakentamisen tuotteet</c:v>
                      </c:pt>
                      <c:pt idx="16">
                        <c:v>Lemmikkieläintarvikkeet</c:v>
                      </c:pt>
                      <c:pt idx="17">
                        <c:v>Kodinkoneet</c:v>
                      </c:pt>
                      <c:pt idx="18">
                        <c:v>Puutarhatuotteet tai -tarvikkeet</c:v>
                      </c:pt>
                      <c:pt idx="19">
                        <c:v>Jokin muu</c:v>
                      </c:pt>
                    </c:strCache>
                  </c:strRef>
                </c:cat>
                <c:val>
                  <c:numRef>
                    <c:extLst>
                      <c:ext uri="{02D57815-91ED-43cb-92C2-25804820EDAC}">
                        <c15:formulaRef>
                          <c15:sqref>Taul1!$B$2:$B$21</c15:sqref>
                        </c15:formulaRef>
                      </c:ext>
                    </c:extLst>
                    <c:numCache>
                      <c:formatCode>General</c:formatCode>
                      <c:ptCount val="20"/>
                      <c:pt idx="0">
                        <c:v>46</c:v>
                      </c:pt>
                      <c:pt idx="1">
                        <c:v>33</c:v>
                      </c:pt>
                      <c:pt idx="2">
                        <c:v>34</c:v>
                      </c:pt>
                      <c:pt idx="3">
                        <c:v>28</c:v>
                      </c:pt>
                      <c:pt idx="4">
                        <c:v>25</c:v>
                      </c:pt>
                      <c:pt idx="5">
                        <c:v>24</c:v>
                      </c:pt>
                      <c:pt idx="6">
                        <c:v>20</c:v>
                      </c:pt>
                      <c:pt idx="7">
                        <c:v>18</c:v>
                      </c:pt>
                      <c:pt idx="8">
                        <c:v>20</c:v>
                      </c:pt>
                      <c:pt idx="9">
                        <c:v>15</c:v>
                      </c:pt>
                      <c:pt idx="10">
                        <c:v>15</c:v>
                      </c:pt>
                      <c:pt idx="11">
                        <c:v>13</c:v>
                      </c:pt>
                      <c:pt idx="12">
                        <c:v>14</c:v>
                      </c:pt>
                      <c:pt idx="13">
                        <c:v>13</c:v>
                      </c:pt>
                      <c:pt idx="14">
                        <c:v>11</c:v>
                      </c:pt>
                      <c:pt idx="15">
                        <c:v>11</c:v>
                      </c:pt>
                      <c:pt idx="16">
                        <c:v>12</c:v>
                      </c:pt>
                      <c:pt idx="17">
                        <c:v>11</c:v>
                      </c:pt>
                      <c:pt idx="18">
                        <c:v>8</c:v>
                      </c:pt>
                      <c:pt idx="19">
                        <c:v>5</c:v>
                      </c:pt>
                    </c:numCache>
                  </c:numRef>
                </c:val>
                <c:extLst>
                  <c:ext xmlns:c16="http://schemas.microsoft.com/office/drawing/2014/chart" uri="{C3380CC4-5D6E-409C-BE32-E72D297353CC}">
                    <c16:uniqueId val="{00000000-0D23-4394-832B-DC35658C054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 est. 2 533 000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Taul1!$A$2:$A$21</c15:sqref>
                        </c15:formulaRef>
                      </c:ext>
                    </c:extLst>
                    <c:strCache>
                      <c:ptCount val="20"/>
                      <c:pt idx="0">
                        <c:v>Vaatteet tai jalkineet</c:v>
                      </c:pt>
                      <c:pt idx="1">
                        <c:v>Matkat tai majoitukset</c:v>
                      </c:pt>
                      <c:pt idx="2">
                        <c:v>Pääsyliput tapahtumiin (kulttuuri, urheilu, elokuvat yms.)</c:v>
                      </c:pt>
                      <c:pt idx="3">
                        <c:v>Elektroniikka tai tietotekniikka</c:v>
                      </c:pt>
                      <c:pt idx="4">
                        <c:v>Urheiluvaatteet, -jalkineet tai -välineet</c:v>
                      </c:pt>
                      <c:pt idx="5">
                        <c:v>Ruoka tai päivittäistavarat</c:v>
                      </c:pt>
                      <c:pt idx="6">
                        <c:v>Kosmetiikan tai kauneudenhoidon tuotteet</c:v>
                      </c:pt>
                      <c:pt idx="7">
                        <c:v>Kirjat</c:v>
                      </c:pt>
                      <c:pt idx="8">
                        <c:v>Elokuvat, pelit tai musiikki</c:v>
                      </c:pt>
                      <c:pt idx="9">
                        <c:v>Terveyden tai hyvinvoinnin tuotteet</c:v>
                      </c:pt>
                      <c:pt idx="10">
                        <c:v>Huonekalut tai sisustustarvikkeet</c:v>
                      </c:pt>
                      <c:pt idx="11">
                        <c:v>Moottoriajoneuvojen tarvikkeet</c:v>
                      </c:pt>
                      <c:pt idx="12">
                        <c:v>Rahapelit</c:v>
                      </c:pt>
                      <c:pt idx="13">
                        <c:v>Matkapuhelimet tai liittymät</c:v>
                      </c:pt>
                      <c:pt idx="14">
                        <c:v>Lehtitilaukset</c:v>
                      </c:pt>
                      <c:pt idx="15">
                        <c:v>Remontoimisen tai rakentamisen tuotteet</c:v>
                      </c:pt>
                      <c:pt idx="16">
                        <c:v>Lemmikkieläintarvikkeet</c:v>
                      </c:pt>
                      <c:pt idx="17">
                        <c:v>Kodinkoneet</c:v>
                      </c:pt>
                      <c:pt idx="18">
                        <c:v>Puutarhatuotteet tai -tarvikkeet</c:v>
                      </c:pt>
                      <c:pt idx="19">
                        <c:v>Jokin muu</c:v>
                      </c:pt>
                    </c:strCache>
                  </c:strRef>
                </c:cat>
                <c:val>
                  <c:numRef>
                    <c:extLst xmlns:c15="http://schemas.microsoft.com/office/drawing/2012/chart">
                      <c:ext xmlns:c15="http://schemas.microsoft.com/office/drawing/2012/chart" uri="{02D57815-91ED-43cb-92C2-25804820EDAC}">
                        <c15:formulaRef>
                          <c15:sqref>Taul1!$C$2:$C$21</c15:sqref>
                        </c15:formulaRef>
                      </c:ext>
                    </c:extLst>
                    <c:numCache>
                      <c:formatCode>General</c:formatCode>
                      <c:ptCount val="20"/>
                      <c:pt idx="0">
                        <c:v>41</c:v>
                      </c:pt>
                      <c:pt idx="1">
                        <c:v>32</c:v>
                      </c:pt>
                      <c:pt idx="2">
                        <c:v>32</c:v>
                      </c:pt>
                      <c:pt idx="3">
                        <c:v>25</c:v>
                      </c:pt>
                      <c:pt idx="4">
                        <c:v>22</c:v>
                      </c:pt>
                      <c:pt idx="5">
                        <c:v>20</c:v>
                      </c:pt>
                      <c:pt idx="6">
                        <c:v>18</c:v>
                      </c:pt>
                      <c:pt idx="7">
                        <c:v>18</c:v>
                      </c:pt>
                      <c:pt idx="8">
                        <c:v>16</c:v>
                      </c:pt>
                      <c:pt idx="9">
                        <c:v>14</c:v>
                      </c:pt>
                      <c:pt idx="10">
                        <c:v>13</c:v>
                      </c:pt>
                      <c:pt idx="11">
                        <c:v>13</c:v>
                      </c:pt>
                      <c:pt idx="12">
                        <c:v>13</c:v>
                      </c:pt>
                      <c:pt idx="13">
                        <c:v>12</c:v>
                      </c:pt>
                      <c:pt idx="14">
                        <c:v>12</c:v>
                      </c:pt>
                      <c:pt idx="15">
                        <c:v>11</c:v>
                      </c:pt>
                      <c:pt idx="16">
                        <c:v>11</c:v>
                      </c:pt>
                      <c:pt idx="17">
                        <c:v>10</c:v>
                      </c:pt>
                      <c:pt idx="18">
                        <c:v>8</c:v>
                      </c:pt>
                      <c:pt idx="19">
                        <c:v>6</c:v>
                      </c:pt>
                    </c:numCache>
                  </c:numRef>
                </c:val>
                <c:extLst xmlns:c15="http://schemas.microsoft.com/office/drawing/2012/chart">
                  <c:ext xmlns:c16="http://schemas.microsoft.com/office/drawing/2014/chart" uri="{C3380CC4-5D6E-409C-BE32-E72D297353CC}">
                    <c16:uniqueId val="{00000001-0D23-4394-832B-DC35658C054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Kärkimedia-paketti digi (viikko), est. 2 931 000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Taul1!$A$2:$A$21</c15:sqref>
                        </c15:formulaRef>
                      </c:ext>
                    </c:extLst>
                    <c:strCache>
                      <c:ptCount val="20"/>
                      <c:pt idx="0">
                        <c:v>Vaatteet tai jalkineet</c:v>
                      </c:pt>
                      <c:pt idx="1">
                        <c:v>Matkat tai majoitukset</c:v>
                      </c:pt>
                      <c:pt idx="2">
                        <c:v>Pääsyliput tapahtumiin (kulttuuri, urheilu, elokuvat yms.)</c:v>
                      </c:pt>
                      <c:pt idx="3">
                        <c:v>Elektroniikka tai tietotekniikka</c:v>
                      </c:pt>
                      <c:pt idx="4">
                        <c:v>Urheiluvaatteet, -jalkineet tai -välineet</c:v>
                      </c:pt>
                      <c:pt idx="5">
                        <c:v>Ruoka tai päivittäistavarat</c:v>
                      </c:pt>
                      <c:pt idx="6">
                        <c:v>Kosmetiikan tai kauneudenhoidon tuotteet</c:v>
                      </c:pt>
                      <c:pt idx="7">
                        <c:v>Kirjat</c:v>
                      </c:pt>
                      <c:pt idx="8">
                        <c:v>Elokuvat, pelit tai musiikki</c:v>
                      </c:pt>
                      <c:pt idx="9">
                        <c:v>Terveyden tai hyvinvoinnin tuotteet</c:v>
                      </c:pt>
                      <c:pt idx="10">
                        <c:v>Huonekalut tai sisustustarvikkeet</c:v>
                      </c:pt>
                      <c:pt idx="11">
                        <c:v>Moottoriajoneuvojen tarvikkeet</c:v>
                      </c:pt>
                      <c:pt idx="12">
                        <c:v>Rahapelit</c:v>
                      </c:pt>
                      <c:pt idx="13">
                        <c:v>Matkapuhelimet tai liittymät</c:v>
                      </c:pt>
                      <c:pt idx="14">
                        <c:v>Lehtitilaukset</c:v>
                      </c:pt>
                      <c:pt idx="15">
                        <c:v>Remontoimisen tai rakentamisen tuotteet</c:v>
                      </c:pt>
                      <c:pt idx="16">
                        <c:v>Lemmikkieläintarvikkeet</c:v>
                      </c:pt>
                      <c:pt idx="17">
                        <c:v>Kodinkoneet</c:v>
                      </c:pt>
                      <c:pt idx="18">
                        <c:v>Puutarhatuotteet tai -tarvikkeet</c:v>
                      </c:pt>
                      <c:pt idx="19">
                        <c:v>Jokin muu</c:v>
                      </c:pt>
                    </c:strCache>
                  </c:strRef>
                </c:cat>
                <c:val>
                  <c:numRef>
                    <c:extLst xmlns:c15="http://schemas.microsoft.com/office/drawing/2012/chart">
                      <c:ext xmlns:c15="http://schemas.microsoft.com/office/drawing/2012/chart" uri="{02D57815-91ED-43cb-92C2-25804820EDAC}">
                        <c15:formulaRef>
                          <c15:sqref>Taul1!$D$2:$D$21</c15:sqref>
                        </c15:formulaRef>
                      </c:ext>
                    </c:extLst>
                    <c:numCache>
                      <c:formatCode>General</c:formatCode>
                      <c:ptCount val="20"/>
                      <c:pt idx="0">
                        <c:v>50</c:v>
                      </c:pt>
                      <c:pt idx="1">
                        <c:v>37</c:v>
                      </c:pt>
                      <c:pt idx="2">
                        <c:v>38</c:v>
                      </c:pt>
                      <c:pt idx="3">
                        <c:v>31</c:v>
                      </c:pt>
                      <c:pt idx="4">
                        <c:v>29</c:v>
                      </c:pt>
                      <c:pt idx="5">
                        <c:v>27</c:v>
                      </c:pt>
                      <c:pt idx="6">
                        <c:v>22</c:v>
                      </c:pt>
                      <c:pt idx="7">
                        <c:v>20</c:v>
                      </c:pt>
                      <c:pt idx="8">
                        <c:v>23</c:v>
                      </c:pt>
                      <c:pt idx="9">
                        <c:v>17</c:v>
                      </c:pt>
                      <c:pt idx="10">
                        <c:v>17</c:v>
                      </c:pt>
                      <c:pt idx="11">
                        <c:v>14</c:v>
                      </c:pt>
                      <c:pt idx="12">
                        <c:v>16</c:v>
                      </c:pt>
                      <c:pt idx="13">
                        <c:v>15</c:v>
                      </c:pt>
                      <c:pt idx="14">
                        <c:v>12</c:v>
                      </c:pt>
                      <c:pt idx="15">
                        <c:v>11</c:v>
                      </c:pt>
                      <c:pt idx="16">
                        <c:v>14</c:v>
                      </c:pt>
                      <c:pt idx="17">
                        <c:v>12</c:v>
                      </c:pt>
                      <c:pt idx="18">
                        <c:v>8</c:v>
                      </c:pt>
                      <c:pt idx="19">
                        <c:v>5</c:v>
                      </c:pt>
                    </c:numCache>
                  </c:numRef>
                </c:val>
                <c:extLst xmlns:c15="http://schemas.microsoft.com/office/drawing/2012/chart">
                  <c:ext xmlns:c16="http://schemas.microsoft.com/office/drawing/2014/chart" uri="{C3380CC4-5D6E-409C-BE32-E72D297353CC}">
                    <c16:uniqueId val="{00000002-0D23-4394-832B-DC35658C0544}"/>
                  </c:ext>
                </c:extLst>
              </c15:ser>
            </c15:filteredBarSeries>
          </c:ext>
        </c:extLst>
      </c:barChart>
      <c:catAx>
        <c:axId val="1251590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51591552"/>
        <c:crosses val="autoZero"/>
        <c:auto val="1"/>
        <c:lblAlgn val="ctr"/>
        <c:lblOffset val="100"/>
        <c:noMultiLvlLbl val="0"/>
      </c:catAx>
      <c:valAx>
        <c:axId val="1251591552"/>
        <c:scaling>
          <c:orientation val="minMax"/>
          <c:max val="80"/>
        </c:scaling>
        <c:delete val="1"/>
        <c:axPos val="b"/>
        <c:numFmt formatCode="General" sourceLinked="1"/>
        <c:majorTickMark val="none"/>
        <c:minorTickMark val="none"/>
        <c:tickLblPos val="nextTo"/>
        <c:crossAx val="12515908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err="1">
                <a:solidFill>
                  <a:schemeClr val="tx1"/>
                </a:solidFill>
              </a:rPr>
              <a:t>Ostanut</a:t>
            </a:r>
            <a:r>
              <a:rPr lang="en-US" sz="1400" baseline="0" dirty="0">
                <a:solidFill>
                  <a:schemeClr val="tx1"/>
                </a:solidFill>
              </a:rPr>
              <a:t> </a:t>
            </a:r>
            <a:r>
              <a:rPr lang="en-US" sz="1400" baseline="0" dirty="0" err="1">
                <a:solidFill>
                  <a:schemeClr val="tx1"/>
                </a:solidFill>
              </a:rPr>
              <a:t>verkosta</a:t>
            </a:r>
            <a:r>
              <a:rPr lang="en-US" sz="1400" baseline="0" dirty="0">
                <a:solidFill>
                  <a:schemeClr val="tx1"/>
                </a:solidFill>
              </a:rPr>
              <a:t> / 12kk</a:t>
            </a:r>
            <a:endParaRPr lang="en-US"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25067108287907419"/>
          <c:y val="0.1715044157591776"/>
          <c:w val="0.71614790879543389"/>
          <c:h val="0.43867211881723789"/>
        </c:manualLayout>
      </c:layout>
      <c:barChart>
        <c:barDir val="col"/>
        <c:grouping val="clustered"/>
        <c:varyColors val="0"/>
        <c:ser>
          <c:idx val="4"/>
          <c:order val="4"/>
          <c:tx>
            <c:strRef>
              <c:f>Taul1!$F$1</c:f>
              <c:strCache>
                <c:ptCount val="1"/>
                <c:pt idx="0">
                  <c:v>Kärkimedia näköislehtien lukijat (pvä)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Kotimaisilta tai ulkomaisilta yrityksiltä</c:v>
                </c:pt>
                <c:pt idx="1">
                  <c:v>Kotimaisilta yrityksiltä</c:v>
                </c:pt>
                <c:pt idx="2">
                  <c:v>Ulkomaisilta yrityksiltä</c:v>
                </c:pt>
                <c:pt idx="3">
                  <c:v>Yksityishenkilöltä (esim. huuto.net, tori.fi, FB)</c:v>
                </c:pt>
                <c:pt idx="4">
                  <c:v>Ei ole ostanut</c:v>
                </c:pt>
              </c:strCache>
            </c:strRef>
          </c:cat>
          <c:val>
            <c:numRef>
              <c:f>Taul1!$F$2:$F$6</c:f>
              <c:numCache>
                <c:formatCode>General</c:formatCode>
                <c:ptCount val="5"/>
                <c:pt idx="0">
                  <c:v>79</c:v>
                </c:pt>
                <c:pt idx="1">
                  <c:v>73</c:v>
                </c:pt>
                <c:pt idx="2">
                  <c:v>44</c:v>
                </c:pt>
                <c:pt idx="3">
                  <c:v>26</c:v>
                </c:pt>
                <c:pt idx="4">
                  <c:v>18</c:v>
                </c:pt>
              </c:numCache>
            </c:numRef>
          </c:val>
          <c:extLst>
            <c:ext xmlns:c16="http://schemas.microsoft.com/office/drawing/2014/chart" uri="{C3380CC4-5D6E-409C-BE32-E72D297353CC}">
              <c16:uniqueId val="{00000000-7322-48A4-A9A4-DD73E9FE5B5F}"/>
            </c:ext>
          </c:extLst>
        </c:ser>
        <c:dLbls>
          <c:showLegendKey val="0"/>
          <c:showVal val="0"/>
          <c:showCatName val="0"/>
          <c:showSerName val="0"/>
          <c:showPercent val="0"/>
          <c:showBubbleSize val="0"/>
        </c:dLbls>
        <c:gapWidth val="219"/>
        <c:overlap val="-27"/>
        <c:axId val="766020064"/>
        <c:axId val="76602039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c:v>
                      </c:pt>
                    </c:strCache>
                  </c:strRef>
                </c:tx>
                <c:spPr>
                  <a:solidFill>
                    <a:schemeClr val="accent1"/>
                  </a:solidFill>
                  <a:ln>
                    <a:noFill/>
                  </a:ln>
                  <a:effectLst/>
                </c:spPr>
                <c:invertIfNegative val="0"/>
                <c:cat>
                  <c:strRef>
                    <c:extLst>
                      <c:ext uri="{02D57815-91ED-43cb-92C2-25804820EDAC}">
                        <c15:formulaRef>
                          <c15:sqref>Taul1!$A$2:$A$6</c15:sqref>
                        </c15:formulaRef>
                      </c:ext>
                    </c:extLst>
                    <c:strCache>
                      <c:ptCount val="5"/>
                      <c:pt idx="0">
                        <c:v>Kotimaisilta tai ulkomaisilta yrityksiltä</c:v>
                      </c:pt>
                      <c:pt idx="1">
                        <c:v>Kotimaisilta yrityksiltä</c:v>
                      </c:pt>
                      <c:pt idx="2">
                        <c:v>Ulkomaisilta yrityksiltä</c:v>
                      </c:pt>
                      <c:pt idx="3">
                        <c:v>Yksityishenkilöltä (esim. huuto.net, tori.fi, FB)</c:v>
                      </c:pt>
                      <c:pt idx="4">
                        <c:v>Ei ole ostanut</c:v>
                      </c:pt>
                    </c:strCache>
                  </c:strRef>
                </c:cat>
                <c:val>
                  <c:numRef>
                    <c:extLst>
                      <c:ext uri="{02D57815-91ED-43cb-92C2-25804820EDAC}">
                        <c15:formulaRef>
                          <c15:sqref>Taul1!$B$2:$B$6</c15:sqref>
                        </c15:formulaRef>
                      </c:ext>
                    </c:extLst>
                    <c:numCache>
                      <c:formatCode>General</c:formatCode>
                      <c:ptCount val="5"/>
                      <c:pt idx="0">
                        <c:v>79</c:v>
                      </c:pt>
                      <c:pt idx="1">
                        <c:v>72</c:v>
                      </c:pt>
                      <c:pt idx="2">
                        <c:v>49</c:v>
                      </c:pt>
                      <c:pt idx="3">
                        <c:v>30</c:v>
                      </c:pt>
                      <c:pt idx="4">
                        <c:v>18</c:v>
                      </c:pt>
                    </c:numCache>
                  </c:numRef>
                </c:val>
                <c:extLst>
                  <c:ext xmlns:c16="http://schemas.microsoft.com/office/drawing/2014/chart" uri="{C3380CC4-5D6E-409C-BE32-E72D297353CC}">
                    <c16:uniqueId val="{00000000-F9E7-4B7E-B353-5688D496C69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 näköislehti); 1</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Taul1!$A$2:$A$6</c15:sqref>
                        </c15:formulaRef>
                      </c:ext>
                    </c:extLst>
                    <c:strCache>
                      <c:ptCount val="5"/>
                      <c:pt idx="0">
                        <c:v>Kotimaisilta tai ulkomaisilta yrityksiltä</c:v>
                      </c:pt>
                      <c:pt idx="1">
                        <c:v>Kotimaisilta yrityksiltä</c:v>
                      </c:pt>
                      <c:pt idx="2">
                        <c:v>Ulkomaisilta yrityksiltä</c:v>
                      </c:pt>
                      <c:pt idx="3">
                        <c:v>Yksityishenkilöltä (esim. huuto.net, tori.fi, FB)</c:v>
                      </c:pt>
                      <c:pt idx="4">
                        <c:v>Ei ole ostanut</c:v>
                      </c:pt>
                    </c:strCache>
                  </c:strRef>
                </c:cat>
                <c:val>
                  <c:numRef>
                    <c:extLst xmlns:c15="http://schemas.microsoft.com/office/drawing/2012/chart">
                      <c:ext xmlns:c15="http://schemas.microsoft.com/office/drawing/2012/chart" uri="{02D57815-91ED-43cb-92C2-25804820EDAC}">
                        <c15:formulaRef>
                          <c15:sqref>Taul1!$C$2:$C$6</c15:sqref>
                        </c15:formulaRef>
                      </c:ext>
                    </c:extLst>
                    <c:numCache>
                      <c:formatCode>General</c:formatCode>
                      <c:ptCount val="5"/>
                      <c:pt idx="0">
                        <c:v>72</c:v>
                      </c:pt>
                      <c:pt idx="1">
                        <c:v>66</c:v>
                      </c:pt>
                      <c:pt idx="2">
                        <c:v>39</c:v>
                      </c:pt>
                      <c:pt idx="3">
                        <c:v>23</c:v>
                      </c:pt>
                      <c:pt idx="4">
                        <c:v>25</c:v>
                      </c:pt>
                    </c:numCache>
                  </c:numRef>
                </c:val>
                <c:extLst xmlns:c15="http://schemas.microsoft.com/office/drawing/2012/chart">
                  <c:ext xmlns:c16="http://schemas.microsoft.com/office/drawing/2014/chart" uri="{C3380CC4-5D6E-409C-BE32-E72D297353CC}">
                    <c16:uniqueId val="{00000001-F9E7-4B7E-B353-5688D496C69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 digi 7 pv; 1</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Taul1!$A$2:$A$6</c15:sqref>
                        </c15:formulaRef>
                      </c:ext>
                    </c:extLst>
                    <c:strCache>
                      <c:ptCount val="5"/>
                      <c:pt idx="0">
                        <c:v>Kotimaisilta tai ulkomaisilta yrityksiltä</c:v>
                      </c:pt>
                      <c:pt idx="1">
                        <c:v>Kotimaisilta yrityksiltä</c:v>
                      </c:pt>
                      <c:pt idx="2">
                        <c:v>Ulkomaisilta yrityksiltä</c:v>
                      </c:pt>
                      <c:pt idx="3">
                        <c:v>Yksityishenkilöltä (esim. huuto.net, tori.fi, FB)</c:v>
                      </c:pt>
                      <c:pt idx="4">
                        <c:v>Ei ole ostanut</c:v>
                      </c:pt>
                    </c:strCache>
                  </c:strRef>
                </c:cat>
                <c:val>
                  <c:numRef>
                    <c:extLst xmlns:c15="http://schemas.microsoft.com/office/drawing/2012/chart">
                      <c:ext xmlns:c15="http://schemas.microsoft.com/office/drawing/2012/chart" uri="{02D57815-91ED-43cb-92C2-25804820EDAC}">
                        <c15:formulaRef>
                          <c15:sqref>Taul1!$D$2:$D$6</c15:sqref>
                        </c15:formulaRef>
                      </c:ext>
                    </c:extLst>
                    <c:numCache>
                      <c:formatCode>General</c:formatCode>
                      <c:ptCount val="5"/>
                      <c:pt idx="0">
                        <c:v>84</c:v>
                      </c:pt>
                      <c:pt idx="1">
                        <c:v>78</c:v>
                      </c:pt>
                      <c:pt idx="2">
                        <c:v>55</c:v>
                      </c:pt>
                      <c:pt idx="3">
                        <c:v>34</c:v>
                      </c:pt>
                      <c:pt idx="4">
                        <c:v>13</c:v>
                      </c:pt>
                    </c:numCache>
                  </c:numRef>
                </c:val>
                <c:extLst xmlns:c15="http://schemas.microsoft.com/office/drawing/2012/chart">
                  <c:ext xmlns:c16="http://schemas.microsoft.com/office/drawing/2014/chart" uri="{C3380CC4-5D6E-409C-BE32-E72D297353CC}">
                    <c16:uniqueId val="{00000002-F9E7-4B7E-B353-5688D496C69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7 pv;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Kotimaisilta tai ulkomaisilta yrityksiltä</c:v>
                      </c:pt>
                      <c:pt idx="1">
                        <c:v>Kotimaisilta yrityksiltä</c:v>
                      </c:pt>
                      <c:pt idx="2">
                        <c:v>Ulkomaisilta yrityksiltä</c:v>
                      </c:pt>
                      <c:pt idx="3">
                        <c:v>Yksityishenkilöltä (esim. huuto.net, tori.fi, FB)</c:v>
                      </c:pt>
                      <c:pt idx="4">
                        <c:v>Ei ole ostanut</c:v>
                      </c:pt>
                    </c:strCache>
                  </c:strRef>
                </c:cat>
                <c:val>
                  <c:numRef>
                    <c:extLst xmlns:c15="http://schemas.microsoft.com/office/drawing/2012/chart">
                      <c:ext xmlns:c15="http://schemas.microsoft.com/office/drawing/2012/chart" uri="{02D57815-91ED-43cb-92C2-25804820EDAC}">
                        <c15:formulaRef>
                          <c15:sqref>Taul1!$E$2:$E$6</c15:sqref>
                        </c15:formulaRef>
                      </c:ext>
                    </c:extLst>
                    <c:numCache>
                      <c:formatCode>General</c:formatCode>
                      <c:ptCount val="5"/>
                      <c:pt idx="0">
                        <c:v>74</c:v>
                      </c:pt>
                      <c:pt idx="1">
                        <c:v>68</c:v>
                      </c:pt>
                      <c:pt idx="2">
                        <c:v>43</c:v>
                      </c:pt>
                      <c:pt idx="3">
                        <c:v>27</c:v>
                      </c:pt>
                      <c:pt idx="4">
                        <c:v>22</c:v>
                      </c:pt>
                    </c:numCache>
                  </c:numRef>
                </c:val>
                <c:extLst xmlns:c15="http://schemas.microsoft.com/office/drawing/2012/chart">
                  <c:ext xmlns:c16="http://schemas.microsoft.com/office/drawing/2014/chart" uri="{C3380CC4-5D6E-409C-BE32-E72D297353CC}">
                    <c16:uniqueId val="{00000003-F9E7-4B7E-B353-5688D496C69E}"/>
                  </c:ext>
                </c:extLst>
              </c15:ser>
            </c15:filteredBarSeries>
          </c:ext>
        </c:extLst>
      </c:barChart>
      <c:catAx>
        <c:axId val="76602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766020392"/>
        <c:crosses val="autoZero"/>
        <c:auto val="1"/>
        <c:lblAlgn val="ctr"/>
        <c:lblOffset val="100"/>
        <c:noMultiLvlLbl val="0"/>
      </c:catAx>
      <c:valAx>
        <c:axId val="766020392"/>
        <c:scaling>
          <c:orientation val="minMax"/>
        </c:scaling>
        <c:delete val="1"/>
        <c:axPos val="l"/>
        <c:numFmt formatCode="General" sourceLinked="1"/>
        <c:majorTickMark val="none"/>
        <c:minorTickMark val="none"/>
        <c:tickLblPos val="nextTo"/>
        <c:crossAx val="766020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err="1">
                <a:solidFill>
                  <a:schemeClr val="tx1"/>
                </a:solidFill>
              </a:rPr>
              <a:t>Ostanut</a:t>
            </a:r>
            <a:r>
              <a:rPr lang="en-US" sz="1400" dirty="0">
                <a:solidFill>
                  <a:schemeClr val="tx1"/>
                </a:solidFill>
              </a:rPr>
              <a:t> </a:t>
            </a:r>
            <a:r>
              <a:rPr lang="en-US" sz="1400" dirty="0" err="1">
                <a:solidFill>
                  <a:schemeClr val="tx1"/>
                </a:solidFill>
              </a:rPr>
              <a:t>verkosta</a:t>
            </a:r>
            <a:r>
              <a:rPr lang="en-US" sz="1400" dirty="0">
                <a:solidFill>
                  <a:schemeClr val="tx1"/>
                </a:solidFill>
              </a:rPr>
              <a:t> / 12kk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52917806025889513"/>
          <c:y val="9.7508147167079673E-2"/>
          <c:w val="0.43969916322498087"/>
          <c:h val="0.87505641252847144"/>
        </c:manualLayout>
      </c:layout>
      <c:barChart>
        <c:barDir val="bar"/>
        <c:grouping val="clustered"/>
        <c:varyColors val="0"/>
        <c:ser>
          <c:idx val="4"/>
          <c:order val="4"/>
          <c:tx>
            <c:strRef>
              <c:f>Taul1!$F$1</c:f>
              <c:strCache>
                <c:ptCount val="1"/>
                <c:pt idx="0">
                  <c:v>Kärkimedia näköislehtien lukijat (pvä)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Taul1!$A$2:$A$21</c:f>
              <c:strCache>
                <c:ptCount val="20"/>
                <c:pt idx="0">
                  <c:v>Vaatteet tai jalkineet</c:v>
                </c:pt>
                <c:pt idx="1">
                  <c:v>Matkat tai majoitukset</c:v>
                </c:pt>
                <c:pt idx="2">
                  <c:v>Pääsyliput tapahtumiin (kulttuuri, urheilu, elokuvat yms.)</c:v>
                </c:pt>
                <c:pt idx="3">
                  <c:v>Elektroniikka tai tietotekniikka</c:v>
                </c:pt>
                <c:pt idx="4">
                  <c:v>Urheiluvaatteet, -jalkineet tai -välineet</c:v>
                </c:pt>
                <c:pt idx="5">
                  <c:v>Ruoka tai päivittäistavarat</c:v>
                </c:pt>
                <c:pt idx="6">
                  <c:v>Kirjat</c:v>
                </c:pt>
                <c:pt idx="7">
                  <c:v>Kosmetiikan tai kauneudenhoidon tuotteet</c:v>
                </c:pt>
                <c:pt idx="8">
                  <c:v>Terveyden tai hyvinvoinnin tuotteet</c:v>
                </c:pt>
                <c:pt idx="9">
                  <c:v>Lehtitilaukset</c:v>
                </c:pt>
                <c:pt idx="10">
                  <c:v>Huonekalut tai sisustustarvikkeet</c:v>
                </c:pt>
                <c:pt idx="11">
                  <c:v>Remontoimisen tai rakentamisen tuotteet</c:v>
                </c:pt>
                <c:pt idx="12">
                  <c:v>Elokuvat, pelit tai musiikki</c:v>
                </c:pt>
                <c:pt idx="13">
                  <c:v>Rahapelit</c:v>
                </c:pt>
                <c:pt idx="14">
                  <c:v>Kodinkoneet</c:v>
                </c:pt>
                <c:pt idx="15">
                  <c:v>Moottoriajoneuvojen tarvikkeet</c:v>
                </c:pt>
                <c:pt idx="16">
                  <c:v>Matkapuhelimet tai liittymät</c:v>
                </c:pt>
                <c:pt idx="17">
                  <c:v>Lemmikkieläintarvikkeet</c:v>
                </c:pt>
                <c:pt idx="18">
                  <c:v>Puutarhatuotteet tai -tarvikkeet</c:v>
                </c:pt>
                <c:pt idx="19">
                  <c:v>Jokin muu</c:v>
                </c:pt>
              </c:strCache>
            </c:strRef>
          </c:cat>
          <c:val>
            <c:numRef>
              <c:f>Taul1!$F$2:$F$21</c:f>
              <c:numCache>
                <c:formatCode>General</c:formatCode>
                <c:ptCount val="20"/>
                <c:pt idx="0">
                  <c:v>39</c:v>
                </c:pt>
                <c:pt idx="1">
                  <c:v>28</c:v>
                </c:pt>
                <c:pt idx="2">
                  <c:v>28</c:v>
                </c:pt>
                <c:pt idx="3">
                  <c:v>27</c:v>
                </c:pt>
                <c:pt idx="4">
                  <c:v>24</c:v>
                </c:pt>
                <c:pt idx="5">
                  <c:v>21</c:v>
                </c:pt>
                <c:pt idx="6">
                  <c:v>21</c:v>
                </c:pt>
                <c:pt idx="7">
                  <c:v>18</c:v>
                </c:pt>
                <c:pt idx="8">
                  <c:v>16</c:v>
                </c:pt>
                <c:pt idx="9">
                  <c:v>16</c:v>
                </c:pt>
                <c:pt idx="10">
                  <c:v>15</c:v>
                </c:pt>
                <c:pt idx="11">
                  <c:v>14</c:v>
                </c:pt>
                <c:pt idx="12">
                  <c:v>14</c:v>
                </c:pt>
                <c:pt idx="13">
                  <c:v>14</c:v>
                </c:pt>
                <c:pt idx="14">
                  <c:v>13</c:v>
                </c:pt>
                <c:pt idx="15">
                  <c:v>13</c:v>
                </c:pt>
                <c:pt idx="16">
                  <c:v>12</c:v>
                </c:pt>
                <c:pt idx="17">
                  <c:v>12</c:v>
                </c:pt>
                <c:pt idx="18">
                  <c:v>9</c:v>
                </c:pt>
                <c:pt idx="19">
                  <c:v>6</c:v>
                </c:pt>
              </c:numCache>
            </c:numRef>
          </c:val>
          <c:extLst>
            <c:ext xmlns:c16="http://schemas.microsoft.com/office/drawing/2014/chart" uri="{C3380CC4-5D6E-409C-BE32-E72D297353CC}">
              <c16:uniqueId val="{00000000-518A-400C-AD67-D83AB63C06C7}"/>
            </c:ext>
          </c:extLst>
        </c:ser>
        <c:dLbls>
          <c:showLegendKey val="0"/>
          <c:showVal val="0"/>
          <c:showCatName val="0"/>
          <c:showSerName val="0"/>
          <c:showPercent val="0"/>
          <c:showBubbleSize val="0"/>
        </c:dLbls>
        <c:gapWidth val="182"/>
        <c:axId val="1251590896"/>
        <c:axId val="125159155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c:v>
                      </c:pt>
                    </c:strCache>
                  </c:strRef>
                </c:tx>
                <c:spPr>
                  <a:solidFill>
                    <a:schemeClr val="accent1"/>
                  </a:solidFill>
                  <a:ln>
                    <a:noFill/>
                  </a:ln>
                  <a:effectLst/>
                </c:spPr>
                <c:invertIfNegative val="0"/>
                <c:cat>
                  <c:strRef>
                    <c:extLst>
                      <c:ext uri="{02D57815-91ED-43cb-92C2-25804820EDAC}">
                        <c15:formulaRef>
                          <c15:sqref>Taul1!$A$2:$A$21</c15:sqref>
                        </c15:formulaRef>
                      </c:ext>
                    </c:extLst>
                    <c:strCache>
                      <c:ptCount val="20"/>
                      <c:pt idx="0">
                        <c:v>Vaatteet tai jalkineet</c:v>
                      </c:pt>
                      <c:pt idx="1">
                        <c:v>Matkat tai majoitukset</c:v>
                      </c:pt>
                      <c:pt idx="2">
                        <c:v>Pääsyliput tapahtumiin (kulttuuri, urheilu, elokuvat yms.)</c:v>
                      </c:pt>
                      <c:pt idx="3">
                        <c:v>Elektroniikka tai tietotekniikka</c:v>
                      </c:pt>
                      <c:pt idx="4">
                        <c:v>Urheiluvaatteet, -jalkineet tai -välineet</c:v>
                      </c:pt>
                      <c:pt idx="5">
                        <c:v>Ruoka tai päivittäistavarat</c:v>
                      </c:pt>
                      <c:pt idx="6">
                        <c:v>Kirjat</c:v>
                      </c:pt>
                      <c:pt idx="7">
                        <c:v>Kosmetiikan tai kauneudenhoidon tuotteet</c:v>
                      </c:pt>
                      <c:pt idx="8">
                        <c:v>Terveyden tai hyvinvoinnin tuotteet</c:v>
                      </c:pt>
                      <c:pt idx="9">
                        <c:v>Lehtitilaukset</c:v>
                      </c:pt>
                      <c:pt idx="10">
                        <c:v>Huonekalut tai sisustustarvikkeet</c:v>
                      </c:pt>
                      <c:pt idx="11">
                        <c:v>Remontoimisen tai rakentamisen tuotteet</c:v>
                      </c:pt>
                      <c:pt idx="12">
                        <c:v>Elokuvat, pelit tai musiikki</c:v>
                      </c:pt>
                      <c:pt idx="13">
                        <c:v>Rahapelit</c:v>
                      </c:pt>
                      <c:pt idx="14">
                        <c:v>Kodinkoneet</c:v>
                      </c:pt>
                      <c:pt idx="15">
                        <c:v>Moottoriajoneuvojen tarvikkeet</c:v>
                      </c:pt>
                      <c:pt idx="16">
                        <c:v>Matkapuhelimet tai liittymät</c:v>
                      </c:pt>
                      <c:pt idx="17">
                        <c:v>Lemmikkieläintarvikkeet</c:v>
                      </c:pt>
                      <c:pt idx="18">
                        <c:v>Puutarhatuotteet tai -tarvikkeet</c:v>
                      </c:pt>
                      <c:pt idx="19">
                        <c:v>Jokin muu</c:v>
                      </c:pt>
                    </c:strCache>
                  </c:strRef>
                </c:cat>
                <c:val>
                  <c:numRef>
                    <c:extLst>
                      <c:ext uri="{02D57815-91ED-43cb-92C2-25804820EDAC}">
                        <c15:formulaRef>
                          <c15:sqref>Taul1!$B$2:$B$21</c15:sqref>
                        </c15:formulaRef>
                      </c:ext>
                    </c:extLst>
                    <c:numCache>
                      <c:formatCode>General</c:formatCode>
                      <c:ptCount val="20"/>
                      <c:pt idx="0">
                        <c:v>43</c:v>
                      </c:pt>
                      <c:pt idx="1">
                        <c:v>26</c:v>
                      </c:pt>
                      <c:pt idx="2">
                        <c:v>27</c:v>
                      </c:pt>
                      <c:pt idx="3">
                        <c:v>29</c:v>
                      </c:pt>
                      <c:pt idx="4">
                        <c:v>25</c:v>
                      </c:pt>
                      <c:pt idx="5">
                        <c:v>22</c:v>
                      </c:pt>
                      <c:pt idx="6">
                        <c:v>20</c:v>
                      </c:pt>
                      <c:pt idx="7">
                        <c:v>18</c:v>
                      </c:pt>
                      <c:pt idx="8">
                        <c:v>15</c:v>
                      </c:pt>
                      <c:pt idx="9">
                        <c:v>11</c:v>
                      </c:pt>
                      <c:pt idx="10">
                        <c:v>16</c:v>
                      </c:pt>
                      <c:pt idx="11">
                        <c:v>12</c:v>
                      </c:pt>
                      <c:pt idx="12">
                        <c:v>20</c:v>
                      </c:pt>
                      <c:pt idx="13">
                        <c:v>13</c:v>
                      </c:pt>
                      <c:pt idx="14">
                        <c:v>12</c:v>
                      </c:pt>
                      <c:pt idx="15">
                        <c:v>13</c:v>
                      </c:pt>
                      <c:pt idx="16">
                        <c:v>14</c:v>
                      </c:pt>
                      <c:pt idx="17">
                        <c:v>12</c:v>
                      </c:pt>
                      <c:pt idx="18">
                        <c:v>9</c:v>
                      </c:pt>
                      <c:pt idx="19">
                        <c:v>6</c:v>
                      </c:pt>
                    </c:numCache>
                  </c:numRef>
                </c:val>
                <c:extLst>
                  <c:ext xmlns:c16="http://schemas.microsoft.com/office/drawing/2014/chart" uri="{C3380CC4-5D6E-409C-BE32-E72D297353CC}">
                    <c16:uniqueId val="{00000000-0D23-4394-832B-DC35658C054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 näköislehti); 1</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Taul1!$A$2:$A$21</c15:sqref>
                        </c15:formulaRef>
                      </c:ext>
                    </c:extLst>
                    <c:strCache>
                      <c:ptCount val="20"/>
                      <c:pt idx="0">
                        <c:v>Vaatteet tai jalkineet</c:v>
                      </c:pt>
                      <c:pt idx="1">
                        <c:v>Matkat tai majoitukset</c:v>
                      </c:pt>
                      <c:pt idx="2">
                        <c:v>Pääsyliput tapahtumiin (kulttuuri, urheilu, elokuvat yms.)</c:v>
                      </c:pt>
                      <c:pt idx="3">
                        <c:v>Elektroniikka tai tietotekniikka</c:v>
                      </c:pt>
                      <c:pt idx="4">
                        <c:v>Urheiluvaatteet, -jalkineet tai -välineet</c:v>
                      </c:pt>
                      <c:pt idx="5">
                        <c:v>Ruoka tai päivittäistavarat</c:v>
                      </c:pt>
                      <c:pt idx="6">
                        <c:v>Kirjat</c:v>
                      </c:pt>
                      <c:pt idx="7">
                        <c:v>Kosmetiikan tai kauneudenhoidon tuotteet</c:v>
                      </c:pt>
                      <c:pt idx="8">
                        <c:v>Terveyden tai hyvinvoinnin tuotteet</c:v>
                      </c:pt>
                      <c:pt idx="9">
                        <c:v>Lehtitilaukset</c:v>
                      </c:pt>
                      <c:pt idx="10">
                        <c:v>Huonekalut tai sisustustarvikkeet</c:v>
                      </c:pt>
                      <c:pt idx="11">
                        <c:v>Remontoimisen tai rakentamisen tuotteet</c:v>
                      </c:pt>
                      <c:pt idx="12">
                        <c:v>Elokuvat, pelit tai musiikki</c:v>
                      </c:pt>
                      <c:pt idx="13">
                        <c:v>Rahapelit</c:v>
                      </c:pt>
                      <c:pt idx="14">
                        <c:v>Kodinkoneet</c:v>
                      </c:pt>
                      <c:pt idx="15">
                        <c:v>Moottoriajoneuvojen tarvikkeet</c:v>
                      </c:pt>
                      <c:pt idx="16">
                        <c:v>Matkapuhelimet tai liittymät</c:v>
                      </c:pt>
                      <c:pt idx="17">
                        <c:v>Lemmikkieläintarvikkeet</c:v>
                      </c:pt>
                      <c:pt idx="18">
                        <c:v>Puutarhatuotteet tai -tarvikkeet</c:v>
                      </c:pt>
                      <c:pt idx="19">
                        <c:v>Jokin muu</c:v>
                      </c:pt>
                    </c:strCache>
                  </c:strRef>
                </c:cat>
                <c:val>
                  <c:numRef>
                    <c:extLst xmlns:c15="http://schemas.microsoft.com/office/drawing/2012/chart">
                      <c:ext xmlns:c15="http://schemas.microsoft.com/office/drawing/2012/chart" uri="{02D57815-91ED-43cb-92C2-25804820EDAC}">
                        <c15:formulaRef>
                          <c15:sqref>Taul1!$C$2:$C$21</c15:sqref>
                        </c15:formulaRef>
                      </c:ext>
                    </c:extLst>
                    <c:numCache>
                      <c:formatCode>General</c:formatCode>
                      <c:ptCount val="20"/>
                      <c:pt idx="0">
                        <c:v>35</c:v>
                      </c:pt>
                      <c:pt idx="1">
                        <c:v>24</c:v>
                      </c:pt>
                      <c:pt idx="2">
                        <c:v>25</c:v>
                      </c:pt>
                      <c:pt idx="3">
                        <c:v>23</c:v>
                      </c:pt>
                      <c:pt idx="4">
                        <c:v>19</c:v>
                      </c:pt>
                      <c:pt idx="5">
                        <c:v>18</c:v>
                      </c:pt>
                      <c:pt idx="6">
                        <c:v>19</c:v>
                      </c:pt>
                      <c:pt idx="7">
                        <c:v>15</c:v>
                      </c:pt>
                      <c:pt idx="8">
                        <c:v>14</c:v>
                      </c:pt>
                      <c:pt idx="9">
                        <c:v>13</c:v>
                      </c:pt>
                      <c:pt idx="10">
                        <c:v>12</c:v>
                      </c:pt>
                      <c:pt idx="11">
                        <c:v>11</c:v>
                      </c:pt>
                      <c:pt idx="12">
                        <c:v>13</c:v>
                      </c:pt>
                      <c:pt idx="13">
                        <c:v>12</c:v>
                      </c:pt>
                      <c:pt idx="14">
                        <c:v>10</c:v>
                      </c:pt>
                      <c:pt idx="15">
                        <c:v>11</c:v>
                      </c:pt>
                      <c:pt idx="16">
                        <c:v>11</c:v>
                      </c:pt>
                      <c:pt idx="17">
                        <c:v>10</c:v>
                      </c:pt>
                      <c:pt idx="18">
                        <c:v>9</c:v>
                      </c:pt>
                      <c:pt idx="19">
                        <c:v>6</c:v>
                      </c:pt>
                    </c:numCache>
                  </c:numRef>
                </c:val>
                <c:extLst xmlns:c15="http://schemas.microsoft.com/office/drawing/2012/chart">
                  <c:ext xmlns:c16="http://schemas.microsoft.com/office/drawing/2014/chart" uri="{C3380CC4-5D6E-409C-BE32-E72D297353CC}">
                    <c16:uniqueId val="{00000001-0D23-4394-832B-DC35658C054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Kärkimedia digi 7 pv; 1</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Taul1!$A$2:$A$21</c15:sqref>
                        </c15:formulaRef>
                      </c:ext>
                    </c:extLst>
                    <c:strCache>
                      <c:ptCount val="20"/>
                      <c:pt idx="0">
                        <c:v>Vaatteet tai jalkineet</c:v>
                      </c:pt>
                      <c:pt idx="1">
                        <c:v>Matkat tai majoitukset</c:v>
                      </c:pt>
                      <c:pt idx="2">
                        <c:v>Pääsyliput tapahtumiin (kulttuuri, urheilu, elokuvat yms.)</c:v>
                      </c:pt>
                      <c:pt idx="3">
                        <c:v>Elektroniikka tai tietotekniikka</c:v>
                      </c:pt>
                      <c:pt idx="4">
                        <c:v>Urheiluvaatteet, -jalkineet tai -välineet</c:v>
                      </c:pt>
                      <c:pt idx="5">
                        <c:v>Ruoka tai päivittäistavarat</c:v>
                      </c:pt>
                      <c:pt idx="6">
                        <c:v>Kirjat</c:v>
                      </c:pt>
                      <c:pt idx="7">
                        <c:v>Kosmetiikan tai kauneudenhoidon tuotteet</c:v>
                      </c:pt>
                      <c:pt idx="8">
                        <c:v>Terveyden tai hyvinvoinnin tuotteet</c:v>
                      </c:pt>
                      <c:pt idx="9">
                        <c:v>Lehtitilaukset</c:v>
                      </c:pt>
                      <c:pt idx="10">
                        <c:v>Huonekalut tai sisustustarvikkeet</c:v>
                      </c:pt>
                      <c:pt idx="11">
                        <c:v>Remontoimisen tai rakentamisen tuotteet</c:v>
                      </c:pt>
                      <c:pt idx="12">
                        <c:v>Elokuvat, pelit tai musiikki</c:v>
                      </c:pt>
                      <c:pt idx="13">
                        <c:v>Rahapelit</c:v>
                      </c:pt>
                      <c:pt idx="14">
                        <c:v>Kodinkoneet</c:v>
                      </c:pt>
                      <c:pt idx="15">
                        <c:v>Moottoriajoneuvojen tarvikkeet</c:v>
                      </c:pt>
                      <c:pt idx="16">
                        <c:v>Matkapuhelimet tai liittymät</c:v>
                      </c:pt>
                      <c:pt idx="17">
                        <c:v>Lemmikkieläintarvikkeet</c:v>
                      </c:pt>
                      <c:pt idx="18">
                        <c:v>Puutarhatuotteet tai -tarvikkeet</c:v>
                      </c:pt>
                      <c:pt idx="19">
                        <c:v>Jokin muu</c:v>
                      </c:pt>
                    </c:strCache>
                  </c:strRef>
                </c:cat>
                <c:val>
                  <c:numRef>
                    <c:extLst xmlns:c15="http://schemas.microsoft.com/office/drawing/2012/chart">
                      <c:ext xmlns:c15="http://schemas.microsoft.com/office/drawing/2012/chart" uri="{02D57815-91ED-43cb-92C2-25804820EDAC}">
                        <c15:formulaRef>
                          <c15:sqref>Taul1!$D$2:$D$21</c15:sqref>
                        </c15:formulaRef>
                      </c:ext>
                    </c:extLst>
                    <c:numCache>
                      <c:formatCode>General</c:formatCode>
                      <c:ptCount val="20"/>
                      <c:pt idx="0">
                        <c:v>48</c:v>
                      </c:pt>
                      <c:pt idx="1">
                        <c:v>31</c:v>
                      </c:pt>
                      <c:pt idx="2">
                        <c:v>32</c:v>
                      </c:pt>
                      <c:pt idx="3">
                        <c:v>33</c:v>
                      </c:pt>
                      <c:pt idx="4">
                        <c:v>30</c:v>
                      </c:pt>
                      <c:pt idx="5">
                        <c:v>26</c:v>
                      </c:pt>
                      <c:pt idx="6">
                        <c:v>24</c:v>
                      </c:pt>
                      <c:pt idx="7">
                        <c:v>21</c:v>
                      </c:pt>
                      <c:pt idx="8">
                        <c:v>16</c:v>
                      </c:pt>
                      <c:pt idx="9">
                        <c:v>13</c:v>
                      </c:pt>
                      <c:pt idx="10">
                        <c:v>18</c:v>
                      </c:pt>
                      <c:pt idx="11">
                        <c:v>13</c:v>
                      </c:pt>
                      <c:pt idx="12">
                        <c:v>23</c:v>
                      </c:pt>
                      <c:pt idx="13">
                        <c:v>16</c:v>
                      </c:pt>
                      <c:pt idx="14">
                        <c:v>14</c:v>
                      </c:pt>
                      <c:pt idx="15">
                        <c:v>14</c:v>
                      </c:pt>
                      <c:pt idx="16">
                        <c:v>16</c:v>
                      </c:pt>
                      <c:pt idx="17">
                        <c:v>13</c:v>
                      </c:pt>
                      <c:pt idx="18">
                        <c:v>9</c:v>
                      </c:pt>
                      <c:pt idx="19">
                        <c:v>6</c:v>
                      </c:pt>
                    </c:numCache>
                  </c:numRef>
                </c:val>
                <c:extLst xmlns:c15="http://schemas.microsoft.com/office/drawing/2012/chart">
                  <c:ext xmlns:c16="http://schemas.microsoft.com/office/drawing/2014/chart" uri="{C3380CC4-5D6E-409C-BE32-E72D297353CC}">
                    <c16:uniqueId val="{00000002-0D23-4394-832B-DC35658C054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7 pv;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Taul1!$A$2:$A$21</c15:sqref>
                        </c15:formulaRef>
                      </c:ext>
                    </c:extLst>
                    <c:strCache>
                      <c:ptCount val="20"/>
                      <c:pt idx="0">
                        <c:v>Vaatteet tai jalkineet</c:v>
                      </c:pt>
                      <c:pt idx="1">
                        <c:v>Matkat tai majoitukset</c:v>
                      </c:pt>
                      <c:pt idx="2">
                        <c:v>Pääsyliput tapahtumiin (kulttuuri, urheilu, elokuvat yms.)</c:v>
                      </c:pt>
                      <c:pt idx="3">
                        <c:v>Elektroniikka tai tietotekniikka</c:v>
                      </c:pt>
                      <c:pt idx="4">
                        <c:v>Urheiluvaatteet, -jalkineet tai -välineet</c:v>
                      </c:pt>
                      <c:pt idx="5">
                        <c:v>Ruoka tai päivittäistavarat</c:v>
                      </c:pt>
                      <c:pt idx="6">
                        <c:v>Kirjat</c:v>
                      </c:pt>
                      <c:pt idx="7">
                        <c:v>Kosmetiikan tai kauneudenhoidon tuotteet</c:v>
                      </c:pt>
                      <c:pt idx="8">
                        <c:v>Terveyden tai hyvinvoinnin tuotteet</c:v>
                      </c:pt>
                      <c:pt idx="9">
                        <c:v>Lehtitilaukset</c:v>
                      </c:pt>
                      <c:pt idx="10">
                        <c:v>Huonekalut tai sisustustarvikkeet</c:v>
                      </c:pt>
                      <c:pt idx="11">
                        <c:v>Remontoimisen tai rakentamisen tuotteet</c:v>
                      </c:pt>
                      <c:pt idx="12">
                        <c:v>Elokuvat, pelit tai musiikki</c:v>
                      </c:pt>
                      <c:pt idx="13">
                        <c:v>Rahapelit</c:v>
                      </c:pt>
                      <c:pt idx="14">
                        <c:v>Kodinkoneet</c:v>
                      </c:pt>
                      <c:pt idx="15">
                        <c:v>Moottoriajoneuvojen tarvikkeet</c:v>
                      </c:pt>
                      <c:pt idx="16">
                        <c:v>Matkapuhelimet tai liittymät</c:v>
                      </c:pt>
                      <c:pt idx="17">
                        <c:v>Lemmikkieläintarvikkeet</c:v>
                      </c:pt>
                      <c:pt idx="18">
                        <c:v>Puutarhatuotteet tai -tarvikkeet</c:v>
                      </c:pt>
                      <c:pt idx="19">
                        <c:v>Jokin muu</c:v>
                      </c:pt>
                    </c:strCache>
                  </c:strRef>
                </c:cat>
                <c:val>
                  <c:numRef>
                    <c:extLst xmlns:c15="http://schemas.microsoft.com/office/drawing/2012/chart">
                      <c:ext xmlns:c15="http://schemas.microsoft.com/office/drawing/2012/chart" uri="{02D57815-91ED-43cb-92C2-25804820EDAC}">
                        <c15:formulaRef>
                          <c15:sqref>Taul1!$E$2:$E$21</c15:sqref>
                        </c15:formulaRef>
                      </c:ext>
                    </c:extLst>
                    <c:numCache>
                      <c:formatCode>General</c:formatCode>
                      <c:ptCount val="20"/>
                      <c:pt idx="0">
                        <c:v>39</c:v>
                      </c:pt>
                      <c:pt idx="1">
                        <c:v>25</c:v>
                      </c:pt>
                      <c:pt idx="2">
                        <c:v>27</c:v>
                      </c:pt>
                      <c:pt idx="3">
                        <c:v>25</c:v>
                      </c:pt>
                      <c:pt idx="4">
                        <c:v>22</c:v>
                      </c:pt>
                      <c:pt idx="5">
                        <c:v>19</c:v>
                      </c:pt>
                      <c:pt idx="6">
                        <c:v>20</c:v>
                      </c:pt>
                      <c:pt idx="7">
                        <c:v>16</c:v>
                      </c:pt>
                      <c:pt idx="8">
                        <c:v>14</c:v>
                      </c:pt>
                      <c:pt idx="9">
                        <c:v>12</c:v>
                      </c:pt>
                      <c:pt idx="10">
                        <c:v>14</c:v>
                      </c:pt>
                      <c:pt idx="11">
                        <c:v>11</c:v>
                      </c:pt>
                      <c:pt idx="12">
                        <c:v>16</c:v>
                      </c:pt>
                      <c:pt idx="13">
                        <c:v>12</c:v>
                      </c:pt>
                      <c:pt idx="14">
                        <c:v>11</c:v>
                      </c:pt>
                      <c:pt idx="15">
                        <c:v>12</c:v>
                      </c:pt>
                      <c:pt idx="16">
                        <c:v>12</c:v>
                      </c:pt>
                      <c:pt idx="17">
                        <c:v>10</c:v>
                      </c:pt>
                      <c:pt idx="18">
                        <c:v>9</c:v>
                      </c:pt>
                      <c:pt idx="19">
                        <c:v>6</c:v>
                      </c:pt>
                    </c:numCache>
                  </c:numRef>
                </c:val>
                <c:extLst xmlns:c15="http://schemas.microsoft.com/office/drawing/2012/chart">
                  <c:ext xmlns:c16="http://schemas.microsoft.com/office/drawing/2014/chart" uri="{C3380CC4-5D6E-409C-BE32-E72D297353CC}">
                    <c16:uniqueId val="{00000003-0D23-4394-832B-DC35658C0544}"/>
                  </c:ext>
                </c:extLst>
              </c15:ser>
            </c15:filteredBarSeries>
          </c:ext>
        </c:extLst>
      </c:barChart>
      <c:catAx>
        <c:axId val="1251590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51591552"/>
        <c:crosses val="autoZero"/>
        <c:auto val="1"/>
        <c:lblAlgn val="ctr"/>
        <c:lblOffset val="100"/>
        <c:noMultiLvlLbl val="0"/>
      </c:catAx>
      <c:valAx>
        <c:axId val="1251591552"/>
        <c:scaling>
          <c:orientation val="minMax"/>
          <c:max val="80"/>
        </c:scaling>
        <c:delete val="1"/>
        <c:axPos val="b"/>
        <c:numFmt formatCode="General" sourceLinked="1"/>
        <c:majorTickMark val="none"/>
        <c:minorTickMark val="none"/>
        <c:tickLblPos val="nextTo"/>
        <c:crossAx val="12515908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dirty="0"/>
              <a:t>SANOMALEHDEN LUKUAJANKOHTA ARKISIN</a:t>
            </a:r>
          </a:p>
          <a:p>
            <a:pPr>
              <a:defRPr/>
            </a:pPr>
            <a:r>
              <a:rPr lang="fi-FI" sz="1400" dirty="0"/>
              <a:t>% lukevista</a:t>
            </a:r>
          </a:p>
        </c:rich>
      </c:tx>
      <c:layout>
        <c:manualLayout>
          <c:xMode val="edge"/>
          <c:yMode val="edge"/>
          <c:x val="0.27215299033645379"/>
          <c:y val="2.605716696222059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3.387064583890121E-2"/>
          <c:y val="0.31358015420508301"/>
          <c:w val="0.95375416134682489"/>
          <c:h val="0.6177639298639549"/>
        </c:manualLayout>
      </c:layout>
      <c:lineChart>
        <c:grouping val="standard"/>
        <c:varyColors val="0"/>
        <c:ser>
          <c:idx val="0"/>
          <c:order val="0"/>
          <c:tx>
            <c:strRef>
              <c:f>Taul1!$B$1</c:f>
              <c:strCache>
                <c:ptCount val="1"/>
                <c:pt idx="0">
                  <c:v>Painettu lehti arkisin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1.1250175285703516E-3"/>
                  <c:y val="-1.8724564395862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CA-43AA-B865-25768524F979}"/>
                </c:ext>
              </c:extLst>
            </c:dLbl>
            <c:dLbl>
              <c:idx val="4"/>
              <c:layout>
                <c:manualLayout>
                  <c:x val="1.1250175285703516E-3"/>
                  <c:y val="-1.0699751083349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CA-43AA-B865-25768524F9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Ennen klo 7.00</c:v>
                </c:pt>
                <c:pt idx="1">
                  <c:v>7.01-9.00</c:v>
                </c:pt>
                <c:pt idx="2">
                  <c:v>9.01-12.00</c:v>
                </c:pt>
                <c:pt idx="3">
                  <c:v>12.01-16.00</c:v>
                </c:pt>
                <c:pt idx="4">
                  <c:v>16.01-18.00</c:v>
                </c:pt>
                <c:pt idx="5">
                  <c:v>18.01-20.00</c:v>
                </c:pt>
                <c:pt idx="6">
                  <c:v>Klo 20.00 jälkeen</c:v>
                </c:pt>
              </c:strCache>
            </c:strRef>
          </c:cat>
          <c:val>
            <c:numRef>
              <c:f>Taul1!$B$2:$B$8</c:f>
              <c:numCache>
                <c:formatCode>0</c:formatCode>
                <c:ptCount val="7"/>
                <c:pt idx="0">
                  <c:v>26.8</c:v>
                </c:pt>
                <c:pt idx="1">
                  <c:v>50.3</c:v>
                </c:pt>
                <c:pt idx="2">
                  <c:v>26.5</c:v>
                </c:pt>
                <c:pt idx="3">
                  <c:v>14.7</c:v>
                </c:pt>
                <c:pt idx="4">
                  <c:v>13.9</c:v>
                </c:pt>
                <c:pt idx="5">
                  <c:v>14.9</c:v>
                </c:pt>
                <c:pt idx="6">
                  <c:v>11.8</c:v>
                </c:pt>
              </c:numCache>
            </c:numRef>
          </c:val>
          <c:smooth val="0"/>
          <c:extLst>
            <c:ext xmlns:c16="http://schemas.microsoft.com/office/drawing/2014/chart" uri="{C3380CC4-5D6E-409C-BE32-E72D297353CC}">
              <c16:uniqueId val="{00000000-3DD5-45A7-AA13-781B9A0EF82C}"/>
            </c:ext>
          </c:extLst>
        </c:ser>
        <c:ser>
          <c:idx val="2"/>
          <c:order val="2"/>
          <c:tx>
            <c:strRef>
              <c:f>Taul1!$D$1</c:f>
              <c:strCache>
                <c:ptCount val="1"/>
                <c:pt idx="0">
                  <c:v>Verkkosivut tai sovellus arkisin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1.1250175285703928E-3"/>
                  <c:y val="1.6049626625024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CA-43AA-B865-25768524F9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Ennen klo 7.00</c:v>
                </c:pt>
                <c:pt idx="1">
                  <c:v>7.01-9.00</c:v>
                </c:pt>
                <c:pt idx="2">
                  <c:v>9.01-12.00</c:v>
                </c:pt>
                <c:pt idx="3">
                  <c:v>12.01-16.00</c:v>
                </c:pt>
                <c:pt idx="4">
                  <c:v>16.01-18.00</c:v>
                </c:pt>
                <c:pt idx="5">
                  <c:v>18.01-20.00</c:v>
                </c:pt>
                <c:pt idx="6">
                  <c:v>Klo 20.00 jälkeen</c:v>
                </c:pt>
              </c:strCache>
            </c:strRef>
          </c:cat>
          <c:val>
            <c:numRef>
              <c:f>Taul1!$D$2:$D$8</c:f>
              <c:numCache>
                <c:formatCode>0</c:formatCode>
                <c:ptCount val="7"/>
                <c:pt idx="0">
                  <c:v>19.5</c:v>
                </c:pt>
                <c:pt idx="1">
                  <c:v>41.9</c:v>
                </c:pt>
                <c:pt idx="2">
                  <c:v>40.5</c:v>
                </c:pt>
                <c:pt idx="3">
                  <c:v>41.2</c:v>
                </c:pt>
                <c:pt idx="4">
                  <c:v>38.200000000000003</c:v>
                </c:pt>
                <c:pt idx="5">
                  <c:v>40.299999999999997</c:v>
                </c:pt>
                <c:pt idx="6">
                  <c:v>42.3</c:v>
                </c:pt>
              </c:numCache>
            </c:numRef>
          </c:val>
          <c:smooth val="0"/>
          <c:extLst>
            <c:ext xmlns:c16="http://schemas.microsoft.com/office/drawing/2014/chart" uri="{C3380CC4-5D6E-409C-BE32-E72D297353CC}">
              <c16:uniqueId val="{00000002-3DD5-45A7-AA13-781B9A0EF82C}"/>
            </c:ext>
          </c:extLst>
        </c:ser>
        <c:ser>
          <c:idx val="4"/>
          <c:order val="4"/>
          <c:tx>
            <c:strRef>
              <c:f>Taul1!$F$1</c:f>
              <c:strCache>
                <c:ptCount val="1"/>
                <c:pt idx="0">
                  <c:v>Näköislehti arkisin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layout>
                <c:manualLayout>
                  <c:x val="-4.1250166188806401E-17"/>
                  <c:y val="-2.67493777083744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CA-43AA-B865-25768524F979}"/>
                </c:ext>
              </c:extLst>
            </c:dLbl>
            <c:dLbl>
              <c:idx val="3"/>
              <c:layout>
                <c:manualLayout>
                  <c:x val="-1.1250175285703516E-3"/>
                  <c:y val="2.13995021666995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CA-43AA-B865-25768524F979}"/>
                </c:ext>
              </c:extLst>
            </c:dLbl>
            <c:dLbl>
              <c:idx val="4"/>
              <c:layout>
                <c:manualLayout>
                  <c:x val="0"/>
                  <c:y val="1.0699751083349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CA-43AA-B865-25768524F9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Ennen klo 7.00</c:v>
                </c:pt>
                <c:pt idx="1">
                  <c:v>7.01-9.00</c:v>
                </c:pt>
                <c:pt idx="2">
                  <c:v>9.01-12.00</c:v>
                </c:pt>
                <c:pt idx="3">
                  <c:v>12.01-16.00</c:v>
                </c:pt>
                <c:pt idx="4">
                  <c:v>16.01-18.00</c:v>
                </c:pt>
                <c:pt idx="5">
                  <c:v>18.01-20.00</c:v>
                </c:pt>
                <c:pt idx="6">
                  <c:v>Klo 20.00 jälkeen</c:v>
                </c:pt>
              </c:strCache>
            </c:strRef>
          </c:cat>
          <c:val>
            <c:numRef>
              <c:f>Taul1!$F$2:$F$8</c:f>
              <c:numCache>
                <c:formatCode>0</c:formatCode>
                <c:ptCount val="7"/>
                <c:pt idx="0">
                  <c:v>28.7</c:v>
                </c:pt>
                <c:pt idx="1">
                  <c:v>43.3</c:v>
                </c:pt>
                <c:pt idx="2">
                  <c:v>29.7</c:v>
                </c:pt>
                <c:pt idx="3">
                  <c:v>12.9</c:v>
                </c:pt>
                <c:pt idx="4">
                  <c:v>12.1</c:v>
                </c:pt>
                <c:pt idx="5">
                  <c:v>12.2</c:v>
                </c:pt>
                <c:pt idx="6">
                  <c:v>14.5</c:v>
                </c:pt>
              </c:numCache>
            </c:numRef>
          </c:val>
          <c:smooth val="0"/>
          <c:extLst>
            <c:ext xmlns:c16="http://schemas.microsoft.com/office/drawing/2014/chart" uri="{C3380CC4-5D6E-409C-BE32-E72D297353CC}">
              <c16:uniqueId val="{00000004-3DD5-45A7-AA13-781B9A0EF82C}"/>
            </c:ext>
          </c:extLst>
        </c:ser>
        <c:dLbls>
          <c:showLegendKey val="0"/>
          <c:showVal val="0"/>
          <c:showCatName val="0"/>
          <c:showSerName val="0"/>
          <c:showPercent val="0"/>
          <c:showBubbleSize val="0"/>
        </c:dLbls>
        <c:marker val="1"/>
        <c:smooth val="0"/>
        <c:axId val="591544072"/>
        <c:axId val="591534560"/>
        <c:extLst>
          <c:ext xmlns:c15="http://schemas.microsoft.com/office/drawing/2012/chart" uri="{02D57815-91ED-43cb-92C2-25804820EDAC}">
            <c15:filteredLineSeries>
              <c15:ser>
                <c:idx val="1"/>
                <c:order val="1"/>
                <c:tx>
                  <c:strRef>
                    <c:extLst>
                      <c:ext uri="{02D57815-91ED-43cb-92C2-25804820EDAC}">
                        <c15:formulaRef>
                          <c15:sqref>Taul1!$C$1</c15:sqref>
                        </c15:formulaRef>
                      </c:ext>
                    </c:extLst>
                    <c:strCache>
                      <c:ptCount val="1"/>
                      <c:pt idx="0">
                        <c:v>Painettu lehti viikonloppuisin</c:v>
                      </c:pt>
                    </c:strCache>
                  </c:strRef>
                </c:tx>
                <c:spPr>
                  <a:ln w="28575" cap="rnd">
                    <a:solidFill>
                      <a:schemeClr val="bg2"/>
                    </a:solidFill>
                    <a:round/>
                  </a:ln>
                  <a:effectLst/>
                </c:spPr>
                <c:marker>
                  <c:symbol val="circle"/>
                  <c:size val="5"/>
                  <c:spPr>
                    <a:solidFill>
                      <a:schemeClr val="bg2"/>
                    </a:solidFill>
                    <a:ln w="9525">
                      <a:solidFill>
                        <a:schemeClr val="bg2"/>
                      </a:solidFill>
                    </a:ln>
                    <a:effectLst/>
                  </c:spPr>
                </c:marker>
                <c:cat>
                  <c:strRef>
                    <c:extLst>
                      <c:ext uri="{02D57815-91ED-43cb-92C2-25804820EDAC}">
                        <c15:formulaRef>
                          <c15:sqref>Taul1!$A$2:$A$8</c15:sqref>
                        </c15:formulaRef>
                      </c:ext>
                    </c:extLst>
                    <c:strCache>
                      <c:ptCount val="7"/>
                      <c:pt idx="0">
                        <c:v>Ennen klo 7.00</c:v>
                      </c:pt>
                      <c:pt idx="1">
                        <c:v>7.01-9.00</c:v>
                      </c:pt>
                      <c:pt idx="2">
                        <c:v>9.01-12.00</c:v>
                      </c:pt>
                      <c:pt idx="3">
                        <c:v>12.01-16.00</c:v>
                      </c:pt>
                      <c:pt idx="4">
                        <c:v>16.01-18.00</c:v>
                      </c:pt>
                      <c:pt idx="5">
                        <c:v>18.01-20.00</c:v>
                      </c:pt>
                      <c:pt idx="6">
                        <c:v>Klo 20.00 jälkeen</c:v>
                      </c:pt>
                    </c:strCache>
                  </c:strRef>
                </c:cat>
                <c:val>
                  <c:numRef>
                    <c:extLst>
                      <c:ext uri="{02D57815-91ED-43cb-92C2-25804820EDAC}">
                        <c15:formulaRef>
                          <c15:sqref>Taul1!$C$2:$C$8</c15:sqref>
                        </c15:formulaRef>
                      </c:ext>
                    </c:extLst>
                    <c:numCache>
                      <c:formatCode>0</c:formatCode>
                      <c:ptCount val="7"/>
                      <c:pt idx="0">
                        <c:v>12.9</c:v>
                      </c:pt>
                      <c:pt idx="1">
                        <c:v>46.1</c:v>
                      </c:pt>
                      <c:pt idx="2">
                        <c:v>48.5</c:v>
                      </c:pt>
                      <c:pt idx="3">
                        <c:v>16</c:v>
                      </c:pt>
                      <c:pt idx="4">
                        <c:v>10.1</c:v>
                      </c:pt>
                      <c:pt idx="5">
                        <c:v>11.1</c:v>
                      </c:pt>
                      <c:pt idx="6">
                        <c:v>9.1999999999999993</c:v>
                      </c:pt>
                    </c:numCache>
                  </c:numRef>
                </c:val>
                <c:smooth val="0"/>
                <c:extLst>
                  <c:ext xmlns:c16="http://schemas.microsoft.com/office/drawing/2014/chart" uri="{C3380CC4-5D6E-409C-BE32-E72D297353CC}">
                    <c16:uniqueId val="{00000001-3DD5-45A7-AA13-781B9A0EF82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Verkkosivut tai sovellus viikonloppuisin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xmlns:c15="http://schemas.microsoft.com/office/drawing/2012/chart">
                      <c:ext xmlns:c15="http://schemas.microsoft.com/office/drawing/2012/chart" uri="{02D57815-91ED-43cb-92C2-25804820EDAC}">
                        <c15:formulaRef>
                          <c15:sqref>Taul1!$A$2:$A$8</c15:sqref>
                        </c15:formulaRef>
                      </c:ext>
                    </c:extLst>
                    <c:strCache>
                      <c:ptCount val="7"/>
                      <c:pt idx="0">
                        <c:v>Ennen klo 7.00</c:v>
                      </c:pt>
                      <c:pt idx="1">
                        <c:v>7.01-9.00</c:v>
                      </c:pt>
                      <c:pt idx="2">
                        <c:v>9.01-12.00</c:v>
                      </c:pt>
                      <c:pt idx="3">
                        <c:v>12.01-16.00</c:v>
                      </c:pt>
                      <c:pt idx="4">
                        <c:v>16.01-18.00</c:v>
                      </c:pt>
                      <c:pt idx="5">
                        <c:v>18.01-20.00</c:v>
                      </c:pt>
                      <c:pt idx="6">
                        <c:v>Klo 20.00 jälkeen</c:v>
                      </c:pt>
                    </c:strCache>
                  </c:strRef>
                </c:cat>
                <c:val>
                  <c:numRef>
                    <c:extLst xmlns:c15="http://schemas.microsoft.com/office/drawing/2012/chart">
                      <c:ext xmlns:c15="http://schemas.microsoft.com/office/drawing/2012/chart" uri="{02D57815-91ED-43cb-92C2-25804820EDAC}">
                        <c15:formulaRef>
                          <c15:sqref>Taul1!$E$2:$E$8</c15:sqref>
                        </c15:formulaRef>
                      </c:ext>
                    </c:extLst>
                    <c:numCache>
                      <c:formatCode>0</c:formatCode>
                      <c:ptCount val="7"/>
                      <c:pt idx="0">
                        <c:v>10.1</c:v>
                      </c:pt>
                      <c:pt idx="1">
                        <c:v>30.1</c:v>
                      </c:pt>
                      <c:pt idx="2">
                        <c:v>49.6</c:v>
                      </c:pt>
                      <c:pt idx="3">
                        <c:v>40.4</c:v>
                      </c:pt>
                      <c:pt idx="4">
                        <c:v>38.1</c:v>
                      </c:pt>
                      <c:pt idx="5">
                        <c:v>39.5</c:v>
                      </c:pt>
                      <c:pt idx="6">
                        <c:v>43.7</c:v>
                      </c:pt>
                    </c:numCache>
                  </c:numRef>
                </c:val>
                <c:smooth val="0"/>
                <c:extLst xmlns:c15="http://schemas.microsoft.com/office/drawing/2012/chart">
                  <c:ext xmlns:c16="http://schemas.microsoft.com/office/drawing/2014/chart" uri="{C3380CC4-5D6E-409C-BE32-E72D297353CC}">
                    <c16:uniqueId val="{00000003-3DD5-45A7-AA13-781B9A0EF82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Taul1!$G$1</c15:sqref>
                        </c15:formulaRef>
                      </c:ext>
                    </c:extLst>
                    <c:strCache>
                      <c:ptCount val="1"/>
                      <c:pt idx="0">
                        <c:v>Näköislehti viikonloppuisin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extLst xmlns:c15="http://schemas.microsoft.com/office/drawing/2012/chart">
                      <c:ext xmlns:c15="http://schemas.microsoft.com/office/drawing/2012/chart" uri="{02D57815-91ED-43cb-92C2-25804820EDAC}">
                        <c15:formulaRef>
                          <c15:sqref>Taul1!$A$2:$A$8</c15:sqref>
                        </c15:formulaRef>
                      </c:ext>
                    </c:extLst>
                    <c:strCache>
                      <c:ptCount val="7"/>
                      <c:pt idx="0">
                        <c:v>Ennen klo 7.00</c:v>
                      </c:pt>
                      <c:pt idx="1">
                        <c:v>7.01-9.00</c:v>
                      </c:pt>
                      <c:pt idx="2">
                        <c:v>9.01-12.00</c:v>
                      </c:pt>
                      <c:pt idx="3">
                        <c:v>12.01-16.00</c:v>
                      </c:pt>
                      <c:pt idx="4">
                        <c:v>16.01-18.00</c:v>
                      </c:pt>
                      <c:pt idx="5">
                        <c:v>18.01-20.00</c:v>
                      </c:pt>
                      <c:pt idx="6">
                        <c:v>Klo 20.00 jälkeen</c:v>
                      </c:pt>
                    </c:strCache>
                  </c:strRef>
                </c:cat>
                <c:val>
                  <c:numRef>
                    <c:extLst xmlns:c15="http://schemas.microsoft.com/office/drawing/2012/chart">
                      <c:ext xmlns:c15="http://schemas.microsoft.com/office/drawing/2012/chart" uri="{02D57815-91ED-43cb-92C2-25804820EDAC}">
                        <c15:formulaRef>
                          <c15:sqref>Taul1!$G$2:$G$8</c15:sqref>
                        </c15:formulaRef>
                      </c:ext>
                    </c:extLst>
                    <c:numCache>
                      <c:formatCode>0</c:formatCode>
                      <c:ptCount val="7"/>
                      <c:pt idx="0">
                        <c:v>16.8</c:v>
                      </c:pt>
                      <c:pt idx="1">
                        <c:v>40.1</c:v>
                      </c:pt>
                      <c:pt idx="2">
                        <c:v>41.8</c:v>
                      </c:pt>
                      <c:pt idx="3">
                        <c:v>16.399999999999999</c:v>
                      </c:pt>
                      <c:pt idx="4">
                        <c:v>12.6</c:v>
                      </c:pt>
                      <c:pt idx="5">
                        <c:v>14.9</c:v>
                      </c:pt>
                      <c:pt idx="6">
                        <c:v>12.5</c:v>
                      </c:pt>
                    </c:numCache>
                  </c:numRef>
                </c:val>
                <c:smooth val="0"/>
                <c:extLst xmlns:c15="http://schemas.microsoft.com/office/drawing/2012/chart">
                  <c:ext xmlns:c16="http://schemas.microsoft.com/office/drawing/2014/chart" uri="{C3380CC4-5D6E-409C-BE32-E72D297353CC}">
                    <c16:uniqueId val="{00000005-3DD5-45A7-AA13-781B9A0EF82C}"/>
                  </c:ext>
                </c:extLst>
              </c15:ser>
            </c15:filteredLineSeries>
          </c:ext>
        </c:extLst>
      </c:lineChart>
      <c:catAx>
        <c:axId val="591544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591534560"/>
        <c:crosses val="autoZero"/>
        <c:auto val="1"/>
        <c:lblAlgn val="ctr"/>
        <c:lblOffset val="100"/>
        <c:noMultiLvlLbl val="0"/>
      </c:catAx>
      <c:valAx>
        <c:axId val="591534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591544072"/>
        <c:crosses val="autoZero"/>
        <c:crossBetween val="between"/>
      </c:valAx>
      <c:spPr>
        <a:noFill/>
        <a:ln>
          <a:noFill/>
        </a:ln>
        <a:effectLst/>
      </c:spPr>
    </c:plotArea>
    <c:legend>
      <c:legendPos val="t"/>
      <c:layout>
        <c:manualLayout>
          <c:xMode val="edge"/>
          <c:yMode val="edge"/>
          <c:x val="0.1931915533683955"/>
          <c:y val="0.21734282963188198"/>
          <c:w val="0.5911164541077446"/>
          <c:h val="5.145611395993153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dirty="0"/>
              <a:t>SANOMALEHDEN LUKUAJANKOHTA VIIKONLOPPUISIN</a:t>
            </a:r>
          </a:p>
          <a:p>
            <a:pPr>
              <a:defRPr/>
            </a:pPr>
            <a:r>
              <a:rPr lang="fi-FI" sz="1400" dirty="0"/>
              <a:t>% lukevista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3.387064583890121E-2"/>
          <c:y val="0.25104285180111169"/>
          <c:w val="0.95375416134682489"/>
          <c:h val="0.68030112507876506"/>
        </c:manualLayout>
      </c:layout>
      <c:lineChart>
        <c:grouping val="standard"/>
        <c:varyColors val="0"/>
        <c:ser>
          <c:idx val="1"/>
          <c:order val="1"/>
          <c:tx>
            <c:strRef>
              <c:f>Taul1!$C$1</c:f>
              <c:strCache>
                <c:ptCount val="1"/>
                <c:pt idx="0">
                  <c:v>Painettu lehti viikonloppuisin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Ennen klo 7.00</c:v>
                </c:pt>
                <c:pt idx="1">
                  <c:v>7.01-9.00</c:v>
                </c:pt>
                <c:pt idx="2">
                  <c:v>9.01-12.00</c:v>
                </c:pt>
                <c:pt idx="3">
                  <c:v>12.01-16.00</c:v>
                </c:pt>
                <c:pt idx="4">
                  <c:v>16.01-18.00</c:v>
                </c:pt>
                <c:pt idx="5">
                  <c:v>18.01-20.00</c:v>
                </c:pt>
                <c:pt idx="6">
                  <c:v>Klo 20.00 jälkeen</c:v>
                </c:pt>
              </c:strCache>
            </c:strRef>
          </c:cat>
          <c:val>
            <c:numRef>
              <c:f>Taul1!$C$2:$C$8</c:f>
              <c:numCache>
                <c:formatCode>0</c:formatCode>
                <c:ptCount val="7"/>
                <c:pt idx="0">
                  <c:v>12.9</c:v>
                </c:pt>
                <c:pt idx="1">
                  <c:v>46.1</c:v>
                </c:pt>
                <c:pt idx="2">
                  <c:v>48.5</c:v>
                </c:pt>
                <c:pt idx="3">
                  <c:v>16</c:v>
                </c:pt>
                <c:pt idx="4">
                  <c:v>10.1</c:v>
                </c:pt>
                <c:pt idx="5">
                  <c:v>11.1</c:v>
                </c:pt>
                <c:pt idx="6">
                  <c:v>9.1999999999999993</c:v>
                </c:pt>
              </c:numCache>
            </c:numRef>
          </c:val>
          <c:smooth val="0"/>
          <c:extLst>
            <c:ext xmlns:c16="http://schemas.microsoft.com/office/drawing/2014/chart" uri="{C3380CC4-5D6E-409C-BE32-E72D297353CC}">
              <c16:uniqueId val="{00000001-3DD5-45A7-AA13-781B9A0EF82C}"/>
            </c:ext>
          </c:extLst>
        </c:ser>
        <c:ser>
          <c:idx val="3"/>
          <c:order val="3"/>
          <c:tx>
            <c:strRef>
              <c:f>Taul1!$E$1</c:f>
              <c:strCache>
                <c:ptCount val="1"/>
                <c:pt idx="0">
                  <c:v>Verkkosivut tai sovellus viikonloppuisin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1.1250175285703516E-3"/>
                  <c:y val="-2.3863129606648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A5-42FD-9531-A094917B3D2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Ennen klo 7.00</c:v>
                </c:pt>
                <c:pt idx="1">
                  <c:v>7.01-9.00</c:v>
                </c:pt>
                <c:pt idx="2">
                  <c:v>9.01-12.00</c:v>
                </c:pt>
                <c:pt idx="3">
                  <c:v>12.01-16.00</c:v>
                </c:pt>
                <c:pt idx="4">
                  <c:v>16.01-18.00</c:v>
                </c:pt>
                <c:pt idx="5">
                  <c:v>18.01-20.00</c:v>
                </c:pt>
                <c:pt idx="6">
                  <c:v>Klo 20.00 jälkeen</c:v>
                </c:pt>
              </c:strCache>
            </c:strRef>
          </c:cat>
          <c:val>
            <c:numRef>
              <c:f>Taul1!$E$2:$E$8</c:f>
              <c:numCache>
                <c:formatCode>0</c:formatCode>
                <c:ptCount val="7"/>
                <c:pt idx="0">
                  <c:v>10.1</c:v>
                </c:pt>
                <c:pt idx="1">
                  <c:v>30.1</c:v>
                </c:pt>
                <c:pt idx="2">
                  <c:v>49.6</c:v>
                </c:pt>
                <c:pt idx="3">
                  <c:v>40.4</c:v>
                </c:pt>
                <c:pt idx="4">
                  <c:v>38.1</c:v>
                </c:pt>
                <c:pt idx="5">
                  <c:v>39.5</c:v>
                </c:pt>
                <c:pt idx="6">
                  <c:v>43.7</c:v>
                </c:pt>
              </c:numCache>
            </c:numRef>
          </c:val>
          <c:smooth val="0"/>
          <c:extLst>
            <c:ext xmlns:c16="http://schemas.microsoft.com/office/drawing/2014/chart" uri="{C3380CC4-5D6E-409C-BE32-E72D297353CC}">
              <c16:uniqueId val="{00000003-3DD5-45A7-AA13-781B9A0EF82C}"/>
            </c:ext>
          </c:extLst>
        </c:ser>
        <c:ser>
          <c:idx val="5"/>
          <c:order val="5"/>
          <c:tx>
            <c:strRef>
              <c:f>Taul1!$G$1</c:f>
              <c:strCache>
                <c:ptCount val="1"/>
                <c:pt idx="0">
                  <c:v>Näköislehti viikonloppuisin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3"/>
              <c:delete val="1"/>
              <c:extLst>
                <c:ext xmlns:c15="http://schemas.microsoft.com/office/drawing/2012/chart" uri="{CE6537A1-D6FC-4f65-9D91-7224C49458BB}"/>
                <c:ext xmlns:c16="http://schemas.microsoft.com/office/drawing/2014/chart" uri="{C3380CC4-5D6E-409C-BE32-E72D297353CC}">
                  <c16:uniqueId val="{00000000-207A-4C94-B05A-CD5D18A621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Ennen klo 7.00</c:v>
                </c:pt>
                <c:pt idx="1">
                  <c:v>7.01-9.00</c:v>
                </c:pt>
                <c:pt idx="2">
                  <c:v>9.01-12.00</c:v>
                </c:pt>
                <c:pt idx="3">
                  <c:v>12.01-16.00</c:v>
                </c:pt>
                <c:pt idx="4">
                  <c:v>16.01-18.00</c:v>
                </c:pt>
                <c:pt idx="5">
                  <c:v>18.01-20.00</c:v>
                </c:pt>
                <c:pt idx="6">
                  <c:v>Klo 20.00 jälkeen</c:v>
                </c:pt>
              </c:strCache>
            </c:strRef>
          </c:cat>
          <c:val>
            <c:numRef>
              <c:f>Taul1!$G$2:$G$8</c:f>
              <c:numCache>
                <c:formatCode>0</c:formatCode>
                <c:ptCount val="7"/>
                <c:pt idx="0">
                  <c:v>16.8</c:v>
                </c:pt>
                <c:pt idx="1">
                  <c:v>40.1</c:v>
                </c:pt>
                <c:pt idx="2">
                  <c:v>41.8</c:v>
                </c:pt>
                <c:pt idx="3">
                  <c:v>16.399999999999999</c:v>
                </c:pt>
                <c:pt idx="4">
                  <c:v>12.6</c:v>
                </c:pt>
                <c:pt idx="5">
                  <c:v>14.9</c:v>
                </c:pt>
                <c:pt idx="6">
                  <c:v>12.5</c:v>
                </c:pt>
              </c:numCache>
            </c:numRef>
          </c:val>
          <c:smooth val="0"/>
          <c:extLst>
            <c:ext xmlns:c16="http://schemas.microsoft.com/office/drawing/2014/chart" uri="{C3380CC4-5D6E-409C-BE32-E72D297353CC}">
              <c16:uniqueId val="{00000005-3DD5-45A7-AA13-781B9A0EF82C}"/>
            </c:ext>
          </c:extLst>
        </c:ser>
        <c:dLbls>
          <c:showLegendKey val="0"/>
          <c:showVal val="0"/>
          <c:showCatName val="0"/>
          <c:showSerName val="0"/>
          <c:showPercent val="0"/>
          <c:showBubbleSize val="0"/>
        </c:dLbls>
        <c:marker val="1"/>
        <c:smooth val="0"/>
        <c:axId val="591544072"/>
        <c:axId val="591534560"/>
        <c:extLst>
          <c:ext xmlns:c15="http://schemas.microsoft.com/office/drawing/2012/chart" uri="{02D57815-91ED-43cb-92C2-25804820EDAC}">
            <c15:filteredLineSeries>
              <c15:ser>
                <c:idx val="0"/>
                <c:order val="0"/>
                <c:tx>
                  <c:strRef>
                    <c:extLst>
                      <c:ext uri="{02D57815-91ED-43cb-92C2-25804820EDAC}">
                        <c15:formulaRef>
                          <c15:sqref>Taul1!$B$1</c15:sqref>
                        </c15:formulaRef>
                      </c:ext>
                    </c:extLst>
                    <c:strCache>
                      <c:ptCount val="1"/>
                      <c:pt idx="0">
                        <c:v>Painettu lehti arkisin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Taul1!$A$2:$A$8</c15:sqref>
                        </c15:formulaRef>
                      </c:ext>
                    </c:extLst>
                    <c:strCache>
                      <c:ptCount val="7"/>
                      <c:pt idx="0">
                        <c:v>Ennen klo 7.00</c:v>
                      </c:pt>
                      <c:pt idx="1">
                        <c:v>7.01-9.00</c:v>
                      </c:pt>
                      <c:pt idx="2">
                        <c:v>9.01-12.00</c:v>
                      </c:pt>
                      <c:pt idx="3">
                        <c:v>12.01-16.00</c:v>
                      </c:pt>
                      <c:pt idx="4">
                        <c:v>16.01-18.00</c:v>
                      </c:pt>
                      <c:pt idx="5">
                        <c:v>18.01-20.00</c:v>
                      </c:pt>
                      <c:pt idx="6">
                        <c:v>Klo 20.00 jälkeen</c:v>
                      </c:pt>
                    </c:strCache>
                  </c:strRef>
                </c:cat>
                <c:val>
                  <c:numRef>
                    <c:extLst>
                      <c:ext uri="{02D57815-91ED-43cb-92C2-25804820EDAC}">
                        <c15:formulaRef>
                          <c15:sqref>Taul1!$B$2:$B$8</c15:sqref>
                        </c15:formulaRef>
                      </c:ext>
                    </c:extLst>
                    <c:numCache>
                      <c:formatCode>0</c:formatCode>
                      <c:ptCount val="7"/>
                      <c:pt idx="0">
                        <c:v>26.8</c:v>
                      </c:pt>
                      <c:pt idx="1">
                        <c:v>50.3</c:v>
                      </c:pt>
                      <c:pt idx="2">
                        <c:v>26.5</c:v>
                      </c:pt>
                      <c:pt idx="3">
                        <c:v>14.7</c:v>
                      </c:pt>
                      <c:pt idx="4">
                        <c:v>13.9</c:v>
                      </c:pt>
                      <c:pt idx="5">
                        <c:v>14.9</c:v>
                      </c:pt>
                      <c:pt idx="6">
                        <c:v>11.8</c:v>
                      </c:pt>
                    </c:numCache>
                  </c:numRef>
                </c:val>
                <c:smooth val="0"/>
                <c:extLst>
                  <c:ext xmlns:c16="http://schemas.microsoft.com/office/drawing/2014/chart" uri="{C3380CC4-5D6E-409C-BE32-E72D297353CC}">
                    <c16:uniqueId val="{00000000-3DD5-45A7-AA13-781B9A0EF82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Verkkosivut tai sovellus arkisin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Taul1!$A$2:$A$8</c15:sqref>
                        </c15:formulaRef>
                      </c:ext>
                    </c:extLst>
                    <c:strCache>
                      <c:ptCount val="7"/>
                      <c:pt idx="0">
                        <c:v>Ennen klo 7.00</c:v>
                      </c:pt>
                      <c:pt idx="1">
                        <c:v>7.01-9.00</c:v>
                      </c:pt>
                      <c:pt idx="2">
                        <c:v>9.01-12.00</c:v>
                      </c:pt>
                      <c:pt idx="3">
                        <c:v>12.01-16.00</c:v>
                      </c:pt>
                      <c:pt idx="4">
                        <c:v>16.01-18.00</c:v>
                      </c:pt>
                      <c:pt idx="5">
                        <c:v>18.01-20.00</c:v>
                      </c:pt>
                      <c:pt idx="6">
                        <c:v>Klo 20.00 jälkeen</c:v>
                      </c:pt>
                    </c:strCache>
                  </c:strRef>
                </c:cat>
                <c:val>
                  <c:numRef>
                    <c:extLst xmlns:c15="http://schemas.microsoft.com/office/drawing/2012/chart">
                      <c:ext xmlns:c15="http://schemas.microsoft.com/office/drawing/2012/chart" uri="{02D57815-91ED-43cb-92C2-25804820EDAC}">
                        <c15:formulaRef>
                          <c15:sqref>Taul1!$D$2:$D$8</c15:sqref>
                        </c15:formulaRef>
                      </c:ext>
                    </c:extLst>
                    <c:numCache>
                      <c:formatCode>0</c:formatCode>
                      <c:ptCount val="7"/>
                      <c:pt idx="0">
                        <c:v>19.5</c:v>
                      </c:pt>
                      <c:pt idx="1">
                        <c:v>41.9</c:v>
                      </c:pt>
                      <c:pt idx="2">
                        <c:v>40.5</c:v>
                      </c:pt>
                      <c:pt idx="3">
                        <c:v>41.2</c:v>
                      </c:pt>
                      <c:pt idx="4">
                        <c:v>38.200000000000003</c:v>
                      </c:pt>
                      <c:pt idx="5">
                        <c:v>40.299999999999997</c:v>
                      </c:pt>
                      <c:pt idx="6">
                        <c:v>42.3</c:v>
                      </c:pt>
                    </c:numCache>
                  </c:numRef>
                </c:val>
                <c:smooth val="0"/>
                <c:extLst xmlns:c15="http://schemas.microsoft.com/office/drawing/2012/chart">
                  <c:ext xmlns:c16="http://schemas.microsoft.com/office/drawing/2014/chart" uri="{C3380CC4-5D6E-409C-BE32-E72D297353CC}">
                    <c16:uniqueId val="{00000002-3DD5-45A7-AA13-781B9A0EF82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Taul1!$F$1</c15:sqref>
                        </c15:formulaRef>
                      </c:ext>
                    </c:extLst>
                    <c:strCache>
                      <c:ptCount val="1"/>
                      <c:pt idx="0">
                        <c:v>Näköislehti arkisin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Taul1!$A$2:$A$8</c15:sqref>
                        </c15:formulaRef>
                      </c:ext>
                    </c:extLst>
                    <c:strCache>
                      <c:ptCount val="7"/>
                      <c:pt idx="0">
                        <c:v>Ennen klo 7.00</c:v>
                      </c:pt>
                      <c:pt idx="1">
                        <c:v>7.01-9.00</c:v>
                      </c:pt>
                      <c:pt idx="2">
                        <c:v>9.01-12.00</c:v>
                      </c:pt>
                      <c:pt idx="3">
                        <c:v>12.01-16.00</c:v>
                      </c:pt>
                      <c:pt idx="4">
                        <c:v>16.01-18.00</c:v>
                      </c:pt>
                      <c:pt idx="5">
                        <c:v>18.01-20.00</c:v>
                      </c:pt>
                      <c:pt idx="6">
                        <c:v>Klo 20.00 jälkeen</c:v>
                      </c:pt>
                    </c:strCache>
                  </c:strRef>
                </c:cat>
                <c:val>
                  <c:numRef>
                    <c:extLst xmlns:c15="http://schemas.microsoft.com/office/drawing/2012/chart">
                      <c:ext xmlns:c15="http://schemas.microsoft.com/office/drawing/2012/chart" uri="{02D57815-91ED-43cb-92C2-25804820EDAC}">
                        <c15:formulaRef>
                          <c15:sqref>Taul1!$F$2:$F$8</c15:sqref>
                        </c15:formulaRef>
                      </c:ext>
                    </c:extLst>
                    <c:numCache>
                      <c:formatCode>0</c:formatCode>
                      <c:ptCount val="7"/>
                      <c:pt idx="0">
                        <c:v>28.7</c:v>
                      </c:pt>
                      <c:pt idx="1">
                        <c:v>43.3</c:v>
                      </c:pt>
                      <c:pt idx="2">
                        <c:v>29.7</c:v>
                      </c:pt>
                      <c:pt idx="3">
                        <c:v>12.9</c:v>
                      </c:pt>
                      <c:pt idx="4">
                        <c:v>12.1</c:v>
                      </c:pt>
                      <c:pt idx="5">
                        <c:v>12.2</c:v>
                      </c:pt>
                      <c:pt idx="6">
                        <c:v>14.5</c:v>
                      </c:pt>
                    </c:numCache>
                  </c:numRef>
                </c:val>
                <c:smooth val="0"/>
                <c:extLst xmlns:c15="http://schemas.microsoft.com/office/drawing/2012/chart">
                  <c:ext xmlns:c16="http://schemas.microsoft.com/office/drawing/2014/chart" uri="{C3380CC4-5D6E-409C-BE32-E72D297353CC}">
                    <c16:uniqueId val="{00000004-3DD5-45A7-AA13-781B9A0EF82C}"/>
                  </c:ext>
                </c:extLst>
              </c15:ser>
            </c15:filteredLineSeries>
          </c:ext>
        </c:extLst>
      </c:lineChart>
      <c:catAx>
        <c:axId val="591544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591534560"/>
        <c:crosses val="autoZero"/>
        <c:auto val="1"/>
        <c:lblAlgn val="ctr"/>
        <c:lblOffset val="100"/>
        <c:noMultiLvlLbl val="0"/>
      </c:catAx>
      <c:valAx>
        <c:axId val="591534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591544072"/>
        <c:crosses val="autoZero"/>
        <c:crossBetween val="between"/>
      </c:valAx>
      <c:spPr>
        <a:noFill/>
        <a:ln>
          <a:noFill/>
        </a:ln>
        <a:effectLst/>
      </c:spPr>
    </c:plotArea>
    <c:legend>
      <c:legendPos val="t"/>
      <c:layout>
        <c:manualLayout>
          <c:xMode val="edge"/>
          <c:yMode val="edge"/>
          <c:x val="0.10334836220922615"/>
          <c:y val="0.16282608768270013"/>
          <c:w val="0.76630276631180183"/>
          <c:h val="5.10044644721216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VERKKOSIVUJEN TAI SOVELLUKSEN JA NÄKÖISLEHDEN LUKEMISUSEUS</a:t>
            </a:r>
          </a:p>
          <a:p>
            <a:pPr>
              <a:defRPr/>
            </a:pPr>
            <a:r>
              <a:rPr lang="en-US" sz="1400" dirty="0"/>
              <a:t>% </a:t>
            </a:r>
            <a:r>
              <a:rPr lang="en-US" sz="1400" dirty="0" err="1"/>
              <a:t>lukevista</a:t>
            </a:r>
            <a:endParaRPr lang="en-US" sz="1400" dirty="0"/>
          </a:p>
        </c:rich>
      </c:tx>
      <c:layout>
        <c:manualLayout>
          <c:xMode val="edge"/>
          <c:yMode val="edge"/>
          <c:x val="0.10964932126696834"/>
          <c:y val="4.943262761013356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4.7905102077172482E-2"/>
          <c:y val="0.25206250394639307"/>
          <c:w val="0.92713800904977373"/>
          <c:h val="0.64947466480526661"/>
        </c:manualLayout>
      </c:layout>
      <c:barChart>
        <c:barDir val="col"/>
        <c:grouping val="clustered"/>
        <c:varyColors val="0"/>
        <c:ser>
          <c:idx val="0"/>
          <c:order val="0"/>
          <c:tx>
            <c:strRef>
              <c:f>Taul1!$B$1</c:f>
              <c:strCache>
                <c:ptCount val="1"/>
                <c:pt idx="0">
                  <c:v>Verkkosivut tai sovellus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2-ABBA-4816-AE94-43F94C2DE116}"/>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258-4B29-89B0-0A1FA97320AD}"/>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D258-4B29-89B0-0A1FA97320AD}"/>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D258-4B29-89B0-0A1FA97320AD}"/>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D258-4B29-89B0-0A1FA97320AD}"/>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D258-4B29-89B0-0A1FA97320A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Useita kertoja päivässä</c:v>
                </c:pt>
                <c:pt idx="1">
                  <c:v>Kerran päivässä</c:v>
                </c:pt>
                <c:pt idx="2">
                  <c:v>Muutaman kerran viikossa</c:v>
                </c:pt>
                <c:pt idx="3">
                  <c:v>Noin kerran viikossa</c:v>
                </c:pt>
                <c:pt idx="4">
                  <c:v>Noin joka toinen viikko</c:v>
                </c:pt>
                <c:pt idx="5">
                  <c:v>Harvemmin</c:v>
                </c:pt>
              </c:strCache>
            </c:strRef>
          </c:cat>
          <c:val>
            <c:numRef>
              <c:f>Taul1!$B$2:$B$7</c:f>
              <c:numCache>
                <c:formatCode>General</c:formatCode>
                <c:ptCount val="6"/>
                <c:pt idx="0">
                  <c:v>62</c:v>
                </c:pt>
                <c:pt idx="1">
                  <c:v>24</c:v>
                </c:pt>
                <c:pt idx="2">
                  <c:v>7</c:v>
                </c:pt>
                <c:pt idx="3">
                  <c:v>2</c:v>
                </c:pt>
                <c:pt idx="4">
                  <c:v>1</c:v>
                </c:pt>
                <c:pt idx="5">
                  <c:v>2</c:v>
                </c:pt>
              </c:numCache>
            </c:numRef>
          </c:val>
          <c:extLst>
            <c:ext xmlns:c16="http://schemas.microsoft.com/office/drawing/2014/chart" uri="{C3380CC4-5D6E-409C-BE32-E72D297353CC}">
              <c16:uniqueId val="{00000000-ABBA-4816-AE94-43F94C2DE116}"/>
            </c:ext>
          </c:extLst>
        </c:ser>
        <c:ser>
          <c:idx val="1"/>
          <c:order val="1"/>
          <c:tx>
            <c:strRef>
              <c:f>Taul1!$C$1</c:f>
              <c:strCache>
                <c:ptCount val="1"/>
                <c:pt idx="0">
                  <c:v>Näköislehti</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Useita kertoja päivässä</c:v>
                </c:pt>
                <c:pt idx="1">
                  <c:v>Kerran päivässä</c:v>
                </c:pt>
                <c:pt idx="2">
                  <c:v>Muutaman kerran viikossa</c:v>
                </c:pt>
                <c:pt idx="3">
                  <c:v>Noin kerran viikossa</c:v>
                </c:pt>
                <c:pt idx="4">
                  <c:v>Noin joka toinen viikko</c:v>
                </c:pt>
                <c:pt idx="5">
                  <c:v>Harvemmin</c:v>
                </c:pt>
              </c:strCache>
            </c:strRef>
          </c:cat>
          <c:val>
            <c:numRef>
              <c:f>Taul1!$C$2:$C$7</c:f>
              <c:numCache>
                <c:formatCode>General</c:formatCode>
                <c:ptCount val="6"/>
                <c:pt idx="0">
                  <c:v>14</c:v>
                </c:pt>
                <c:pt idx="1">
                  <c:v>53</c:v>
                </c:pt>
                <c:pt idx="2">
                  <c:v>15</c:v>
                </c:pt>
                <c:pt idx="3">
                  <c:v>6</c:v>
                </c:pt>
                <c:pt idx="4">
                  <c:v>3</c:v>
                </c:pt>
                <c:pt idx="5">
                  <c:v>8</c:v>
                </c:pt>
              </c:numCache>
            </c:numRef>
          </c:val>
          <c:extLst>
            <c:ext xmlns:c16="http://schemas.microsoft.com/office/drawing/2014/chart" uri="{C3380CC4-5D6E-409C-BE32-E72D297353CC}">
              <c16:uniqueId val="{0000000E-9E56-48D1-B88A-B789B8A4DCEE}"/>
            </c:ext>
          </c:extLst>
        </c:ser>
        <c:dLbls>
          <c:showLegendKey val="0"/>
          <c:showVal val="0"/>
          <c:showCatName val="0"/>
          <c:showSerName val="0"/>
          <c:showPercent val="0"/>
          <c:showBubbleSize val="0"/>
        </c:dLbls>
        <c:gapWidth val="100"/>
        <c:axId val="829747304"/>
        <c:axId val="829750584"/>
      </c:barChart>
      <c:catAx>
        <c:axId val="829747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829750584"/>
        <c:crosses val="autoZero"/>
        <c:auto val="1"/>
        <c:lblAlgn val="ctr"/>
        <c:lblOffset val="100"/>
        <c:noMultiLvlLbl val="0"/>
      </c:catAx>
      <c:valAx>
        <c:axId val="829750584"/>
        <c:scaling>
          <c:orientation val="minMax"/>
        </c:scaling>
        <c:delete val="1"/>
        <c:axPos val="l"/>
        <c:numFmt formatCode="General" sourceLinked="1"/>
        <c:majorTickMark val="out"/>
        <c:minorTickMark val="none"/>
        <c:tickLblPos val="nextTo"/>
        <c:crossAx val="829747304"/>
        <c:crosses val="autoZero"/>
        <c:crossBetween val="between"/>
      </c:valAx>
      <c:spPr>
        <a:noFill/>
        <a:ln>
          <a:noFill/>
        </a:ln>
        <a:effectLst/>
      </c:spPr>
    </c:plotArea>
    <c:legend>
      <c:legendPos val="t"/>
      <c:layout>
        <c:manualLayout>
          <c:xMode val="edge"/>
          <c:yMode val="edge"/>
          <c:x val="0.362897798125913"/>
          <c:y val="0.19907531145150281"/>
          <c:w val="0.28099173406491612"/>
          <c:h val="5.28280393281314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VERKKOSIVUJEN TAI SOVELLUKSEN LUKULAITE</a:t>
            </a:r>
          </a:p>
          <a:p>
            <a:pPr>
              <a:defRPr/>
            </a:pPr>
            <a:r>
              <a:rPr lang="en-US" sz="1400" dirty="0"/>
              <a:t>% </a:t>
            </a:r>
            <a:r>
              <a:rPr lang="en-US" sz="1400" dirty="0" err="1"/>
              <a:t>verkkosivuja</a:t>
            </a:r>
            <a:r>
              <a:rPr lang="en-US" sz="1400" baseline="0" dirty="0"/>
              <a:t> tai </a:t>
            </a:r>
            <a:r>
              <a:rPr lang="en-US" sz="1400" baseline="0" dirty="0" err="1"/>
              <a:t>sovellusta</a:t>
            </a:r>
            <a:r>
              <a:rPr lang="en-US" sz="1400" baseline="0" dirty="0"/>
              <a:t> </a:t>
            </a:r>
            <a:r>
              <a:rPr lang="en-US" sz="1400" baseline="0" dirty="0" err="1"/>
              <a:t>l</a:t>
            </a:r>
            <a:r>
              <a:rPr lang="en-US" sz="1400" dirty="0" err="1"/>
              <a:t>ukevista</a:t>
            </a:r>
            <a:endParaRPr lang="en-US" sz="1400" dirty="0"/>
          </a:p>
        </c:rich>
      </c:tx>
      <c:layout>
        <c:manualLayout>
          <c:xMode val="edge"/>
          <c:yMode val="edge"/>
          <c:x val="0.1408026907660773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4.7905102077172482E-2"/>
          <c:y val="0.21706004285042416"/>
          <c:w val="0.8852469764974461"/>
          <c:h val="0.63110749185667747"/>
        </c:manualLayout>
      </c:layout>
      <c:barChart>
        <c:barDir val="col"/>
        <c:grouping val="clustered"/>
        <c:varyColors val="0"/>
        <c:ser>
          <c:idx val="0"/>
          <c:order val="0"/>
          <c:tx>
            <c:strRef>
              <c:f>Taul1!$B$1</c:f>
              <c:strCache>
                <c:ptCount val="1"/>
                <c:pt idx="0">
                  <c:v>Verkkosivut tai sovellus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2-ABBA-4816-AE94-43F94C2DE116}"/>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7FA1-4956-9537-AABA17EB0CBC}"/>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7FA1-4956-9537-AABA17EB0CB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Tietokoneella</c:v>
                </c:pt>
                <c:pt idx="1">
                  <c:v>Älypuhelimella</c:v>
                </c:pt>
                <c:pt idx="2">
                  <c:v>Tabletilla</c:v>
                </c:pt>
              </c:strCache>
            </c:strRef>
          </c:cat>
          <c:val>
            <c:numRef>
              <c:f>Taul1!$B$2:$B$4</c:f>
              <c:numCache>
                <c:formatCode>General</c:formatCode>
                <c:ptCount val="3"/>
                <c:pt idx="0">
                  <c:v>53</c:v>
                </c:pt>
                <c:pt idx="1">
                  <c:v>81</c:v>
                </c:pt>
                <c:pt idx="2">
                  <c:v>25</c:v>
                </c:pt>
              </c:numCache>
            </c:numRef>
          </c:val>
          <c:extLst>
            <c:ext xmlns:c16="http://schemas.microsoft.com/office/drawing/2014/chart" uri="{C3380CC4-5D6E-409C-BE32-E72D297353CC}">
              <c16:uniqueId val="{00000000-ABBA-4816-AE94-43F94C2DE116}"/>
            </c:ext>
          </c:extLst>
        </c:ser>
        <c:dLbls>
          <c:showLegendKey val="0"/>
          <c:showVal val="0"/>
          <c:showCatName val="0"/>
          <c:showSerName val="0"/>
          <c:showPercent val="0"/>
          <c:showBubbleSize val="0"/>
        </c:dLbls>
        <c:gapWidth val="100"/>
        <c:axId val="149032896"/>
        <c:axId val="149031912"/>
      </c:barChart>
      <c:catAx>
        <c:axId val="149032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49031912"/>
        <c:crosses val="autoZero"/>
        <c:auto val="1"/>
        <c:lblAlgn val="ctr"/>
        <c:lblOffset val="100"/>
        <c:noMultiLvlLbl val="0"/>
      </c:catAx>
      <c:valAx>
        <c:axId val="149031912"/>
        <c:scaling>
          <c:orientation val="minMax"/>
        </c:scaling>
        <c:delete val="1"/>
        <c:axPos val="l"/>
        <c:numFmt formatCode="General" sourceLinked="1"/>
        <c:majorTickMark val="out"/>
        <c:minorTickMark val="none"/>
        <c:tickLblPos val="nextTo"/>
        <c:crossAx val="149032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NÄKÖISLEHDEN LUKULAITE</a:t>
            </a:r>
          </a:p>
          <a:p>
            <a:pPr>
              <a:defRPr/>
            </a:pPr>
            <a:r>
              <a:rPr lang="en-US" sz="1400" dirty="0"/>
              <a:t>% </a:t>
            </a:r>
            <a:r>
              <a:rPr lang="en-US" sz="1400" dirty="0" err="1"/>
              <a:t>näköislehteä</a:t>
            </a:r>
            <a:r>
              <a:rPr lang="en-US" sz="1400" baseline="0" dirty="0"/>
              <a:t> </a:t>
            </a:r>
            <a:r>
              <a:rPr lang="en-US" sz="1400" baseline="0" dirty="0" err="1"/>
              <a:t>l</a:t>
            </a:r>
            <a:r>
              <a:rPr lang="en-US" sz="1400" dirty="0" err="1"/>
              <a:t>ukevista</a:t>
            </a:r>
            <a:endParaRPr lang="en-US" sz="1400" dirty="0"/>
          </a:p>
        </c:rich>
      </c:tx>
      <c:layout>
        <c:manualLayout>
          <c:xMode val="edge"/>
          <c:yMode val="edge"/>
          <c:x val="0.2517139251036243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12235722071626293"/>
          <c:y val="0.19915222978187935"/>
          <c:w val="0.87764277928373713"/>
          <c:h val="0.6718486485667271"/>
        </c:manualLayout>
      </c:layout>
      <c:barChart>
        <c:barDir val="col"/>
        <c:grouping val="clustered"/>
        <c:varyColors val="0"/>
        <c:ser>
          <c:idx val="0"/>
          <c:order val="0"/>
          <c:tx>
            <c:strRef>
              <c:f>Taul1!$B$1</c:f>
              <c:strCache>
                <c:ptCount val="1"/>
                <c:pt idx="0">
                  <c:v>Näköislehti</c:v>
                </c:pt>
              </c:strCache>
            </c:strRef>
          </c:tx>
          <c:spPr>
            <a:solidFill>
              <a:schemeClr val="accent4"/>
            </a:solidFill>
            <a:ln w="19050">
              <a:solidFill>
                <a:schemeClr val="lt1"/>
              </a:solidFill>
            </a:ln>
            <a:effectLst/>
          </c:spPr>
          <c:invertIfNegative val="0"/>
          <c:dPt>
            <c:idx val="0"/>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1-8442-4418-96AD-07157FCF9053}"/>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3-8442-4418-96AD-07157FCF9053}"/>
              </c:ext>
            </c:extLst>
          </c:dPt>
          <c:dPt>
            <c:idx val="2"/>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5-8442-4418-96AD-07157FCF9053}"/>
              </c:ext>
            </c:extLst>
          </c:dPt>
          <c:dPt>
            <c:idx val="4"/>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9-8442-4418-96AD-07157FCF9053}"/>
              </c:ext>
            </c:extLst>
          </c:dPt>
          <c:dPt>
            <c:idx val="5"/>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B-8442-4418-96AD-07157FCF9053}"/>
              </c:ext>
            </c:extLst>
          </c:dPt>
          <c:dPt>
            <c:idx val="6"/>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D-8442-4418-96AD-07157FCF905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Tietokoneella</c:v>
                </c:pt>
                <c:pt idx="1">
                  <c:v>Älypuhelimella</c:v>
                </c:pt>
                <c:pt idx="2">
                  <c:v>Tabletilla</c:v>
                </c:pt>
              </c:strCache>
            </c:strRef>
          </c:cat>
          <c:val>
            <c:numRef>
              <c:f>Taul1!$B$2:$B$4</c:f>
              <c:numCache>
                <c:formatCode>General</c:formatCode>
                <c:ptCount val="3"/>
                <c:pt idx="0">
                  <c:v>48</c:v>
                </c:pt>
                <c:pt idx="1">
                  <c:v>49</c:v>
                </c:pt>
                <c:pt idx="2">
                  <c:v>43</c:v>
                </c:pt>
              </c:numCache>
            </c:numRef>
          </c:val>
          <c:extLst>
            <c:ext xmlns:c16="http://schemas.microsoft.com/office/drawing/2014/chart" uri="{C3380CC4-5D6E-409C-BE32-E72D297353CC}">
              <c16:uniqueId val="{0000000E-8442-4418-96AD-07157FCF9053}"/>
            </c:ext>
          </c:extLst>
        </c:ser>
        <c:dLbls>
          <c:showLegendKey val="0"/>
          <c:showVal val="0"/>
          <c:showCatName val="0"/>
          <c:showSerName val="0"/>
          <c:showPercent val="0"/>
          <c:showBubbleSize val="0"/>
        </c:dLbls>
        <c:gapWidth val="100"/>
        <c:axId val="635914016"/>
        <c:axId val="635914344"/>
      </c:barChart>
      <c:catAx>
        <c:axId val="635914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635914344"/>
        <c:crosses val="autoZero"/>
        <c:auto val="1"/>
        <c:lblAlgn val="ctr"/>
        <c:lblOffset val="100"/>
        <c:noMultiLvlLbl val="0"/>
      </c:catAx>
      <c:valAx>
        <c:axId val="635914344"/>
        <c:scaling>
          <c:orientation val="minMax"/>
          <c:max val="90"/>
          <c:min val="0"/>
        </c:scaling>
        <c:delete val="1"/>
        <c:axPos val="l"/>
        <c:numFmt formatCode="General" sourceLinked="1"/>
        <c:majorTickMark val="out"/>
        <c:minorTickMark val="none"/>
        <c:tickLblPos val="nextTo"/>
        <c:crossAx val="635914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07932808638149"/>
          <c:y val="8.9600739274363281E-2"/>
          <c:w val="0.80256500453151747"/>
          <c:h val="0.81011432120332827"/>
        </c:manualLayout>
      </c:layout>
      <c:barChart>
        <c:barDir val="bar"/>
        <c:grouping val="clustered"/>
        <c:varyColors val="0"/>
        <c:ser>
          <c:idx val="2"/>
          <c:order val="2"/>
          <c:tx>
            <c:strRef>
              <c:f>Taul1!$D$1</c:f>
              <c:strCache>
                <c:ptCount val="1"/>
                <c:pt idx="0">
                  <c:v>Lukee näköislehteä</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Taul1!$A$2:$A$18</c:f>
              <c:strCache>
                <c:ptCount val="8"/>
                <c:pt idx="0">
                  <c:v>Kotimaa</c:v>
                </c:pt>
                <c:pt idx="1">
                  <c:v>Kaupunki / paikallisuutiset</c:v>
                </c:pt>
                <c:pt idx="2">
                  <c:v>Ulkomaat</c:v>
                </c:pt>
                <c:pt idx="3">
                  <c:v>Mielipide</c:v>
                </c:pt>
                <c:pt idx="4">
                  <c:v>Kulttuuri</c:v>
                </c:pt>
                <c:pt idx="5">
                  <c:v>Ihmiset ja ilmiöt</c:v>
                </c:pt>
                <c:pt idx="6">
                  <c:v>Sää</c:v>
                </c:pt>
                <c:pt idx="7">
                  <c:v>Talous</c:v>
                </c:pt>
              </c:strCache>
              <c:extLst/>
            </c:strRef>
          </c:cat>
          <c:val>
            <c:numRef>
              <c:f>Taul1!$D$2:$D$18</c:f>
              <c:numCache>
                <c:formatCode>General</c:formatCode>
                <c:ptCount val="8"/>
                <c:pt idx="0">
                  <c:v>89</c:v>
                </c:pt>
                <c:pt idx="1">
                  <c:v>86</c:v>
                </c:pt>
                <c:pt idx="2">
                  <c:v>71</c:v>
                </c:pt>
                <c:pt idx="3">
                  <c:v>64</c:v>
                </c:pt>
                <c:pt idx="4">
                  <c:v>59</c:v>
                </c:pt>
                <c:pt idx="5">
                  <c:v>56</c:v>
                </c:pt>
                <c:pt idx="6">
                  <c:v>51</c:v>
                </c:pt>
                <c:pt idx="7">
                  <c:v>51</c:v>
                </c:pt>
              </c:numCache>
              <c:extLst/>
            </c:numRef>
          </c:val>
          <c:extLst>
            <c:ext xmlns:c16="http://schemas.microsoft.com/office/drawing/2014/chart" uri="{C3380CC4-5D6E-409C-BE32-E72D297353CC}">
              <c16:uniqueId val="{00000001-0E63-445E-974E-AA85619AA0BD}"/>
            </c:ext>
          </c:extLst>
        </c:ser>
        <c:dLbls>
          <c:showLegendKey val="0"/>
          <c:showVal val="0"/>
          <c:showCatName val="0"/>
          <c:showSerName val="0"/>
          <c:showPercent val="0"/>
          <c:showBubbleSize val="0"/>
        </c:dLbls>
        <c:gapWidth val="182"/>
        <c:axId val="726296272"/>
        <c:axId val="72629463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Lukee painettua lehteä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Taul1!$A$2:$A$18</c15:sqref>
                        </c15:formulaRef>
                      </c:ext>
                    </c:extLst>
                    <c:strCache>
                      <c:ptCount val="8"/>
                      <c:pt idx="0">
                        <c:v>Kotimaa</c:v>
                      </c:pt>
                      <c:pt idx="1">
                        <c:v>Kaupunki / paikallisuutiset</c:v>
                      </c:pt>
                      <c:pt idx="2">
                        <c:v>Ulkomaat</c:v>
                      </c:pt>
                      <c:pt idx="3">
                        <c:v>Mielipide</c:v>
                      </c:pt>
                      <c:pt idx="4">
                        <c:v>Kulttuuri</c:v>
                      </c:pt>
                      <c:pt idx="5">
                        <c:v>Ihmiset ja ilmiöt</c:v>
                      </c:pt>
                      <c:pt idx="6">
                        <c:v>Sää</c:v>
                      </c:pt>
                      <c:pt idx="7">
                        <c:v>Talous</c:v>
                      </c:pt>
                    </c:strCache>
                  </c:strRef>
                </c:cat>
                <c:val>
                  <c:numRef>
                    <c:extLst>
                      <c:ext uri="{02D57815-91ED-43cb-92C2-25804820EDAC}">
                        <c15:formulaRef>
                          <c15:sqref>Taul1!$B$2:$B$18</c15:sqref>
                        </c15:formulaRef>
                      </c:ext>
                    </c:extLst>
                    <c:numCache>
                      <c:formatCode>General</c:formatCode>
                      <c:ptCount val="8"/>
                      <c:pt idx="0">
                        <c:v>91</c:v>
                      </c:pt>
                      <c:pt idx="1">
                        <c:v>85</c:v>
                      </c:pt>
                      <c:pt idx="2">
                        <c:v>74</c:v>
                      </c:pt>
                      <c:pt idx="3">
                        <c:v>64</c:v>
                      </c:pt>
                      <c:pt idx="4">
                        <c:v>58</c:v>
                      </c:pt>
                      <c:pt idx="5">
                        <c:v>55</c:v>
                      </c:pt>
                      <c:pt idx="6">
                        <c:v>54</c:v>
                      </c:pt>
                      <c:pt idx="7">
                        <c:v>51</c:v>
                      </c:pt>
                    </c:numCache>
                  </c:numRef>
                </c:val>
                <c:extLst>
                  <c:ext xmlns:c16="http://schemas.microsoft.com/office/drawing/2014/chart" uri="{C3380CC4-5D6E-409C-BE32-E72D297353CC}">
                    <c16:uniqueId val="{00000000-4C16-44E5-91B7-633EC4CA0A5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Lukee verkkosivuja tai sovellusta</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8"/>
                      <c:pt idx="0">
                        <c:v>Kotimaa</c:v>
                      </c:pt>
                      <c:pt idx="1">
                        <c:v>Kaupunki / paikallisuutiset</c:v>
                      </c:pt>
                      <c:pt idx="2">
                        <c:v>Ulkomaat</c:v>
                      </c:pt>
                      <c:pt idx="3">
                        <c:v>Mielipide</c:v>
                      </c:pt>
                      <c:pt idx="4">
                        <c:v>Kulttuuri</c:v>
                      </c:pt>
                      <c:pt idx="5">
                        <c:v>Ihmiset ja ilmiöt</c:v>
                      </c:pt>
                      <c:pt idx="6">
                        <c:v>Sää</c:v>
                      </c:pt>
                      <c:pt idx="7">
                        <c:v>Talous</c:v>
                      </c:pt>
                    </c:strCache>
                  </c:strRef>
                </c:cat>
                <c:val>
                  <c:numRef>
                    <c:extLst xmlns:c15="http://schemas.microsoft.com/office/drawing/2012/chart">
                      <c:ext xmlns:c15="http://schemas.microsoft.com/office/drawing/2012/chart" uri="{02D57815-91ED-43cb-92C2-25804820EDAC}">
                        <c15:formulaRef>
                          <c15:sqref>Taul1!$C$2:$C$18</c15:sqref>
                        </c15:formulaRef>
                      </c:ext>
                    </c:extLst>
                    <c:numCache>
                      <c:formatCode>General</c:formatCode>
                      <c:ptCount val="8"/>
                      <c:pt idx="0">
                        <c:v>88</c:v>
                      </c:pt>
                      <c:pt idx="1">
                        <c:v>79</c:v>
                      </c:pt>
                      <c:pt idx="2">
                        <c:v>75</c:v>
                      </c:pt>
                      <c:pt idx="3">
                        <c:v>49</c:v>
                      </c:pt>
                      <c:pt idx="4">
                        <c:v>53</c:v>
                      </c:pt>
                      <c:pt idx="5">
                        <c:v>49</c:v>
                      </c:pt>
                      <c:pt idx="6">
                        <c:v>38</c:v>
                      </c:pt>
                      <c:pt idx="7">
                        <c:v>52</c:v>
                      </c:pt>
                    </c:numCache>
                  </c:numRef>
                </c:val>
                <c:extLst xmlns:c15="http://schemas.microsoft.com/office/drawing/2012/chart">
                  <c:ext xmlns:c16="http://schemas.microsoft.com/office/drawing/2014/chart" uri="{C3380CC4-5D6E-409C-BE32-E72D297353CC}">
                    <c16:uniqueId val="{00000000-0E63-445E-974E-AA85619AA0BD}"/>
                  </c:ext>
                </c:extLst>
              </c15:ser>
            </c15:filteredBarSeries>
          </c:ext>
        </c:extLst>
      </c:barChart>
      <c:catAx>
        <c:axId val="726296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26294632"/>
        <c:crosses val="autoZero"/>
        <c:auto val="1"/>
        <c:lblAlgn val="ctr"/>
        <c:lblOffset val="100"/>
        <c:noMultiLvlLbl val="0"/>
      </c:catAx>
      <c:valAx>
        <c:axId val="7262946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262962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07932808638149"/>
          <c:y val="0.10193555314576373"/>
          <c:w val="0.80256500453151747"/>
          <c:h val="0.79777962879188258"/>
        </c:manualLayout>
      </c:layout>
      <c:barChart>
        <c:barDir val="bar"/>
        <c:grouping val="clustered"/>
        <c:varyColors val="0"/>
        <c:ser>
          <c:idx val="2"/>
          <c:order val="2"/>
          <c:tx>
            <c:strRef>
              <c:f>Taul1!$D$1</c:f>
              <c:strCache>
                <c:ptCount val="1"/>
                <c:pt idx="0">
                  <c:v>Lukee näköislehteä</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Taul1!$A$2:$A$18</c:f>
              <c:strCache>
                <c:ptCount val="9"/>
                <c:pt idx="0">
                  <c:v>Terveys ja hyvinvointi</c:v>
                </c:pt>
                <c:pt idx="1">
                  <c:v>Tiede</c:v>
                </c:pt>
                <c:pt idx="2">
                  <c:v>Asuminen</c:v>
                </c:pt>
                <c:pt idx="3">
                  <c:v>Ympäristö</c:v>
                </c:pt>
                <c:pt idx="4">
                  <c:v>Urheilu</c:v>
                </c:pt>
                <c:pt idx="5">
                  <c:v>TV / tapahtumat / menot</c:v>
                </c:pt>
                <c:pt idx="6">
                  <c:v>Ruoka ja ravintolat</c:v>
                </c:pt>
                <c:pt idx="7">
                  <c:v>Liikenne</c:v>
                </c:pt>
                <c:pt idx="8">
                  <c:v>En osaa sanoa</c:v>
                </c:pt>
              </c:strCache>
              <c:extLst/>
            </c:strRef>
          </c:cat>
          <c:val>
            <c:numRef>
              <c:f>Taul1!$D$2:$D$18</c:f>
              <c:numCache>
                <c:formatCode>General</c:formatCode>
                <c:ptCount val="9"/>
                <c:pt idx="0">
                  <c:v>50</c:v>
                </c:pt>
                <c:pt idx="1">
                  <c:v>49</c:v>
                </c:pt>
                <c:pt idx="2">
                  <c:v>48</c:v>
                </c:pt>
                <c:pt idx="3">
                  <c:v>46</c:v>
                </c:pt>
                <c:pt idx="4">
                  <c:v>45</c:v>
                </c:pt>
                <c:pt idx="5">
                  <c:v>45</c:v>
                </c:pt>
                <c:pt idx="6">
                  <c:v>42</c:v>
                </c:pt>
                <c:pt idx="7">
                  <c:v>40</c:v>
                </c:pt>
                <c:pt idx="8">
                  <c:v>2</c:v>
                </c:pt>
              </c:numCache>
              <c:extLst/>
            </c:numRef>
          </c:val>
          <c:extLst>
            <c:ext xmlns:c16="http://schemas.microsoft.com/office/drawing/2014/chart" uri="{C3380CC4-5D6E-409C-BE32-E72D297353CC}">
              <c16:uniqueId val="{00000002-3CB7-4D46-B1D5-4D6D18271F3C}"/>
            </c:ext>
          </c:extLst>
        </c:ser>
        <c:dLbls>
          <c:showLegendKey val="0"/>
          <c:showVal val="0"/>
          <c:showCatName val="0"/>
          <c:showSerName val="0"/>
          <c:showPercent val="0"/>
          <c:showBubbleSize val="0"/>
        </c:dLbls>
        <c:gapWidth val="182"/>
        <c:axId val="726296272"/>
        <c:axId val="72629463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Lukee painettua lehteä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Taul1!$A$2:$A$18</c15:sqref>
                        </c15:formulaRef>
                      </c:ext>
                    </c:extLst>
                    <c:strCache>
                      <c:ptCount val="9"/>
                      <c:pt idx="0">
                        <c:v>Terveys ja hyvinvointi</c:v>
                      </c:pt>
                      <c:pt idx="1">
                        <c:v>Tiede</c:v>
                      </c:pt>
                      <c:pt idx="2">
                        <c:v>Asuminen</c:v>
                      </c:pt>
                      <c:pt idx="3">
                        <c:v>Ympäristö</c:v>
                      </c:pt>
                      <c:pt idx="4">
                        <c:v>Urheilu</c:v>
                      </c:pt>
                      <c:pt idx="5">
                        <c:v>TV / tapahtumat / menot</c:v>
                      </c:pt>
                      <c:pt idx="6">
                        <c:v>Ruoka ja ravintolat</c:v>
                      </c:pt>
                      <c:pt idx="7">
                        <c:v>Liikenne</c:v>
                      </c:pt>
                      <c:pt idx="8">
                        <c:v>En osaa sanoa</c:v>
                      </c:pt>
                    </c:strCache>
                  </c:strRef>
                </c:cat>
                <c:val>
                  <c:numRef>
                    <c:extLst>
                      <c:ext uri="{02D57815-91ED-43cb-92C2-25804820EDAC}">
                        <c15:formulaRef>
                          <c15:sqref>Taul1!$B$2:$B$18</c15:sqref>
                        </c15:formulaRef>
                      </c:ext>
                    </c:extLst>
                    <c:numCache>
                      <c:formatCode>General</c:formatCode>
                      <c:ptCount val="9"/>
                      <c:pt idx="0">
                        <c:v>48</c:v>
                      </c:pt>
                      <c:pt idx="1">
                        <c:v>47</c:v>
                      </c:pt>
                      <c:pt idx="2">
                        <c:v>45</c:v>
                      </c:pt>
                      <c:pt idx="3">
                        <c:v>46</c:v>
                      </c:pt>
                      <c:pt idx="4">
                        <c:v>47</c:v>
                      </c:pt>
                      <c:pt idx="5">
                        <c:v>47</c:v>
                      </c:pt>
                      <c:pt idx="6">
                        <c:v>42</c:v>
                      </c:pt>
                      <c:pt idx="7">
                        <c:v>39</c:v>
                      </c:pt>
                      <c:pt idx="8">
                        <c:v>1</c:v>
                      </c:pt>
                    </c:numCache>
                  </c:numRef>
                </c:val>
                <c:extLst>
                  <c:ext xmlns:c16="http://schemas.microsoft.com/office/drawing/2014/chart" uri="{C3380CC4-5D6E-409C-BE32-E72D297353CC}">
                    <c16:uniqueId val="{00000000-3CB7-4D46-B1D5-4D6D18271F3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Lukee verkkosivuja tai sovellusta</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9"/>
                      <c:pt idx="0">
                        <c:v>Terveys ja hyvinvointi</c:v>
                      </c:pt>
                      <c:pt idx="1">
                        <c:v>Tiede</c:v>
                      </c:pt>
                      <c:pt idx="2">
                        <c:v>Asuminen</c:v>
                      </c:pt>
                      <c:pt idx="3">
                        <c:v>Ympäristö</c:v>
                      </c:pt>
                      <c:pt idx="4">
                        <c:v>Urheilu</c:v>
                      </c:pt>
                      <c:pt idx="5">
                        <c:v>TV / tapahtumat / menot</c:v>
                      </c:pt>
                      <c:pt idx="6">
                        <c:v>Ruoka ja ravintolat</c:v>
                      </c:pt>
                      <c:pt idx="7">
                        <c:v>Liikenne</c:v>
                      </c:pt>
                      <c:pt idx="8">
                        <c:v>En osaa sanoa</c:v>
                      </c:pt>
                    </c:strCache>
                  </c:strRef>
                </c:cat>
                <c:val>
                  <c:numRef>
                    <c:extLst xmlns:c15="http://schemas.microsoft.com/office/drawing/2012/chart">
                      <c:ext xmlns:c15="http://schemas.microsoft.com/office/drawing/2012/chart" uri="{02D57815-91ED-43cb-92C2-25804820EDAC}">
                        <c15:formulaRef>
                          <c15:sqref>Taul1!$C$2:$C$18</c15:sqref>
                        </c15:formulaRef>
                      </c:ext>
                    </c:extLst>
                    <c:numCache>
                      <c:formatCode>General</c:formatCode>
                      <c:ptCount val="9"/>
                      <c:pt idx="0">
                        <c:v>46</c:v>
                      </c:pt>
                      <c:pt idx="1">
                        <c:v>50</c:v>
                      </c:pt>
                      <c:pt idx="2">
                        <c:v>39</c:v>
                      </c:pt>
                      <c:pt idx="3">
                        <c:v>45</c:v>
                      </c:pt>
                      <c:pt idx="4">
                        <c:v>36</c:v>
                      </c:pt>
                      <c:pt idx="5">
                        <c:v>30</c:v>
                      </c:pt>
                      <c:pt idx="6">
                        <c:v>37</c:v>
                      </c:pt>
                      <c:pt idx="7">
                        <c:v>33</c:v>
                      </c:pt>
                      <c:pt idx="8">
                        <c:v>2</c:v>
                      </c:pt>
                    </c:numCache>
                  </c:numRef>
                </c:val>
                <c:extLst xmlns:c15="http://schemas.microsoft.com/office/drawing/2012/chart">
                  <c:ext xmlns:c16="http://schemas.microsoft.com/office/drawing/2014/chart" uri="{C3380CC4-5D6E-409C-BE32-E72D297353CC}">
                    <c16:uniqueId val="{00000001-3CB7-4D46-B1D5-4D6D18271F3C}"/>
                  </c:ext>
                </c:extLst>
              </c15:ser>
            </c15:filteredBarSeries>
          </c:ext>
        </c:extLst>
      </c:barChart>
      <c:catAx>
        <c:axId val="726296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26294632"/>
        <c:crosses val="autoZero"/>
        <c:auto val="1"/>
        <c:lblAlgn val="ctr"/>
        <c:lblOffset val="100"/>
        <c:noMultiLvlLbl val="0"/>
      </c:catAx>
      <c:valAx>
        <c:axId val="726294632"/>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262962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2"/>
          <c:tx>
            <c:strRef>
              <c:f>Taul1!$D$1</c:f>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Kerrostalohuoneisto</c:v>
                </c:pt>
                <c:pt idx="1">
                  <c:v>Rivitalo tai paritalo</c:v>
                </c:pt>
                <c:pt idx="2">
                  <c:v>Omakotitalo</c:v>
                </c:pt>
              </c:strCache>
            </c:strRef>
          </c:cat>
          <c:val>
            <c:numRef>
              <c:f>Taul1!$D$2:$D$4</c:f>
              <c:numCache>
                <c:formatCode>General</c:formatCode>
                <c:ptCount val="3"/>
                <c:pt idx="0">
                  <c:v>34</c:v>
                </c:pt>
                <c:pt idx="1">
                  <c:v>15</c:v>
                </c:pt>
                <c:pt idx="2">
                  <c:v>46</c:v>
                </c:pt>
              </c:numCache>
            </c:numRef>
          </c:val>
          <c:extLst xmlns:c15="http://schemas.microsoft.com/office/drawing/2012/chart">
            <c:ext xmlns:c16="http://schemas.microsoft.com/office/drawing/2014/chart" uri="{C3380CC4-5D6E-409C-BE32-E72D297353CC}">
              <c16:uniqueId val="{00000000-2101-4C6E-B3CD-87A763D7FEB4}"/>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Taul1!$A$2:$A$4</c15:sqref>
                        </c15:formulaRef>
                      </c:ext>
                    </c:extLst>
                    <c:strCache>
                      <c:ptCount val="3"/>
                      <c:pt idx="0">
                        <c:v>Kerrostalohuoneisto</c:v>
                      </c:pt>
                      <c:pt idx="1">
                        <c:v>Rivitalo tai paritalo</c:v>
                      </c:pt>
                      <c:pt idx="2">
                        <c:v>Omakotitalo</c:v>
                      </c:pt>
                    </c:strCache>
                  </c:strRef>
                </c:cat>
                <c:val>
                  <c:numRef>
                    <c:extLst>
                      <c:ext uri="{02D57815-91ED-43cb-92C2-25804820EDAC}">
                        <c15:formulaRef>
                          <c15:sqref>Taul1!$B$2:$B$4</c15:sqref>
                        </c15:formulaRef>
                      </c:ext>
                    </c:extLst>
                    <c:numCache>
                      <c:formatCode>General</c:formatCode>
                      <c:ptCount val="3"/>
                      <c:pt idx="0">
                        <c:v>32</c:v>
                      </c:pt>
                      <c:pt idx="1">
                        <c:v>15</c:v>
                      </c:pt>
                      <c:pt idx="2">
                        <c:v>47</c:v>
                      </c:pt>
                    </c:numCache>
                  </c:numRef>
                </c:val>
                <c:extLst>
                  <c:ext xmlns:c16="http://schemas.microsoft.com/office/drawing/2014/chart" uri="{C3380CC4-5D6E-409C-BE32-E72D297353CC}">
                    <c16:uniqueId val="{00000001-2101-4C6E-B3CD-87A763D7FEB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Taul1!$A$2:$A$4</c15:sqref>
                        </c15:formulaRef>
                      </c:ext>
                    </c:extLst>
                    <c:strCache>
                      <c:ptCount val="3"/>
                      <c:pt idx="0">
                        <c:v>Kerrostalohuoneisto</c:v>
                      </c:pt>
                      <c:pt idx="1">
                        <c:v>Rivitalo tai paritalo</c:v>
                      </c:pt>
                      <c:pt idx="2">
                        <c:v>Omakotitalo</c:v>
                      </c:pt>
                    </c:strCache>
                  </c:strRef>
                </c:cat>
                <c:val>
                  <c:numRef>
                    <c:extLst xmlns:c15="http://schemas.microsoft.com/office/drawing/2012/chart">
                      <c:ext xmlns:c15="http://schemas.microsoft.com/office/drawing/2012/chart" uri="{02D57815-91ED-43cb-92C2-25804820EDAC}">
                        <c15:formulaRef>
                          <c15:sqref>Taul1!$C$2:$C$4</c15:sqref>
                        </c15:formulaRef>
                      </c:ext>
                    </c:extLst>
                    <c:numCache>
                      <c:formatCode>General</c:formatCode>
                      <c:ptCount val="3"/>
                      <c:pt idx="0">
                        <c:v>28</c:v>
                      </c:pt>
                      <c:pt idx="1">
                        <c:v>15</c:v>
                      </c:pt>
                      <c:pt idx="2">
                        <c:v>50</c:v>
                      </c:pt>
                    </c:numCache>
                  </c:numRef>
                </c:val>
                <c:extLst xmlns:c15="http://schemas.microsoft.com/office/drawing/2012/chart">
                  <c:ext xmlns:c16="http://schemas.microsoft.com/office/drawing/2014/chart" uri="{C3380CC4-5D6E-409C-BE32-E72D297353CC}">
                    <c16:uniqueId val="{00000002-2101-4C6E-B3CD-87A763D7FEB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Taul1!$A$2:$A$4</c15:sqref>
                        </c15:formulaRef>
                      </c:ext>
                    </c:extLst>
                    <c:strCache>
                      <c:ptCount val="3"/>
                      <c:pt idx="0">
                        <c:v>Kerrostalohuoneisto</c:v>
                      </c:pt>
                      <c:pt idx="1">
                        <c:v>Rivitalo tai paritalo</c:v>
                      </c:pt>
                      <c:pt idx="2">
                        <c:v>Omakotitalo</c:v>
                      </c:pt>
                    </c:strCache>
                  </c:strRef>
                </c:cat>
                <c:val>
                  <c:numRef>
                    <c:extLst xmlns:c15="http://schemas.microsoft.com/office/drawing/2012/chart">
                      <c:ext xmlns:c15="http://schemas.microsoft.com/office/drawing/2012/chart" uri="{02D57815-91ED-43cb-92C2-25804820EDAC}">
                        <c15:formulaRef>
                          <c15:sqref>Taul1!$E$2:$E$4</c15:sqref>
                        </c15:formulaRef>
                      </c:ext>
                    </c:extLst>
                    <c:numCache>
                      <c:formatCode>General</c:formatCode>
                      <c:ptCount val="3"/>
                      <c:pt idx="0">
                        <c:v>29</c:v>
                      </c:pt>
                      <c:pt idx="1">
                        <c:v>14</c:v>
                      </c:pt>
                      <c:pt idx="2">
                        <c:v>52</c:v>
                      </c:pt>
                    </c:numCache>
                  </c:numRef>
                </c:val>
                <c:extLst xmlns:c15="http://schemas.microsoft.com/office/drawing/2012/chart">
                  <c:ext xmlns:c16="http://schemas.microsoft.com/office/drawing/2014/chart" uri="{C3380CC4-5D6E-409C-BE32-E72D297353CC}">
                    <c16:uniqueId val="{00000003-2101-4C6E-B3CD-87A763D7FEB4}"/>
                  </c:ext>
                </c:extLst>
              </c15:ser>
            </c15:filteredBarSeries>
          </c:ext>
        </c:extLst>
      </c:barChart>
      <c:catAx>
        <c:axId val="3243053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t"/>
        <c:numFmt formatCode="General" sourceLinked="1"/>
        <c:majorTickMark val="out"/>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2"/>
          <c:tx>
            <c:strRef>
              <c:f>Taul1!$D$1</c:f>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Yksi auto</c:v>
                </c:pt>
                <c:pt idx="1">
                  <c:v>Kaksi autoa</c:v>
                </c:pt>
                <c:pt idx="2">
                  <c:v>Kolme autoa tai useampia</c:v>
                </c:pt>
                <c:pt idx="3">
                  <c:v>Ei ole autoa</c:v>
                </c:pt>
              </c:strCache>
            </c:strRef>
          </c:cat>
          <c:val>
            <c:numRef>
              <c:f>Taul1!$D$2:$D$5</c:f>
              <c:numCache>
                <c:formatCode>General</c:formatCode>
                <c:ptCount val="4"/>
                <c:pt idx="0">
                  <c:v>44</c:v>
                </c:pt>
                <c:pt idx="1">
                  <c:v>32</c:v>
                </c:pt>
                <c:pt idx="2">
                  <c:v>10</c:v>
                </c:pt>
                <c:pt idx="3">
                  <c:v>14</c:v>
                </c:pt>
              </c:numCache>
            </c:numRef>
          </c:val>
          <c:extLst xmlns:c15="http://schemas.microsoft.com/office/drawing/2012/chart">
            <c:ext xmlns:c16="http://schemas.microsoft.com/office/drawing/2014/chart" uri="{C3380CC4-5D6E-409C-BE32-E72D297353CC}">
              <c16:uniqueId val="{00000000-55E8-4D01-A816-81171878A8C3}"/>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Taul1!$A$2:$A$5</c15:sqref>
                        </c15:formulaRef>
                      </c:ext>
                    </c:extLst>
                    <c:strCache>
                      <c:ptCount val="4"/>
                      <c:pt idx="0">
                        <c:v>Yksi auto</c:v>
                      </c:pt>
                      <c:pt idx="1">
                        <c:v>Kaksi autoa</c:v>
                      </c:pt>
                      <c:pt idx="2">
                        <c:v>Kolme autoa tai useampia</c:v>
                      </c:pt>
                      <c:pt idx="3">
                        <c:v>Ei ole autoa</c:v>
                      </c:pt>
                    </c:strCache>
                  </c:strRef>
                </c:cat>
                <c:val>
                  <c:numRef>
                    <c:extLst>
                      <c:ext uri="{02D57815-91ED-43cb-92C2-25804820EDAC}">
                        <c15:formulaRef>
                          <c15:sqref>Taul1!$B$2:$B$5</c15:sqref>
                        </c15:formulaRef>
                      </c:ext>
                    </c:extLst>
                    <c:numCache>
                      <c:formatCode>General</c:formatCode>
                      <c:ptCount val="4"/>
                      <c:pt idx="0">
                        <c:v>45</c:v>
                      </c:pt>
                      <c:pt idx="1">
                        <c:v>32</c:v>
                      </c:pt>
                      <c:pt idx="2">
                        <c:v>10</c:v>
                      </c:pt>
                      <c:pt idx="3">
                        <c:v>14</c:v>
                      </c:pt>
                    </c:numCache>
                  </c:numRef>
                </c:val>
                <c:extLst>
                  <c:ext xmlns:c16="http://schemas.microsoft.com/office/drawing/2014/chart" uri="{C3380CC4-5D6E-409C-BE32-E72D297353CC}">
                    <c16:uniqueId val="{00000001-55E8-4D01-A816-81171878A8C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Yksi auto</c:v>
                      </c:pt>
                      <c:pt idx="1">
                        <c:v>Kaksi autoa</c:v>
                      </c:pt>
                      <c:pt idx="2">
                        <c:v>Kolme autoa tai useampia</c:v>
                      </c:pt>
                      <c:pt idx="3">
                        <c:v>Ei ole autoa</c:v>
                      </c:pt>
                    </c:strCache>
                  </c:strRef>
                </c:cat>
                <c:val>
                  <c:numRef>
                    <c:extLst xmlns:c15="http://schemas.microsoft.com/office/drawing/2012/chart">
                      <c:ext xmlns:c15="http://schemas.microsoft.com/office/drawing/2012/chart" uri="{02D57815-91ED-43cb-92C2-25804820EDAC}">
                        <c15:formulaRef>
                          <c15:sqref>Taul1!$C$2:$C$5</c15:sqref>
                        </c15:formulaRef>
                      </c:ext>
                    </c:extLst>
                    <c:numCache>
                      <c:formatCode>General</c:formatCode>
                      <c:ptCount val="4"/>
                      <c:pt idx="0">
                        <c:v>46</c:v>
                      </c:pt>
                      <c:pt idx="1">
                        <c:v>33</c:v>
                      </c:pt>
                      <c:pt idx="2">
                        <c:v>10</c:v>
                      </c:pt>
                      <c:pt idx="3">
                        <c:v>12</c:v>
                      </c:pt>
                    </c:numCache>
                  </c:numRef>
                </c:val>
                <c:extLst xmlns:c15="http://schemas.microsoft.com/office/drawing/2012/chart">
                  <c:ext xmlns:c16="http://schemas.microsoft.com/office/drawing/2014/chart" uri="{C3380CC4-5D6E-409C-BE32-E72D297353CC}">
                    <c16:uniqueId val="{00000002-55E8-4D01-A816-81171878A8C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Yksi auto</c:v>
                      </c:pt>
                      <c:pt idx="1">
                        <c:v>Kaksi autoa</c:v>
                      </c:pt>
                      <c:pt idx="2">
                        <c:v>Kolme autoa tai useampia</c:v>
                      </c:pt>
                      <c:pt idx="3">
                        <c:v>Ei ole autoa</c:v>
                      </c:pt>
                    </c:strCache>
                  </c:strRef>
                </c:cat>
                <c:val>
                  <c:numRef>
                    <c:extLst xmlns:c15="http://schemas.microsoft.com/office/drawing/2012/chart">
                      <c:ext xmlns:c15="http://schemas.microsoft.com/office/drawing/2012/chart" uri="{02D57815-91ED-43cb-92C2-25804820EDAC}">
                        <c15:formulaRef>
                          <c15:sqref>Taul1!$E$2:$E$5</c15:sqref>
                        </c15:formulaRef>
                      </c:ext>
                    </c:extLst>
                    <c:numCache>
                      <c:formatCode>General</c:formatCode>
                      <c:ptCount val="4"/>
                      <c:pt idx="0">
                        <c:v>47</c:v>
                      </c:pt>
                      <c:pt idx="1">
                        <c:v>34</c:v>
                      </c:pt>
                      <c:pt idx="2">
                        <c:v>10</c:v>
                      </c:pt>
                      <c:pt idx="3">
                        <c:v>8</c:v>
                      </c:pt>
                    </c:numCache>
                  </c:numRef>
                </c:val>
                <c:extLst xmlns:c15="http://schemas.microsoft.com/office/drawing/2012/chart">
                  <c:ext xmlns:c16="http://schemas.microsoft.com/office/drawing/2014/chart" uri="{C3380CC4-5D6E-409C-BE32-E72D297353CC}">
                    <c16:uniqueId val="{00000003-55E8-4D01-A816-81171878A8C3}"/>
                  </c:ext>
                </c:extLst>
              </c15:ser>
            </c15:filteredBarSeries>
          </c:ext>
        </c:extLst>
      </c:barChart>
      <c:catAx>
        <c:axId val="3243053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t"/>
        <c:numFmt formatCode="General" sourceLinked="1"/>
        <c:majorTickMark val="out"/>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33734977706721"/>
          <c:y val="6.2966080527914331E-2"/>
          <c:w val="0.59066265022293274"/>
          <c:h val="0.86087828901419539"/>
        </c:manualLayout>
      </c:layout>
      <c:barChart>
        <c:barDir val="bar"/>
        <c:grouping val="clustered"/>
        <c:varyColors val="0"/>
        <c:ser>
          <c:idx val="2"/>
          <c:order val="2"/>
          <c:tx>
            <c:strRef>
              <c:f>Taul1!$D$1</c:f>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Lapsiperhe</c:v>
                </c:pt>
                <c:pt idx="1">
                  <c:v>Mökki tai vapaa-ajan asunto </c:v>
                </c:pt>
                <c:pt idx="2">
                  <c:v>Taloudessa lemmikkieläimiä</c:v>
                </c:pt>
                <c:pt idx="3">
                  <c:v>Silmä- tai piilolasit käytössä</c:v>
                </c:pt>
              </c:strCache>
            </c:strRef>
          </c:cat>
          <c:val>
            <c:numRef>
              <c:f>Taul1!$D$2:$D$5</c:f>
              <c:numCache>
                <c:formatCode>General</c:formatCode>
                <c:ptCount val="4"/>
                <c:pt idx="0">
                  <c:v>35</c:v>
                </c:pt>
                <c:pt idx="1">
                  <c:v>40</c:v>
                </c:pt>
                <c:pt idx="2">
                  <c:v>41</c:v>
                </c:pt>
                <c:pt idx="3">
                  <c:v>66</c:v>
                </c:pt>
              </c:numCache>
            </c:numRef>
          </c:val>
          <c:extLst xmlns:c15="http://schemas.microsoft.com/office/drawing/2012/chart">
            <c:ext xmlns:c16="http://schemas.microsoft.com/office/drawing/2014/chart" uri="{C3380CC4-5D6E-409C-BE32-E72D297353CC}">
              <c16:uniqueId val="{00000000-A88C-4CE6-BF9B-420B20F6699C}"/>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Taul1!$A$2:$A$5</c15:sqref>
                        </c15:formulaRef>
                      </c:ext>
                    </c:extLst>
                    <c:strCache>
                      <c:ptCount val="4"/>
                      <c:pt idx="0">
                        <c:v>Lapsiperhe</c:v>
                      </c:pt>
                      <c:pt idx="1">
                        <c:v>Mökki tai vapaa-ajan asunto </c:v>
                      </c:pt>
                      <c:pt idx="2">
                        <c:v>Taloudessa lemmikkieläimiä</c:v>
                      </c:pt>
                      <c:pt idx="3">
                        <c:v>Silmä- tai piilolasit käytössä</c:v>
                      </c:pt>
                    </c:strCache>
                  </c:strRef>
                </c:cat>
                <c:val>
                  <c:numRef>
                    <c:extLst>
                      <c:ext uri="{02D57815-91ED-43cb-92C2-25804820EDAC}">
                        <c15:formulaRef>
                          <c15:sqref>Taul1!$B$2:$B$5</c15:sqref>
                        </c15:formulaRef>
                      </c:ext>
                    </c:extLst>
                    <c:numCache>
                      <c:formatCode>General</c:formatCode>
                      <c:ptCount val="4"/>
                      <c:pt idx="0">
                        <c:v>32</c:v>
                      </c:pt>
                      <c:pt idx="1">
                        <c:v>40</c:v>
                      </c:pt>
                      <c:pt idx="2">
                        <c:v>41</c:v>
                      </c:pt>
                      <c:pt idx="3">
                        <c:v>67</c:v>
                      </c:pt>
                    </c:numCache>
                  </c:numRef>
                </c:val>
                <c:extLst>
                  <c:ext xmlns:c16="http://schemas.microsoft.com/office/drawing/2014/chart" uri="{C3380CC4-5D6E-409C-BE32-E72D297353CC}">
                    <c16:uniqueId val="{00000001-A88C-4CE6-BF9B-420B20F6699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Lapsiperhe</c:v>
                      </c:pt>
                      <c:pt idx="1">
                        <c:v>Mökki tai vapaa-ajan asunto </c:v>
                      </c:pt>
                      <c:pt idx="2">
                        <c:v>Taloudessa lemmikkieläimiä</c:v>
                      </c:pt>
                      <c:pt idx="3">
                        <c:v>Silmä- tai piilolasit käytössä</c:v>
                      </c:pt>
                    </c:strCache>
                  </c:strRef>
                </c:cat>
                <c:val>
                  <c:numRef>
                    <c:extLst xmlns:c15="http://schemas.microsoft.com/office/drawing/2012/chart">
                      <c:ext xmlns:c15="http://schemas.microsoft.com/office/drawing/2012/chart" uri="{02D57815-91ED-43cb-92C2-25804820EDAC}">
                        <c15:formulaRef>
                          <c15:sqref>Taul1!$C$2:$C$5</c15:sqref>
                        </c15:formulaRef>
                      </c:ext>
                    </c:extLst>
                    <c:numCache>
                      <c:formatCode>General</c:formatCode>
                      <c:ptCount val="4"/>
                      <c:pt idx="0">
                        <c:v>28</c:v>
                      </c:pt>
                      <c:pt idx="1">
                        <c:v>44</c:v>
                      </c:pt>
                      <c:pt idx="2">
                        <c:v>39</c:v>
                      </c:pt>
                      <c:pt idx="3">
                        <c:v>73</c:v>
                      </c:pt>
                    </c:numCache>
                  </c:numRef>
                </c:val>
                <c:extLst xmlns:c15="http://schemas.microsoft.com/office/drawing/2012/chart">
                  <c:ext xmlns:c16="http://schemas.microsoft.com/office/drawing/2014/chart" uri="{C3380CC4-5D6E-409C-BE32-E72D297353CC}">
                    <c16:uniqueId val="{00000002-A88C-4CE6-BF9B-420B20F6699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Taul1!$A$2:$A$5</c15:sqref>
                        </c15:formulaRef>
                      </c:ext>
                    </c:extLst>
                    <c:strCache>
                      <c:ptCount val="4"/>
                      <c:pt idx="0">
                        <c:v>Lapsiperhe</c:v>
                      </c:pt>
                      <c:pt idx="1">
                        <c:v>Mökki tai vapaa-ajan asunto </c:v>
                      </c:pt>
                      <c:pt idx="2">
                        <c:v>Taloudessa lemmikkieläimiä</c:v>
                      </c:pt>
                      <c:pt idx="3">
                        <c:v>Silmä- tai piilolasit käytössä</c:v>
                      </c:pt>
                    </c:strCache>
                  </c:strRef>
                </c:cat>
                <c:val>
                  <c:numRef>
                    <c:extLst xmlns:c15="http://schemas.microsoft.com/office/drawing/2012/chart">
                      <c:ext xmlns:c15="http://schemas.microsoft.com/office/drawing/2012/chart" uri="{02D57815-91ED-43cb-92C2-25804820EDAC}">
                        <c15:formulaRef>
                          <c15:sqref>Taul1!$E$2:$E$5</c15:sqref>
                        </c15:formulaRef>
                      </c:ext>
                    </c:extLst>
                    <c:numCache>
                      <c:formatCode>General</c:formatCode>
                      <c:ptCount val="4"/>
                      <c:pt idx="0">
                        <c:v>27</c:v>
                      </c:pt>
                      <c:pt idx="1">
                        <c:v>48</c:v>
                      </c:pt>
                      <c:pt idx="2">
                        <c:v>40</c:v>
                      </c:pt>
                      <c:pt idx="3">
                        <c:v>77</c:v>
                      </c:pt>
                    </c:numCache>
                  </c:numRef>
                </c:val>
                <c:extLst xmlns:c15="http://schemas.microsoft.com/office/drawing/2012/chart">
                  <c:ext xmlns:c16="http://schemas.microsoft.com/office/drawing/2014/chart" uri="{C3380CC4-5D6E-409C-BE32-E72D297353CC}">
                    <c16:uniqueId val="{00000003-A88C-4CE6-BF9B-420B20F6699C}"/>
                  </c:ext>
                </c:extLst>
              </c15:ser>
            </c15:filteredBarSeries>
          </c:ext>
        </c:extLst>
      </c:barChart>
      <c:catAx>
        <c:axId val="3243053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b"/>
        <c:numFmt formatCode="General" sourceLinked="1"/>
        <c:majorTickMark val="out"/>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04078478177896"/>
          <c:y val="0.10400512804095881"/>
          <c:w val="0.59595921521822104"/>
          <c:h val="0.79198974391808241"/>
        </c:manualLayout>
      </c:layout>
      <c:barChart>
        <c:barDir val="bar"/>
        <c:grouping val="clustered"/>
        <c:varyColors val="0"/>
        <c:ser>
          <c:idx val="2"/>
          <c:order val="2"/>
          <c:tx>
            <c:strRef>
              <c:f>Taul1!$D$1</c:f>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Ansiotyössä tai yrittäjä</c:v>
                </c:pt>
                <c:pt idx="1">
                  <c:v>Osallistuu työpaikan hankintapäätöksiin</c:v>
                </c:pt>
              </c:strCache>
            </c:strRef>
          </c:cat>
          <c:val>
            <c:numRef>
              <c:f>Taul1!$D$2:$D$3</c:f>
              <c:numCache>
                <c:formatCode>General</c:formatCode>
                <c:ptCount val="2"/>
                <c:pt idx="0">
                  <c:v>57</c:v>
                </c:pt>
                <c:pt idx="1">
                  <c:v>28</c:v>
                </c:pt>
              </c:numCache>
            </c:numRef>
          </c:val>
          <c:extLst xmlns:c15="http://schemas.microsoft.com/office/drawing/2012/chart">
            <c:ext xmlns:c16="http://schemas.microsoft.com/office/drawing/2014/chart" uri="{C3380CC4-5D6E-409C-BE32-E72D297353CC}">
              <c16:uniqueId val="{00000000-92D9-4A3D-9FB6-2A81434D8E03}"/>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Taul1!$A$2:$A$3</c15:sqref>
                        </c15:formulaRef>
                      </c:ext>
                    </c:extLst>
                    <c:strCache>
                      <c:ptCount val="2"/>
                      <c:pt idx="0">
                        <c:v>Ansiotyössä tai yrittäjä</c:v>
                      </c:pt>
                      <c:pt idx="1">
                        <c:v>Osallistuu työpaikan hankintapäätöksiin</c:v>
                      </c:pt>
                    </c:strCache>
                  </c:strRef>
                </c:cat>
                <c:val>
                  <c:numRef>
                    <c:extLst>
                      <c:ext uri="{02D57815-91ED-43cb-92C2-25804820EDAC}">
                        <c15:formulaRef>
                          <c15:sqref>Taul1!$B$2:$B$3</c15:sqref>
                        </c15:formulaRef>
                      </c:ext>
                    </c:extLst>
                    <c:numCache>
                      <c:formatCode>General</c:formatCode>
                      <c:ptCount val="2"/>
                      <c:pt idx="0">
                        <c:v>52</c:v>
                      </c:pt>
                      <c:pt idx="1">
                        <c:v>25</c:v>
                      </c:pt>
                    </c:numCache>
                  </c:numRef>
                </c:val>
                <c:extLst>
                  <c:ext xmlns:c16="http://schemas.microsoft.com/office/drawing/2014/chart" uri="{C3380CC4-5D6E-409C-BE32-E72D297353CC}">
                    <c16:uniqueId val="{00000001-92D9-4A3D-9FB6-2A81434D8E0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c15:sqref>
                        </c15:formulaRef>
                      </c:ext>
                    </c:extLst>
                    <c:strCache>
                      <c:ptCount val="2"/>
                      <c:pt idx="0">
                        <c:v>Ansiotyössä tai yrittäjä</c:v>
                      </c:pt>
                      <c:pt idx="1">
                        <c:v>Osallistuu työpaikan hankintapäätöksiin</c:v>
                      </c:pt>
                    </c:strCache>
                  </c:strRef>
                </c:cat>
                <c:val>
                  <c:numRef>
                    <c:extLst xmlns:c15="http://schemas.microsoft.com/office/drawing/2012/chart">
                      <c:ext xmlns:c15="http://schemas.microsoft.com/office/drawing/2012/chart" uri="{02D57815-91ED-43cb-92C2-25804820EDAC}">
                        <c15:formulaRef>
                          <c15:sqref>Taul1!$C$2:$C$3</c15:sqref>
                        </c15:formulaRef>
                      </c:ext>
                    </c:extLst>
                    <c:numCache>
                      <c:formatCode>General</c:formatCode>
                      <c:ptCount val="2"/>
                      <c:pt idx="0">
                        <c:v>48</c:v>
                      </c:pt>
                      <c:pt idx="1">
                        <c:v>24</c:v>
                      </c:pt>
                    </c:numCache>
                  </c:numRef>
                </c:val>
                <c:extLst xmlns:c15="http://schemas.microsoft.com/office/drawing/2012/chart">
                  <c:ext xmlns:c16="http://schemas.microsoft.com/office/drawing/2014/chart" uri="{C3380CC4-5D6E-409C-BE32-E72D297353CC}">
                    <c16:uniqueId val="{00000002-92D9-4A3D-9FB6-2A81434D8E0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Taul1!$A$2:$A$3</c15:sqref>
                        </c15:formulaRef>
                      </c:ext>
                    </c:extLst>
                    <c:strCache>
                      <c:ptCount val="2"/>
                      <c:pt idx="0">
                        <c:v>Ansiotyössä tai yrittäjä</c:v>
                      </c:pt>
                      <c:pt idx="1">
                        <c:v>Osallistuu työpaikan hankintapäätöksiin</c:v>
                      </c:pt>
                    </c:strCache>
                  </c:strRef>
                </c:cat>
                <c:val>
                  <c:numRef>
                    <c:extLst xmlns:c15="http://schemas.microsoft.com/office/drawing/2012/chart">
                      <c:ext xmlns:c15="http://schemas.microsoft.com/office/drawing/2012/chart" uri="{02D57815-91ED-43cb-92C2-25804820EDAC}">
                        <c15:formulaRef>
                          <c15:sqref>Taul1!$E$2:$E$3</c15:sqref>
                        </c15:formulaRef>
                      </c:ext>
                    </c:extLst>
                    <c:numCache>
                      <c:formatCode>General</c:formatCode>
                      <c:ptCount val="2"/>
                      <c:pt idx="0">
                        <c:v>51</c:v>
                      </c:pt>
                      <c:pt idx="1">
                        <c:v>26</c:v>
                      </c:pt>
                    </c:numCache>
                  </c:numRef>
                </c:val>
                <c:extLst xmlns:c15="http://schemas.microsoft.com/office/drawing/2012/chart">
                  <c:ext xmlns:c16="http://schemas.microsoft.com/office/drawing/2014/chart" uri="{C3380CC4-5D6E-409C-BE32-E72D297353CC}">
                    <c16:uniqueId val="{00000003-92D9-4A3D-9FB6-2A81434D8E03}"/>
                  </c:ext>
                </c:extLst>
              </c15:ser>
            </c15:filteredBarSeries>
          </c:ext>
        </c:extLst>
      </c:barChart>
      <c:catAx>
        <c:axId val="3243053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t"/>
        <c:numFmt formatCode="General" sourceLinked="1"/>
        <c:majorTickMark val="out"/>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2"/>
          <c:tx>
            <c:strRef>
              <c:f>Taul1!$D$1</c:f>
              <c:strCache>
                <c:ptCount val="1"/>
                <c:pt idx="0">
                  <c:v>Kärkimedia-paketti digi (viikko)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Peruskoulu/kansakoulu</c:v>
                </c:pt>
                <c:pt idx="1">
                  <c:v>Ammattikoulu/ammatillinen opisto</c:v>
                </c:pt>
                <c:pt idx="2">
                  <c:v>Lukio/ylioppilas</c:v>
                </c:pt>
                <c:pt idx="3">
                  <c:v>Ammattikorkeakoulu</c:v>
                </c:pt>
                <c:pt idx="4">
                  <c:v>Yliopisto/korkeakoulu</c:v>
                </c:pt>
              </c:strCache>
            </c:strRef>
          </c:cat>
          <c:val>
            <c:numRef>
              <c:f>Taul1!$D$2:$D$6</c:f>
              <c:numCache>
                <c:formatCode>General</c:formatCode>
                <c:ptCount val="5"/>
                <c:pt idx="0">
                  <c:v>9</c:v>
                </c:pt>
                <c:pt idx="1">
                  <c:v>25</c:v>
                </c:pt>
                <c:pt idx="2">
                  <c:v>14</c:v>
                </c:pt>
                <c:pt idx="3">
                  <c:v>21</c:v>
                </c:pt>
                <c:pt idx="4">
                  <c:v>30</c:v>
                </c:pt>
              </c:numCache>
            </c:numRef>
          </c:val>
          <c:extLst xmlns:c15="http://schemas.microsoft.com/office/drawing/2012/chart">
            <c:ext xmlns:c16="http://schemas.microsoft.com/office/drawing/2014/chart" uri="{C3380CC4-5D6E-409C-BE32-E72D297353CC}">
              <c16:uniqueId val="{00000003-B406-4A33-A7F1-80B4B3470A5B}"/>
            </c:ext>
          </c:extLst>
        </c:ser>
        <c:dLbls>
          <c:showLegendKey val="0"/>
          <c:showVal val="0"/>
          <c:showCatName val="0"/>
          <c:showSerName val="0"/>
          <c:showPercent val="0"/>
          <c:showBubbleSize val="0"/>
        </c:dLbls>
        <c:gapWidth val="150"/>
        <c:axId val="324305344"/>
        <c:axId val="32429911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Väestö 15+ v</c:v>
                      </c:pt>
                    </c:strCache>
                  </c:strRef>
                </c:tx>
                <c:spPr>
                  <a:solidFill>
                    <a:schemeClr val="accent1"/>
                  </a:solidFill>
                  <a:ln>
                    <a:solidFill>
                      <a:schemeClr val="accent3"/>
                    </a:solidFill>
                  </a:ln>
                  <a:effectLst/>
                </c:spPr>
                <c:invertIfNegative val="0"/>
                <c:cat>
                  <c:strRef>
                    <c:extLst>
                      <c:ext uri="{02D57815-91ED-43cb-92C2-25804820EDAC}">
                        <c15:formulaRef>
                          <c15:sqref>Taul1!$A$2:$A$6</c15:sqref>
                        </c15:formulaRef>
                      </c:ext>
                    </c:extLst>
                    <c:strCache>
                      <c:ptCount val="5"/>
                      <c:pt idx="0">
                        <c:v>Peruskoulu/kansakoulu</c:v>
                      </c:pt>
                      <c:pt idx="1">
                        <c:v>Ammattikoulu/ammatillinen opisto</c:v>
                      </c:pt>
                      <c:pt idx="2">
                        <c:v>Lukio/ylioppilas</c:v>
                      </c:pt>
                      <c:pt idx="3">
                        <c:v>Ammattikorkeakoulu</c:v>
                      </c:pt>
                      <c:pt idx="4">
                        <c:v>Yliopisto/korkeakoulu</c:v>
                      </c:pt>
                    </c:strCache>
                  </c:strRef>
                </c:cat>
                <c:val>
                  <c:numRef>
                    <c:extLst>
                      <c:ext uri="{02D57815-91ED-43cb-92C2-25804820EDAC}">
                        <c15:formulaRef>
                          <c15:sqref>Taul1!$B$2:$B$6</c15:sqref>
                        </c15:formulaRef>
                      </c:ext>
                    </c:extLst>
                    <c:numCache>
                      <c:formatCode>General</c:formatCode>
                      <c:ptCount val="5"/>
                      <c:pt idx="0">
                        <c:v>12</c:v>
                      </c:pt>
                      <c:pt idx="1">
                        <c:v>28</c:v>
                      </c:pt>
                      <c:pt idx="2">
                        <c:v>14</c:v>
                      </c:pt>
                      <c:pt idx="3">
                        <c:v>19</c:v>
                      </c:pt>
                      <c:pt idx="4">
                        <c:v>27</c:v>
                      </c:pt>
                    </c:numCache>
                  </c:numRef>
                </c:val>
                <c:extLst>
                  <c:ext xmlns:c16="http://schemas.microsoft.com/office/drawing/2014/chart" uri="{C3380CC4-5D6E-409C-BE32-E72D297353CC}">
                    <c16:uniqueId val="{00000001-B406-4A33-A7F1-80B4B3470A5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Kärkimedia-paketti painettu lehti (viikko)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Peruskoulu/kansakoulu</c:v>
                      </c:pt>
                      <c:pt idx="1">
                        <c:v>Ammattikoulu/ammatillinen opisto</c:v>
                      </c:pt>
                      <c:pt idx="2">
                        <c:v>Lukio/ylioppilas</c:v>
                      </c:pt>
                      <c:pt idx="3">
                        <c:v>Ammattikorkeakoulu</c:v>
                      </c:pt>
                      <c:pt idx="4">
                        <c:v>Yliopisto/korkeakoulu</c:v>
                      </c:pt>
                    </c:strCache>
                  </c:strRef>
                </c:cat>
                <c:val>
                  <c:numRef>
                    <c:extLst xmlns:c15="http://schemas.microsoft.com/office/drawing/2012/chart">
                      <c:ext xmlns:c15="http://schemas.microsoft.com/office/drawing/2012/chart" uri="{02D57815-91ED-43cb-92C2-25804820EDAC}">
                        <c15:formulaRef>
                          <c15:sqref>Taul1!$C$2:$C$6</c15:sqref>
                        </c15:formulaRef>
                      </c:ext>
                    </c:extLst>
                    <c:numCache>
                      <c:formatCode>General</c:formatCode>
                      <c:ptCount val="5"/>
                      <c:pt idx="0">
                        <c:v>12</c:v>
                      </c:pt>
                      <c:pt idx="1">
                        <c:v>28</c:v>
                      </c:pt>
                      <c:pt idx="2">
                        <c:v>12</c:v>
                      </c:pt>
                      <c:pt idx="3">
                        <c:v>18</c:v>
                      </c:pt>
                      <c:pt idx="4">
                        <c:v>28</c:v>
                      </c:pt>
                    </c:numCache>
                  </c:numRef>
                </c:val>
                <c:extLst xmlns:c15="http://schemas.microsoft.com/office/drawing/2012/chart">
                  <c:ext xmlns:c16="http://schemas.microsoft.com/office/drawing/2014/chart" uri="{C3380CC4-5D6E-409C-BE32-E72D297353CC}">
                    <c16:uniqueId val="{00000002-B406-4A33-A7F1-80B4B3470A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Kärkimedia-paketti näköislehdet (viikko)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Taul1!$A$2:$A$6</c15:sqref>
                        </c15:formulaRef>
                      </c:ext>
                    </c:extLst>
                    <c:strCache>
                      <c:ptCount val="5"/>
                      <c:pt idx="0">
                        <c:v>Peruskoulu/kansakoulu</c:v>
                      </c:pt>
                      <c:pt idx="1">
                        <c:v>Ammattikoulu/ammatillinen opisto</c:v>
                      </c:pt>
                      <c:pt idx="2">
                        <c:v>Lukio/ylioppilas</c:v>
                      </c:pt>
                      <c:pt idx="3">
                        <c:v>Ammattikorkeakoulu</c:v>
                      </c:pt>
                      <c:pt idx="4">
                        <c:v>Yliopisto/korkeakoulu</c:v>
                      </c:pt>
                    </c:strCache>
                  </c:strRef>
                </c:cat>
                <c:val>
                  <c:numRef>
                    <c:extLst xmlns:c15="http://schemas.microsoft.com/office/drawing/2012/chart">
                      <c:ext xmlns:c15="http://schemas.microsoft.com/office/drawing/2012/chart" uri="{02D57815-91ED-43cb-92C2-25804820EDAC}">
                        <c15:formulaRef>
                          <c15:sqref>Taul1!$E$2:$E$6</c15:sqref>
                        </c15:formulaRef>
                      </c:ext>
                    </c:extLst>
                    <c:numCache>
                      <c:formatCode>General</c:formatCode>
                      <c:ptCount val="5"/>
                      <c:pt idx="0">
                        <c:v>9</c:v>
                      </c:pt>
                      <c:pt idx="1">
                        <c:v>25</c:v>
                      </c:pt>
                      <c:pt idx="2">
                        <c:v>10</c:v>
                      </c:pt>
                      <c:pt idx="3">
                        <c:v>21</c:v>
                      </c:pt>
                      <c:pt idx="4">
                        <c:v>34</c:v>
                      </c:pt>
                    </c:numCache>
                  </c:numRef>
                </c:val>
                <c:extLst xmlns:c15="http://schemas.microsoft.com/office/drawing/2012/chart">
                  <c:ext xmlns:c16="http://schemas.microsoft.com/office/drawing/2014/chart" uri="{C3380CC4-5D6E-409C-BE32-E72D297353CC}">
                    <c16:uniqueId val="{00000000-B406-4A33-A7F1-80B4B3470A5B}"/>
                  </c:ext>
                </c:extLst>
              </c15:ser>
            </c15:filteredBarSeries>
          </c:ext>
        </c:extLst>
      </c:barChart>
      <c:catAx>
        <c:axId val="3243053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4299112"/>
        <c:crosses val="autoZero"/>
        <c:auto val="1"/>
        <c:lblAlgn val="ctr"/>
        <c:lblOffset val="100"/>
        <c:noMultiLvlLbl val="0"/>
      </c:catAx>
      <c:valAx>
        <c:axId val="324299112"/>
        <c:scaling>
          <c:orientation val="minMax"/>
          <c:max val="100"/>
        </c:scaling>
        <c:delete val="1"/>
        <c:axPos val="t"/>
        <c:numFmt formatCode="General" sourceLinked="1"/>
        <c:majorTickMark val="out"/>
        <c:minorTickMark val="none"/>
        <c:tickLblPos val="nextTo"/>
        <c:crossAx val="3243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864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08D530-D200-9044-8FFC-6242932C3980}"/>
              </a:ext>
            </a:extLst>
          </p:cNvPr>
          <p:cNvSpPr>
            <a:spLocks noGrp="1"/>
          </p:cNvSpPr>
          <p:nvPr>
            <p:ph type="hdr" sz="quarter"/>
          </p:nvPr>
        </p:nvSpPr>
        <p:spPr>
          <a:xfrm>
            <a:off x="115477" y="35669"/>
            <a:ext cx="4239703" cy="296944"/>
          </a:xfrm>
          <a:prstGeom prst="rect">
            <a:avLst/>
          </a:prstGeom>
        </p:spPr>
        <p:txBody>
          <a:bodyPr vert="horz" lIns="91440" tIns="45720" rIns="91440" bIns="45720" rtlCol="0"/>
          <a:lstStyle>
            <a:lvl1pPr algn="l">
              <a:defRPr sz="1200">
                <a:latin typeface="Nunito Sans" pitchFamily="2" charset="0"/>
              </a:defRPr>
            </a:lvl1pPr>
          </a:lstStyle>
          <a:p>
            <a:endParaRPr lang="fi-FI" dirty="0"/>
          </a:p>
        </p:txBody>
      </p:sp>
      <p:sp>
        <p:nvSpPr>
          <p:cNvPr id="3" name="Slide Image Placeholder 2">
            <a:extLst>
              <a:ext uri="{FF2B5EF4-FFF2-40B4-BE49-F238E27FC236}">
                <a16:creationId xmlns:a16="http://schemas.microsoft.com/office/drawing/2014/main" id="{25E4CE0B-437D-BB47-9063-C45DC193B6B1}"/>
              </a:ext>
            </a:extLst>
          </p:cNvPr>
          <p:cNvSpPr>
            <a:spLocks noGrp="1" noRot="1" noChangeAspect="1"/>
          </p:cNvSpPr>
          <p:nvPr>
            <p:ph type="sldImg" idx="2"/>
          </p:nvPr>
        </p:nvSpPr>
        <p:spPr>
          <a:xfrm>
            <a:off x="4535488" y="34925"/>
            <a:ext cx="2033587" cy="1143000"/>
          </a:xfrm>
          <a:prstGeom prst="rect">
            <a:avLst/>
          </a:prstGeom>
          <a:noFill/>
          <a:ln w="12700">
            <a:solidFill>
              <a:prstClr val="black"/>
            </a:solidFill>
          </a:ln>
        </p:spPr>
        <p:txBody>
          <a:bodyPr vert="horz" lIns="91440" tIns="45720" rIns="91440" bIns="45720" rtlCol="0" anchor="ctr"/>
          <a:lstStyle/>
          <a:p>
            <a:endParaRPr lang="fi-FI" dirty="0"/>
          </a:p>
        </p:txBody>
      </p:sp>
      <p:sp>
        <p:nvSpPr>
          <p:cNvPr id="4" name="Notes Placeholder 3">
            <a:extLst>
              <a:ext uri="{FF2B5EF4-FFF2-40B4-BE49-F238E27FC236}">
                <a16:creationId xmlns:a16="http://schemas.microsoft.com/office/drawing/2014/main" id="{8270775B-7B1C-6943-A81E-EC406951ACF6}"/>
              </a:ext>
            </a:extLst>
          </p:cNvPr>
          <p:cNvSpPr>
            <a:spLocks noGrp="1"/>
          </p:cNvSpPr>
          <p:nvPr>
            <p:ph type="body" sz="quarter" idx="3"/>
          </p:nvPr>
        </p:nvSpPr>
        <p:spPr>
          <a:xfrm>
            <a:off x="115477" y="430344"/>
            <a:ext cx="4239703" cy="653738"/>
          </a:xfrm>
          <a:prstGeom prst="rect">
            <a:avLst/>
          </a:prstGeom>
        </p:spPr>
        <p:txBody>
          <a:bodyPr vert="horz" lIns="91440" tIns="45720" rIns="91440" bIns="45720" rtlCol="0"/>
          <a:lstStyle/>
          <a:p>
            <a:pPr lvl="0"/>
            <a:r>
              <a:rPr lang="en-GB" dirty="0"/>
              <a:t>Click to edit Master text styles</a:t>
            </a:r>
          </a:p>
        </p:txBody>
      </p:sp>
      <p:sp>
        <p:nvSpPr>
          <p:cNvPr id="5" name="Slide Number Placeholder 4">
            <a:extLst>
              <a:ext uri="{FF2B5EF4-FFF2-40B4-BE49-F238E27FC236}">
                <a16:creationId xmlns:a16="http://schemas.microsoft.com/office/drawing/2014/main" id="{ECAA56F0-BEE9-A940-857A-2EA902C88C23}"/>
              </a:ext>
            </a:extLst>
          </p:cNvPr>
          <p:cNvSpPr>
            <a:spLocks noGrp="1"/>
          </p:cNvSpPr>
          <p:nvPr>
            <p:ph type="sldNum" sz="quarter" idx="5"/>
          </p:nvPr>
        </p:nvSpPr>
        <p:spPr>
          <a:xfrm>
            <a:off x="115477" y="1121790"/>
            <a:ext cx="360576" cy="80791"/>
          </a:xfrm>
          <a:prstGeom prst="rect">
            <a:avLst/>
          </a:prstGeom>
        </p:spPr>
        <p:txBody>
          <a:bodyPr vert="horz" lIns="91440" tIns="45720" rIns="91440" bIns="45720" rtlCol="0" anchor="ctr"/>
          <a:lstStyle>
            <a:lvl1pPr algn="l">
              <a:defRPr sz="600">
                <a:latin typeface="Nunito Sans" pitchFamily="2" charset="0"/>
              </a:defRPr>
            </a:lvl1pPr>
          </a:lstStyle>
          <a:p>
            <a:fld id="{739E5038-AC84-3B4A-8EB7-48E75B22363A}" type="slidenum">
              <a:rPr lang="fi-FI" smtClean="0"/>
              <a:pPr/>
              <a:t>‹#›</a:t>
            </a:fld>
            <a:endParaRPr lang="fi-FI" dirty="0"/>
          </a:p>
        </p:txBody>
      </p:sp>
    </p:spTree>
    <p:extLst>
      <p:ext uri="{BB962C8B-B14F-4D97-AF65-F5344CB8AC3E}">
        <p14:creationId xmlns:p14="http://schemas.microsoft.com/office/powerpoint/2010/main" val="78805952"/>
      </p:ext>
    </p:extLst>
  </p:cSld>
  <p:clrMap bg1="lt1" tx1="dk1" bg2="lt2" tx2="dk2" accent1="accent1" accent2="accent2" accent3="accent3" accent4="accent4" accent5="accent5" accent6="accent6" hlink="hlink" folHlink="folHlink"/>
  <p:notesStyle>
    <a:lvl1pPr marL="0" algn="l" defTabSz="914400" rtl="0" eaLnBrk="1" latinLnBrk="0" hangingPunct="1">
      <a:buFont typeface="Arial" panose="020B0604020202020204" pitchFamily="34" charset="0"/>
      <a:buNone/>
      <a:defRPr sz="1200" kern="1200">
        <a:solidFill>
          <a:schemeClr val="tx1"/>
        </a:solidFill>
        <a:latin typeface="Nunito Sans" pitchFamily="2" charset="0"/>
        <a:ea typeface="+mn-ea"/>
        <a:cs typeface="+mn-cs"/>
      </a:defRPr>
    </a:lvl1pPr>
    <a:lvl2pPr marL="45720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4538663" y="34925"/>
            <a:ext cx="2032000" cy="1143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31B1066-7DAA-3F4A-B1C1-0710064ABD60}" type="slidenum">
              <a:rPr lang="fi-FI" smtClean="0"/>
              <a:t>2</a:t>
            </a:fld>
            <a:endParaRPr lang="fi-FI"/>
          </a:p>
        </p:txBody>
      </p:sp>
    </p:spTree>
    <p:extLst>
      <p:ext uri="{BB962C8B-B14F-4D97-AF65-F5344CB8AC3E}">
        <p14:creationId xmlns:p14="http://schemas.microsoft.com/office/powerpoint/2010/main" val="129412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4538663" y="34925"/>
            <a:ext cx="2032000" cy="1143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31B1066-7DAA-3F4A-B1C1-0710064ABD60}" type="slidenum">
              <a:rPr lang="fi-FI" smtClean="0"/>
              <a:t>3</a:t>
            </a:fld>
            <a:endParaRPr lang="fi-FI"/>
          </a:p>
        </p:txBody>
      </p:sp>
    </p:spTree>
    <p:extLst>
      <p:ext uri="{BB962C8B-B14F-4D97-AF65-F5344CB8AC3E}">
        <p14:creationId xmlns:p14="http://schemas.microsoft.com/office/powerpoint/2010/main" val="390220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4538663" y="34925"/>
            <a:ext cx="2032000" cy="1143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31B1066-7DAA-3F4A-B1C1-0710064ABD60}" type="slidenum">
              <a:rPr lang="fi-FI" smtClean="0"/>
              <a:t>5</a:t>
            </a:fld>
            <a:endParaRPr lang="fi-FI"/>
          </a:p>
        </p:txBody>
      </p:sp>
    </p:spTree>
    <p:extLst>
      <p:ext uri="{BB962C8B-B14F-4D97-AF65-F5344CB8AC3E}">
        <p14:creationId xmlns:p14="http://schemas.microsoft.com/office/powerpoint/2010/main" val="15676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4538663" y="34925"/>
            <a:ext cx="2032000" cy="1143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31B1066-7DAA-3F4A-B1C1-0710064ABD60}" type="slidenum">
              <a:rPr lang="fi-FI" smtClean="0"/>
              <a:t>13</a:t>
            </a:fld>
            <a:endParaRPr lang="fi-FI"/>
          </a:p>
        </p:txBody>
      </p:sp>
    </p:spTree>
    <p:extLst>
      <p:ext uri="{BB962C8B-B14F-4D97-AF65-F5344CB8AC3E}">
        <p14:creationId xmlns:p14="http://schemas.microsoft.com/office/powerpoint/2010/main" val="325490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4538663" y="34925"/>
            <a:ext cx="2032000" cy="1143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31B1066-7DAA-3F4A-B1C1-0710064ABD60}" type="slidenum">
              <a:rPr lang="fi-FI" smtClean="0"/>
              <a:t>14</a:t>
            </a:fld>
            <a:endParaRPr lang="fi-FI"/>
          </a:p>
        </p:txBody>
      </p:sp>
    </p:spTree>
    <p:extLst>
      <p:ext uri="{BB962C8B-B14F-4D97-AF65-F5344CB8AC3E}">
        <p14:creationId xmlns:p14="http://schemas.microsoft.com/office/powerpoint/2010/main" val="31220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4538663" y="34925"/>
            <a:ext cx="2032000" cy="1143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31B1066-7DAA-3F4A-B1C1-0710064ABD60}" type="slidenum">
              <a:rPr lang="fi-FI" smtClean="0"/>
              <a:t>15</a:t>
            </a:fld>
            <a:endParaRPr lang="fi-FI"/>
          </a:p>
        </p:txBody>
      </p:sp>
    </p:spTree>
    <p:extLst>
      <p:ext uri="{BB962C8B-B14F-4D97-AF65-F5344CB8AC3E}">
        <p14:creationId xmlns:p14="http://schemas.microsoft.com/office/powerpoint/2010/main" val="13275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35488" y="34925"/>
            <a:ext cx="2033587" cy="1143000"/>
          </a:xfrm>
        </p:spPr>
      </p:sp>
      <p:sp>
        <p:nvSpPr>
          <p:cNvPr id="3" name="Notes Placeholder 2"/>
          <p:cNvSpPr>
            <a:spLocks noGrp="1"/>
          </p:cNvSpPr>
          <p:nvPr>
            <p:ph type="body" idx="1"/>
          </p:nvPr>
        </p:nvSpPr>
        <p:spPr>
          <a:xfrm>
            <a:off x="115477" y="89556"/>
            <a:ext cx="4239703" cy="1032235"/>
          </a:xfrm>
        </p:spPr>
        <p:txBody>
          <a:bodyPr/>
          <a:lstStyle/>
          <a:p>
            <a:endParaRPr lang="fi-FI" dirty="0"/>
          </a:p>
        </p:txBody>
      </p:sp>
      <p:sp>
        <p:nvSpPr>
          <p:cNvPr id="4" name="Slide Number Placeholder 3"/>
          <p:cNvSpPr>
            <a:spLocks noGrp="1"/>
          </p:cNvSpPr>
          <p:nvPr>
            <p:ph type="sldNum" sz="quarter" idx="5"/>
          </p:nvPr>
        </p:nvSpPr>
        <p:spPr/>
        <p:txBody>
          <a:bodyPr/>
          <a:lstStyle/>
          <a:p>
            <a:fld id="{739E5038-AC84-3B4A-8EB7-48E75B22363A}" type="slidenum">
              <a:rPr lang="fi-FI" smtClean="0"/>
              <a:pPr/>
              <a:t>28</a:t>
            </a:fld>
            <a:endParaRPr lang="fi-FI" sz="600" dirty="0"/>
          </a:p>
        </p:txBody>
      </p:sp>
    </p:spTree>
    <p:extLst>
      <p:ext uri="{BB962C8B-B14F-4D97-AF65-F5344CB8AC3E}">
        <p14:creationId xmlns:p14="http://schemas.microsoft.com/office/powerpoint/2010/main" val="522297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28ABDA-EB13-7849-B4B4-DBD62CDCD0B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pic>
        <p:nvPicPr>
          <p:cNvPr id="18" name="Picture 17" descr="Icon&#10;&#10;Description automatically generated">
            <a:extLst>
              <a:ext uri="{FF2B5EF4-FFF2-40B4-BE49-F238E27FC236}">
                <a16:creationId xmlns:a16="http://schemas.microsoft.com/office/drawing/2014/main" id="{1435E391-211A-FC43-9B28-22BA8611C276}"/>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 y="2"/>
            <a:ext cx="6956530" cy="6858001"/>
          </a:xfrm>
          <a:prstGeom prst="rect">
            <a:avLst/>
          </a:prstGeom>
        </p:spPr>
      </p:pic>
      <p:sp>
        <p:nvSpPr>
          <p:cNvPr id="10" name="Otsikko 1">
            <a:extLst>
              <a:ext uri="{FF2B5EF4-FFF2-40B4-BE49-F238E27FC236}">
                <a16:creationId xmlns:a16="http://schemas.microsoft.com/office/drawing/2014/main" id="{1B5F3BD1-DE73-4F47-BA2D-FE4BDAF869BE}"/>
              </a:ext>
            </a:extLst>
          </p:cNvPr>
          <p:cNvSpPr>
            <a:spLocks noGrp="1"/>
          </p:cNvSpPr>
          <p:nvPr>
            <p:ph type="ctrTitle"/>
          </p:nvPr>
        </p:nvSpPr>
        <p:spPr>
          <a:xfrm>
            <a:off x="1445347" y="2027583"/>
            <a:ext cx="9601200" cy="1908314"/>
          </a:xfrm>
          <a:prstGeom prst="rect">
            <a:avLst/>
          </a:prstGeom>
        </p:spPr>
        <p:txBody>
          <a:bodyPr anchor="b"/>
          <a:lstStyle>
            <a:lvl1pPr algn="ctr">
              <a:lnSpc>
                <a:spcPct val="100000"/>
              </a:lnSpc>
              <a:defRPr sz="5401">
                <a:solidFill>
                  <a:schemeClr val="bg1"/>
                </a:solidFill>
              </a:defRPr>
            </a:lvl1pPr>
          </a:lstStyle>
          <a:p>
            <a:r>
              <a:rPr lang="fi-FI"/>
              <a:t>Muokkaa ots. perustyyl. napsautt.</a:t>
            </a:r>
            <a:endParaRPr lang="fi-FI" dirty="0"/>
          </a:p>
        </p:txBody>
      </p:sp>
      <p:sp>
        <p:nvSpPr>
          <p:cNvPr id="11" name="Alaotsikko 2">
            <a:extLst>
              <a:ext uri="{FF2B5EF4-FFF2-40B4-BE49-F238E27FC236}">
                <a16:creationId xmlns:a16="http://schemas.microsoft.com/office/drawing/2014/main" id="{3FA9D1EB-180D-074E-825D-79E8379B5FF8}"/>
              </a:ext>
            </a:extLst>
          </p:cNvPr>
          <p:cNvSpPr>
            <a:spLocks noGrp="1"/>
          </p:cNvSpPr>
          <p:nvPr>
            <p:ph type="subTitle" idx="1" hasCustomPrompt="1"/>
          </p:nvPr>
        </p:nvSpPr>
        <p:spPr>
          <a:xfrm>
            <a:off x="1445347" y="4133340"/>
            <a:ext cx="9601200" cy="496271"/>
          </a:xfrm>
          <a:prstGeom prst="rect">
            <a:avLst/>
          </a:prstGeom>
        </p:spPr>
        <p:txBody>
          <a:bodyPr>
            <a:normAutofit/>
          </a:bodyPr>
          <a:lstStyle>
            <a:lvl1pPr marL="0" indent="0" algn="ctr">
              <a:lnSpc>
                <a:spcPct val="100000"/>
              </a:lnSpc>
              <a:spcBef>
                <a:spcPts val="0"/>
              </a:spcBef>
              <a:buNone/>
              <a:defRPr sz="1401" b="0" spc="300">
                <a:solidFill>
                  <a:schemeClr val="tx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CLICK TO EDIT MASTER SUBTITLE STYLE</a:t>
            </a:r>
            <a:endParaRPr lang="fi-FI" dirty="0"/>
          </a:p>
        </p:txBody>
      </p:sp>
      <p:pic>
        <p:nvPicPr>
          <p:cNvPr id="13" name="Picture 12" descr="A picture containing drawing, cup, mug&#10;&#10;Description automatically generated">
            <a:extLst>
              <a:ext uri="{FF2B5EF4-FFF2-40B4-BE49-F238E27FC236}">
                <a16:creationId xmlns:a16="http://schemas.microsoft.com/office/drawing/2014/main" id="{4D757853-147B-E346-ABD4-69BC86CFA3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9" name="Slide Number Placeholder 14">
            <a:extLst>
              <a:ext uri="{FF2B5EF4-FFF2-40B4-BE49-F238E27FC236}">
                <a16:creationId xmlns:a16="http://schemas.microsoft.com/office/drawing/2014/main" id="{95450675-3408-F44F-B0E1-F5FF7897E2B5}"/>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2" name="Date Placeholder 16">
            <a:extLst>
              <a:ext uri="{FF2B5EF4-FFF2-40B4-BE49-F238E27FC236}">
                <a16:creationId xmlns:a16="http://schemas.microsoft.com/office/drawing/2014/main" id="{7BFCA7AD-FA5D-1940-85EB-4FE88B0F4758}"/>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EBEEFB3A-8346-4842-A87F-41221C581931}" type="datetime1">
              <a:rPr lang="fi-FI" smtClean="0"/>
              <a:t>11.1.2024</a:t>
            </a:fld>
            <a:endParaRPr lang="ru-RU"/>
          </a:p>
        </p:txBody>
      </p:sp>
    </p:spTree>
    <p:extLst>
      <p:ext uri="{BB962C8B-B14F-4D97-AF65-F5344CB8AC3E}">
        <p14:creationId xmlns:p14="http://schemas.microsoft.com/office/powerpoint/2010/main" val="166916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kaksipalstaa-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63285F-E392-439E-BEEF-9E8A08CFBEB9}"/>
              </a:ext>
            </a:extLst>
          </p:cNvPr>
          <p:cNvSpPr>
            <a:spLocks noGrp="1"/>
          </p:cNvSpPr>
          <p:nvPr>
            <p:ph type="title"/>
          </p:nvPr>
        </p:nvSpPr>
        <p:spPr>
          <a:xfrm>
            <a:off x="442914" y="459355"/>
            <a:ext cx="11306175"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9" name="Sisällön paikkamerkki 2">
            <a:extLst>
              <a:ext uri="{FF2B5EF4-FFF2-40B4-BE49-F238E27FC236}">
                <a16:creationId xmlns:a16="http://schemas.microsoft.com/office/drawing/2014/main" id="{F7D60095-B79C-474B-B8E5-0FBF1F35B278}"/>
              </a:ext>
            </a:extLst>
          </p:cNvPr>
          <p:cNvSpPr>
            <a:spLocks noGrp="1"/>
          </p:cNvSpPr>
          <p:nvPr>
            <p:ph idx="1"/>
          </p:nvPr>
        </p:nvSpPr>
        <p:spPr>
          <a:xfrm>
            <a:off x="442912" y="1458718"/>
            <a:ext cx="5400000" cy="4720007"/>
          </a:xfrm>
          <a:prstGeom prst="rect">
            <a:avLst/>
          </a:prstGeom>
        </p:spPr>
        <p:txBody>
          <a:bodyPr wrap="square" lIns="0">
            <a:normAutofit/>
          </a:bodyPr>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801" b="0" i="0">
                <a:solidFill>
                  <a:schemeClr val="tx1"/>
                </a:solidFill>
                <a:latin typeface="+mn-lt"/>
                <a:ea typeface="Nunito Sans" pitchFamily="2" charset="0"/>
              </a:defRPr>
            </a:lvl2pPr>
            <a:lvl3pPr marL="756019" indent="-180979">
              <a:spcAft>
                <a:spcPts val="601"/>
              </a:spcAft>
              <a:buClr>
                <a:schemeClr val="tx1"/>
              </a:buClr>
              <a:buFont typeface="Arial"/>
              <a:buChar char="–"/>
              <a:defRPr sz="1401" b="0" i="0">
                <a:solidFill>
                  <a:schemeClr val="tx1"/>
                </a:solidFill>
                <a:latin typeface="+mn-lt"/>
                <a:ea typeface="Nunito Sans" pitchFamily="2" charset="0"/>
              </a:defRPr>
            </a:lvl3pPr>
            <a:lvl4pPr marL="1044026">
              <a:spcAft>
                <a:spcPts val="601"/>
              </a:spcAft>
              <a:buClr>
                <a:schemeClr val="tx1"/>
              </a:buClr>
              <a:defRPr sz="1100" b="0" i="0">
                <a:solidFill>
                  <a:schemeClr val="tx1"/>
                </a:solidFill>
                <a:latin typeface="+mn-lt"/>
                <a:ea typeface="Nunito Sans" pitchFamily="2" charset="0"/>
              </a:defRPr>
            </a:lvl4pPr>
            <a:lvl5pPr marL="1332033">
              <a:spcAft>
                <a:spcPts val="601"/>
              </a:spcAft>
              <a:buClr>
                <a:schemeClr val="tx1"/>
              </a:buClr>
              <a:defRPr sz="105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0" name="Sisällön paikkamerkki 2">
            <a:extLst>
              <a:ext uri="{FF2B5EF4-FFF2-40B4-BE49-F238E27FC236}">
                <a16:creationId xmlns:a16="http://schemas.microsoft.com/office/drawing/2014/main" id="{D6A291BC-7B38-394E-9FEB-B61948906DB3}"/>
              </a:ext>
            </a:extLst>
          </p:cNvPr>
          <p:cNvSpPr>
            <a:spLocks noGrp="1"/>
          </p:cNvSpPr>
          <p:nvPr>
            <p:ph idx="11"/>
          </p:nvPr>
        </p:nvSpPr>
        <p:spPr>
          <a:xfrm>
            <a:off x="6349090" y="1439598"/>
            <a:ext cx="5400000" cy="4720007"/>
          </a:xfrm>
          <a:prstGeom prst="rect">
            <a:avLst/>
          </a:prstGeom>
        </p:spPr>
        <p:txBody>
          <a:bodyPr wrap="square" lIns="0">
            <a:normAutofit/>
          </a:bodyPr>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801" b="0" i="0">
                <a:solidFill>
                  <a:schemeClr val="tx1"/>
                </a:solidFill>
                <a:latin typeface="+mn-lt"/>
                <a:ea typeface="Nunito Sans" pitchFamily="2" charset="0"/>
              </a:defRPr>
            </a:lvl2pPr>
            <a:lvl3pPr marL="756019" indent="-180979">
              <a:spcAft>
                <a:spcPts val="601"/>
              </a:spcAft>
              <a:buClr>
                <a:schemeClr val="tx1"/>
              </a:buClr>
              <a:buFont typeface="Arial"/>
              <a:buChar char="–"/>
              <a:defRPr sz="1401" b="0" i="0">
                <a:solidFill>
                  <a:schemeClr val="tx1"/>
                </a:solidFill>
                <a:latin typeface="+mn-lt"/>
                <a:ea typeface="Nunito Sans" pitchFamily="2" charset="0"/>
              </a:defRPr>
            </a:lvl3pPr>
            <a:lvl4pPr marL="1044026">
              <a:spcAft>
                <a:spcPts val="601"/>
              </a:spcAft>
              <a:buClr>
                <a:schemeClr val="tx1"/>
              </a:buClr>
              <a:defRPr sz="1100" b="0" i="0">
                <a:solidFill>
                  <a:schemeClr val="tx1"/>
                </a:solidFill>
                <a:latin typeface="+mn-lt"/>
                <a:ea typeface="Nunito Sans" pitchFamily="2" charset="0"/>
              </a:defRPr>
            </a:lvl4pPr>
            <a:lvl5pPr marL="1332033">
              <a:spcAft>
                <a:spcPts val="601"/>
              </a:spcAft>
              <a:buClr>
                <a:schemeClr val="tx1"/>
              </a:buClr>
              <a:defRPr sz="105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Slide Number Placeholder 14">
            <a:extLst>
              <a:ext uri="{FF2B5EF4-FFF2-40B4-BE49-F238E27FC236}">
                <a16:creationId xmlns:a16="http://schemas.microsoft.com/office/drawing/2014/main" id="{2EBD7C1C-3144-234B-8A5C-1FBF2DAF4247}"/>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8" name="Date Placeholder 16">
            <a:extLst>
              <a:ext uri="{FF2B5EF4-FFF2-40B4-BE49-F238E27FC236}">
                <a16:creationId xmlns:a16="http://schemas.microsoft.com/office/drawing/2014/main" id="{817DDBB7-ACEE-D446-84F6-476A53F66BB7}"/>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3A7324D9-943B-E543-83AD-03F0CEE0BD9F}" type="datetime1">
              <a:rPr lang="fi-FI" smtClean="0"/>
              <a:t>11.1.2024</a:t>
            </a:fld>
            <a:endParaRPr lang="ru-RU"/>
          </a:p>
        </p:txBody>
      </p:sp>
    </p:spTree>
    <p:extLst>
      <p:ext uri="{BB962C8B-B14F-4D97-AF65-F5344CB8AC3E}">
        <p14:creationId xmlns:p14="http://schemas.microsoft.com/office/powerpoint/2010/main" val="270530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2-kaksipalstaa-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63285F-E392-439E-BEEF-9E8A08CFBEB9}"/>
              </a:ext>
            </a:extLst>
          </p:cNvPr>
          <p:cNvSpPr>
            <a:spLocks noGrp="1"/>
          </p:cNvSpPr>
          <p:nvPr>
            <p:ph type="title"/>
          </p:nvPr>
        </p:nvSpPr>
        <p:spPr>
          <a:xfrm>
            <a:off x="442914" y="459355"/>
            <a:ext cx="11306175" cy="737620"/>
          </a:xfrm>
          <a:prstGeom prst="rect">
            <a:avLst/>
          </a:prstGeom>
        </p:spPr>
        <p:txBody>
          <a:bodyPr/>
          <a:lstStyle>
            <a:lvl1pPr algn="l">
              <a:defRPr sz="3200">
                <a:solidFill>
                  <a:schemeClr val="tx2"/>
                </a:solidFill>
                <a:latin typeface="+mj-lt"/>
              </a:defRPr>
            </a:lvl1pPr>
          </a:lstStyle>
          <a:p>
            <a:r>
              <a:rPr lang="fi-FI"/>
              <a:t>Muokkaa ots. perustyyl. napsautt.</a:t>
            </a:r>
            <a:endParaRPr lang="fi-FI" dirty="0"/>
          </a:p>
        </p:txBody>
      </p:sp>
      <p:sp>
        <p:nvSpPr>
          <p:cNvPr id="9" name="Tekstin paikkamerkki 2">
            <a:extLst>
              <a:ext uri="{FF2B5EF4-FFF2-40B4-BE49-F238E27FC236}">
                <a16:creationId xmlns:a16="http://schemas.microsoft.com/office/drawing/2014/main" id="{88939E04-59B7-EA4C-9AF8-0EDAC09C75A5}"/>
              </a:ext>
            </a:extLst>
          </p:cNvPr>
          <p:cNvSpPr>
            <a:spLocks noGrp="1"/>
          </p:cNvSpPr>
          <p:nvPr>
            <p:ph type="body" idx="13" hasCustomPrompt="1"/>
          </p:nvPr>
        </p:nvSpPr>
        <p:spPr>
          <a:xfrm>
            <a:off x="431648" y="1339246"/>
            <a:ext cx="5400000" cy="599856"/>
          </a:xfrm>
          <a:prstGeom prst="rect">
            <a:avLst/>
          </a:prstGeom>
        </p:spPr>
        <p:txBody>
          <a:bodyPr anchor="t">
            <a:noAutofit/>
          </a:bodyPr>
          <a:lstStyle>
            <a:lvl1pPr marL="0" indent="0" algn="l">
              <a:spcAft>
                <a:spcPts val="601"/>
              </a:spcAft>
              <a:buNone/>
              <a:defRPr sz="1401" b="0" i="0" spc="300">
                <a:solidFill>
                  <a:schemeClr val="tx1"/>
                </a:solidFill>
                <a:latin typeface="+mj-lt"/>
                <a:ea typeface="Source Sans Pro SemiBold" panose="020B0503030403020204" pitchFamily="34" charset="0"/>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dirty="0"/>
              <a:t>CLICK TO EDIT MASTER TEXT STYLES</a:t>
            </a:r>
          </a:p>
        </p:txBody>
      </p:sp>
      <p:sp>
        <p:nvSpPr>
          <p:cNvPr id="10" name="Tekstin paikkamerkki 4">
            <a:extLst>
              <a:ext uri="{FF2B5EF4-FFF2-40B4-BE49-F238E27FC236}">
                <a16:creationId xmlns:a16="http://schemas.microsoft.com/office/drawing/2014/main" id="{5FF8AFA5-561E-A348-997A-911718C32C7D}"/>
              </a:ext>
            </a:extLst>
          </p:cNvPr>
          <p:cNvSpPr>
            <a:spLocks noGrp="1"/>
          </p:cNvSpPr>
          <p:nvPr>
            <p:ph type="body" sz="quarter" idx="3" hasCustomPrompt="1"/>
          </p:nvPr>
        </p:nvSpPr>
        <p:spPr>
          <a:xfrm>
            <a:off x="6349090" y="1339246"/>
            <a:ext cx="5400000" cy="599856"/>
          </a:xfrm>
          <a:prstGeom prst="rect">
            <a:avLst/>
          </a:prstGeom>
        </p:spPr>
        <p:txBody>
          <a:bodyPr anchor="t">
            <a:noAutofit/>
          </a:bodyPr>
          <a:lstStyle>
            <a:lvl1pPr marL="0" indent="0" algn="l">
              <a:spcAft>
                <a:spcPts val="601"/>
              </a:spcAft>
              <a:buNone/>
              <a:defRPr sz="1401" b="0" i="0" spc="300">
                <a:solidFill>
                  <a:schemeClr val="tx1"/>
                </a:solidFill>
                <a:latin typeface="+mj-lt"/>
                <a:ea typeface="Source Sans Pro SemiBold" panose="020B0503030403020204" pitchFamily="34" charset="0"/>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dirty="0"/>
              <a:t>CLICK TO EDIT MASTER TEXT STYLES</a:t>
            </a:r>
          </a:p>
        </p:txBody>
      </p:sp>
      <p:sp>
        <p:nvSpPr>
          <p:cNvPr id="13" name="Sisällön paikkamerkki 2">
            <a:extLst>
              <a:ext uri="{FF2B5EF4-FFF2-40B4-BE49-F238E27FC236}">
                <a16:creationId xmlns:a16="http://schemas.microsoft.com/office/drawing/2014/main" id="{7F74BE57-3AA6-394D-9DFA-E8352437FEAC}"/>
              </a:ext>
            </a:extLst>
          </p:cNvPr>
          <p:cNvSpPr>
            <a:spLocks noGrp="1"/>
          </p:cNvSpPr>
          <p:nvPr>
            <p:ph idx="1"/>
          </p:nvPr>
        </p:nvSpPr>
        <p:spPr>
          <a:xfrm>
            <a:off x="442912" y="2095604"/>
            <a:ext cx="5400000" cy="4212165"/>
          </a:xfrm>
          <a:prstGeom prst="rect">
            <a:avLst/>
          </a:prstGeom>
        </p:spPr>
        <p:txBody>
          <a:bodyPr wrap="square" lIns="0">
            <a:normAutofit/>
          </a:bodyPr>
          <a:lstStyle>
            <a:lvl1pPr>
              <a:spcAft>
                <a:spcPts val="601"/>
              </a:spcAft>
              <a:buClr>
                <a:schemeClr val="tx1"/>
              </a:buClr>
              <a:defRPr sz="20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600" b="0" i="0">
                <a:solidFill>
                  <a:schemeClr val="tx1"/>
                </a:solidFill>
                <a:latin typeface="+mn-lt"/>
                <a:ea typeface="Nunito Sans" pitchFamily="2" charset="0"/>
              </a:defRPr>
            </a:lvl2pPr>
            <a:lvl3pPr marL="756019" indent="-180979">
              <a:spcAft>
                <a:spcPts val="601"/>
              </a:spcAft>
              <a:buClr>
                <a:schemeClr val="tx1"/>
              </a:buClr>
              <a:buFont typeface="Arial"/>
              <a:buChar char="–"/>
              <a:defRPr sz="1200" b="0" i="0">
                <a:solidFill>
                  <a:schemeClr val="tx1"/>
                </a:solidFill>
                <a:latin typeface="+mn-lt"/>
                <a:ea typeface="Nunito Sans" pitchFamily="2" charset="0"/>
              </a:defRPr>
            </a:lvl3pPr>
            <a:lvl4pPr marL="1044026">
              <a:spcAft>
                <a:spcPts val="601"/>
              </a:spcAft>
              <a:buClr>
                <a:schemeClr val="tx1"/>
              </a:buClr>
              <a:defRPr sz="1050" b="0" i="0">
                <a:solidFill>
                  <a:schemeClr val="tx1"/>
                </a:solidFill>
                <a:latin typeface="+mn-lt"/>
                <a:ea typeface="Nunito Sans" pitchFamily="2" charset="0"/>
              </a:defRPr>
            </a:lvl4pPr>
            <a:lvl5pPr marL="1332033">
              <a:spcAft>
                <a:spcPts val="601"/>
              </a:spcAft>
              <a:buClr>
                <a:schemeClr val="tx1"/>
              </a:buClr>
              <a:defRPr sz="1001"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isällön paikkamerkki 2">
            <a:extLst>
              <a:ext uri="{FF2B5EF4-FFF2-40B4-BE49-F238E27FC236}">
                <a16:creationId xmlns:a16="http://schemas.microsoft.com/office/drawing/2014/main" id="{83F354DD-30D6-744E-8E4C-2DEE3C1AF706}"/>
              </a:ext>
            </a:extLst>
          </p:cNvPr>
          <p:cNvSpPr>
            <a:spLocks noGrp="1"/>
          </p:cNvSpPr>
          <p:nvPr>
            <p:ph idx="11"/>
          </p:nvPr>
        </p:nvSpPr>
        <p:spPr>
          <a:xfrm>
            <a:off x="6349090" y="2095604"/>
            <a:ext cx="5400000" cy="4212165"/>
          </a:xfrm>
          <a:prstGeom prst="rect">
            <a:avLst/>
          </a:prstGeom>
        </p:spPr>
        <p:txBody>
          <a:bodyPr wrap="square" lIns="0">
            <a:normAutofit/>
          </a:bodyPr>
          <a:lstStyle>
            <a:lvl1pPr>
              <a:spcAft>
                <a:spcPts val="601"/>
              </a:spcAft>
              <a:buClr>
                <a:schemeClr val="tx1"/>
              </a:buClr>
              <a:defRPr sz="20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600" b="0" i="0">
                <a:solidFill>
                  <a:schemeClr val="tx1"/>
                </a:solidFill>
                <a:latin typeface="+mn-lt"/>
                <a:ea typeface="Nunito Sans" pitchFamily="2" charset="0"/>
              </a:defRPr>
            </a:lvl2pPr>
            <a:lvl3pPr marL="756019" indent="-180979">
              <a:spcAft>
                <a:spcPts val="601"/>
              </a:spcAft>
              <a:buClr>
                <a:schemeClr val="tx1"/>
              </a:buClr>
              <a:buFont typeface="Arial"/>
              <a:buChar char="–"/>
              <a:defRPr sz="1200" b="0" i="0">
                <a:solidFill>
                  <a:schemeClr val="tx1"/>
                </a:solidFill>
                <a:latin typeface="+mn-lt"/>
                <a:ea typeface="Nunito Sans" pitchFamily="2" charset="0"/>
              </a:defRPr>
            </a:lvl3pPr>
            <a:lvl4pPr marL="1044026">
              <a:spcAft>
                <a:spcPts val="601"/>
              </a:spcAft>
              <a:buClr>
                <a:schemeClr val="tx1"/>
              </a:buClr>
              <a:defRPr sz="1050" b="0" i="0">
                <a:solidFill>
                  <a:schemeClr val="tx1"/>
                </a:solidFill>
                <a:latin typeface="+mn-lt"/>
                <a:ea typeface="Nunito Sans" pitchFamily="2" charset="0"/>
              </a:defRPr>
            </a:lvl4pPr>
            <a:lvl5pPr marL="1332033">
              <a:spcAft>
                <a:spcPts val="601"/>
              </a:spcAft>
              <a:buClr>
                <a:schemeClr val="tx1"/>
              </a:buClr>
              <a:defRPr sz="1001"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14">
            <a:extLst>
              <a:ext uri="{FF2B5EF4-FFF2-40B4-BE49-F238E27FC236}">
                <a16:creationId xmlns:a16="http://schemas.microsoft.com/office/drawing/2014/main" id="{D6125937-0C98-4347-A050-0D37F1B637CE}"/>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12" name="Date Placeholder 16">
            <a:extLst>
              <a:ext uri="{FF2B5EF4-FFF2-40B4-BE49-F238E27FC236}">
                <a16:creationId xmlns:a16="http://schemas.microsoft.com/office/drawing/2014/main" id="{075BF99F-D1E4-A043-9640-5C419387A298}"/>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3C0C88F6-A177-3340-9B8C-E8C6BCE6F900}" type="datetime1">
              <a:rPr lang="fi-FI" smtClean="0"/>
              <a:t>11.1.2024</a:t>
            </a:fld>
            <a:endParaRPr lang="ru-RU"/>
          </a:p>
        </p:txBody>
      </p:sp>
    </p:spTree>
    <p:extLst>
      <p:ext uri="{BB962C8B-B14F-4D97-AF65-F5344CB8AC3E}">
        <p14:creationId xmlns:p14="http://schemas.microsoft.com/office/powerpoint/2010/main" val="3792698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teksti-turkoosi">
    <p:bg>
      <p:bgRef idx="1001">
        <a:schemeClr val="bg2"/>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71284B-8511-4DFC-BBE3-5642C1E29E33}"/>
              </a:ext>
            </a:extLst>
          </p:cNvPr>
          <p:cNvSpPr>
            <a:spLocks noGrp="1"/>
          </p:cNvSpPr>
          <p:nvPr>
            <p:ph type="title"/>
          </p:nvPr>
        </p:nvSpPr>
        <p:spPr>
          <a:xfrm>
            <a:off x="442914" y="459355"/>
            <a:ext cx="11306175" cy="737620"/>
          </a:xfrm>
          <a:prstGeom prst="rect">
            <a:avLst/>
          </a:prstGeom>
          <a:noFill/>
        </p:spPr>
        <p:txBody>
          <a:bodyPr/>
          <a:lstStyle>
            <a:lvl1pPr algn="l">
              <a:defRPr sz="3200">
                <a:solidFill>
                  <a:schemeClr val="tx1"/>
                </a:solidFill>
                <a:latin typeface="+mj-lt"/>
              </a:defRPr>
            </a:lvl1pPr>
          </a:lstStyle>
          <a:p>
            <a:r>
              <a:rPr lang="fi-FI"/>
              <a:t>Muokkaa ots. perustyyl. napsautt.</a:t>
            </a:r>
            <a:endParaRPr lang="fi-FI" dirty="0"/>
          </a:p>
        </p:txBody>
      </p:sp>
      <p:sp>
        <p:nvSpPr>
          <p:cNvPr id="21" name="Sisällön paikkamerkki 2">
            <a:extLst>
              <a:ext uri="{FF2B5EF4-FFF2-40B4-BE49-F238E27FC236}">
                <a16:creationId xmlns:a16="http://schemas.microsoft.com/office/drawing/2014/main" id="{596BF89D-F5D2-8C4D-A0D4-CC86C58B287D}"/>
              </a:ext>
            </a:extLst>
          </p:cNvPr>
          <p:cNvSpPr>
            <a:spLocks noGrp="1"/>
          </p:cNvSpPr>
          <p:nvPr>
            <p:ph idx="1"/>
          </p:nvPr>
        </p:nvSpPr>
        <p:spPr>
          <a:xfrm>
            <a:off x="460518" y="1356851"/>
            <a:ext cx="11288569" cy="4852220"/>
          </a:xfrm>
          <a:prstGeom prst="rect">
            <a:avLst/>
          </a:prstGeom>
        </p:spPr>
        <p:txBody>
          <a:bodyPr wrap="square" lIns="0"/>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2000" b="0" i="0">
                <a:solidFill>
                  <a:schemeClr val="tx1"/>
                </a:solidFill>
                <a:latin typeface="+mn-lt"/>
                <a:ea typeface="Nunito Sans" pitchFamily="2" charset="0"/>
              </a:defRPr>
            </a:lvl2pPr>
            <a:lvl3pPr marL="756019" indent="-180979">
              <a:spcAft>
                <a:spcPts val="601"/>
              </a:spcAft>
              <a:buClr>
                <a:schemeClr val="tx1"/>
              </a:buClr>
              <a:buFont typeface="Arial"/>
              <a:buChar char="–"/>
              <a:defRPr sz="1600" b="0" i="0">
                <a:solidFill>
                  <a:schemeClr val="tx1"/>
                </a:solidFill>
                <a:latin typeface="+mn-lt"/>
                <a:ea typeface="Nunito Sans" pitchFamily="2" charset="0"/>
              </a:defRPr>
            </a:lvl3pPr>
            <a:lvl4pPr marL="1044026">
              <a:spcAft>
                <a:spcPts val="601"/>
              </a:spcAft>
              <a:buClr>
                <a:schemeClr val="tx1"/>
              </a:buClr>
              <a:defRPr sz="1401" b="0" i="0">
                <a:solidFill>
                  <a:schemeClr val="tx1"/>
                </a:solidFill>
                <a:latin typeface="+mn-lt"/>
                <a:ea typeface="Nunito Sans" pitchFamily="2" charset="0"/>
              </a:defRPr>
            </a:lvl4pPr>
            <a:lvl5pPr marL="1332033">
              <a:spcAft>
                <a:spcPts val="601"/>
              </a:spcAft>
              <a:buClr>
                <a:schemeClr val="tx1"/>
              </a:buClr>
              <a:defRPr sz="120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9" name="Picture 8" descr="A picture containing drawing, cup, mug&#10;&#10;Description automatically generated">
            <a:extLst>
              <a:ext uri="{FF2B5EF4-FFF2-40B4-BE49-F238E27FC236}">
                <a16:creationId xmlns:a16="http://schemas.microsoft.com/office/drawing/2014/main" id="{E24060C5-A2C2-4C46-BB55-4D5457DB1E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0" name="Slide Number Placeholder 14">
            <a:extLst>
              <a:ext uri="{FF2B5EF4-FFF2-40B4-BE49-F238E27FC236}">
                <a16:creationId xmlns:a16="http://schemas.microsoft.com/office/drawing/2014/main" id="{ABE4DE92-E6B2-0E4D-BF9B-54556721856D}"/>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tx1"/>
                </a:solidFill>
              </a:defRPr>
            </a:lvl1pPr>
          </a:lstStyle>
          <a:p>
            <a:fld id="{5C84E9D2-3C8E-954C-B089-DE7631A91B38}" type="slidenum">
              <a:rPr lang="ru-RU" smtClean="0"/>
              <a:pPr/>
              <a:t>‹#›</a:t>
            </a:fld>
            <a:endParaRPr lang="ru-RU"/>
          </a:p>
        </p:txBody>
      </p:sp>
      <p:sp>
        <p:nvSpPr>
          <p:cNvPr id="11" name="Date Placeholder 16">
            <a:extLst>
              <a:ext uri="{FF2B5EF4-FFF2-40B4-BE49-F238E27FC236}">
                <a16:creationId xmlns:a16="http://schemas.microsoft.com/office/drawing/2014/main" id="{5A6AF235-A46B-9C4F-A01A-F49EA65F0094}"/>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tx1"/>
                </a:solidFill>
              </a:defRPr>
            </a:lvl1pPr>
          </a:lstStyle>
          <a:p>
            <a:fld id="{DEB5D937-C62E-764A-B784-53517CB3CBA8}" type="datetime1">
              <a:rPr lang="fi-FI" smtClean="0"/>
              <a:t>11.1.2024</a:t>
            </a:fld>
            <a:endParaRPr lang="ru-RU"/>
          </a:p>
        </p:txBody>
      </p:sp>
    </p:spTree>
    <p:extLst>
      <p:ext uri="{BB962C8B-B14F-4D97-AF65-F5344CB8AC3E}">
        <p14:creationId xmlns:p14="http://schemas.microsoft.com/office/powerpoint/2010/main" val="29855290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kaksipalstaa-turkoosi">
    <p:bg>
      <p:bgRef idx="1001">
        <a:schemeClr val="bg2"/>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63285F-E392-439E-BEEF-9E8A08CFBEB9}"/>
              </a:ext>
            </a:extLst>
          </p:cNvPr>
          <p:cNvSpPr>
            <a:spLocks noGrp="1"/>
          </p:cNvSpPr>
          <p:nvPr>
            <p:ph type="title"/>
          </p:nvPr>
        </p:nvSpPr>
        <p:spPr>
          <a:xfrm>
            <a:off x="442914" y="459355"/>
            <a:ext cx="11306175" cy="737620"/>
          </a:xfrm>
          <a:prstGeom prst="rect">
            <a:avLst/>
          </a:prstGeom>
        </p:spPr>
        <p:txBody>
          <a:bodyPr/>
          <a:lstStyle>
            <a:lvl1pPr algn="l">
              <a:defRPr sz="3200">
                <a:solidFill>
                  <a:schemeClr val="tx1"/>
                </a:solidFill>
              </a:defRPr>
            </a:lvl1pPr>
          </a:lstStyle>
          <a:p>
            <a:r>
              <a:rPr lang="fi-FI"/>
              <a:t>Muokkaa ots. perustyyl. napsautt.</a:t>
            </a:r>
            <a:endParaRPr lang="fi-FI" dirty="0"/>
          </a:p>
        </p:txBody>
      </p:sp>
      <p:sp>
        <p:nvSpPr>
          <p:cNvPr id="9" name="Sisällön paikkamerkki 2">
            <a:extLst>
              <a:ext uri="{FF2B5EF4-FFF2-40B4-BE49-F238E27FC236}">
                <a16:creationId xmlns:a16="http://schemas.microsoft.com/office/drawing/2014/main" id="{F7D60095-B79C-474B-B8E5-0FBF1F35B278}"/>
              </a:ext>
            </a:extLst>
          </p:cNvPr>
          <p:cNvSpPr>
            <a:spLocks noGrp="1"/>
          </p:cNvSpPr>
          <p:nvPr>
            <p:ph idx="1"/>
          </p:nvPr>
        </p:nvSpPr>
        <p:spPr>
          <a:xfrm>
            <a:off x="442912" y="1458718"/>
            <a:ext cx="5400000" cy="4720007"/>
          </a:xfrm>
          <a:prstGeom prst="rect">
            <a:avLst/>
          </a:prstGeom>
        </p:spPr>
        <p:txBody>
          <a:bodyPr wrap="square" lIns="0">
            <a:normAutofit/>
          </a:bodyPr>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801" b="0" i="0">
                <a:solidFill>
                  <a:schemeClr val="tx1"/>
                </a:solidFill>
                <a:latin typeface="+mn-lt"/>
                <a:ea typeface="Nunito Sans" pitchFamily="2" charset="0"/>
              </a:defRPr>
            </a:lvl2pPr>
            <a:lvl3pPr marL="756019" indent="-180979">
              <a:spcAft>
                <a:spcPts val="601"/>
              </a:spcAft>
              <a:buClr>
                <a:schemeClr val="tx1"/>
              </a:buClr>
              <a:buFont typeface="Arial"/>
              <a:buChar char="–"/>
              <a:defRPr sz="1401" b="0" i="0">
                <a:solidFill>
                  <a:schemeClr val="tx1"/>
                </a:solidFill>
                <a:latin typeface="+mn-lt"/>
                <a:ea typeface="Nunito Sans" pitchFamily="2" charset="0"/>
              </a:defRPr>
            </a:lvl3pPr>
            <a:lvl4pPr marL="1044026">
              <a:spcAft>
                <a:spcPts val="601"/>
              </a:spcAft>
              <a:buClr>
                <a:schemeClr val="tx1"/>
              </a:buClr>
              <a:defRPr sz="1100" b="0" i="0">
                <a:solidFill>
                  <a:schemeClr val="tx1"/>
                </a:solidFill>
                <a:latin typeface="+mn-lt"/>
                <a:ea typeface="Nunito Sans" pitchFamily="2" charset="0"/>
              </a:defRPr>
            </a:lvl4pPr>
            <a:lvl5pPr marL="1332033">
              <a:spcAft>
                <a:spcPts val="601"/>
              </a:spcAft>
              <a:buClr>
                <a:schemeClr val="tx1"/>
              </a:buClr>
              <a:defRPr sz="105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0" name="Sisällön paikkamerkki 2">
            <a:extLst>
              <a:ext uri="{FF2B5EF4-FFF2-40B4-BE49-F238E27FC236}">
                <a16:creationId xmlns:a16="http://schemas.microsoft.com/office/drawing/2014/main" id="{D6A291BC-7B38-394E-9FEB-B61948906DB3}"/>
              </a:ext>
            </a:extLst>
          </p:cNvPr>
          <p:cNvSpPr>
            <a:spLocks noGrp="1"/>
          </p:cNvSpPr>
          <p:nvPr>
            <p:ph idx="11"/>
          </p:nvPr>
        </p:nvSpPr>
        <p:spPr>
          <a:xfrm>
            <a:off x="6349087" y="1458718"/>
            <a:ext cx="5400000" cy="4720007"/>
          </a:xfrm>
          <a:prstGeom prst="rect">
            <a:avLst/>
          </a:prstGeom>
        </p:spPr>
        <p:txBody>
          <a:bodyPr wrap="square" lIns="0">
            <a:normAutofit/>
          </a:bodyPr>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801" b="0" i="0">
                <a:solidFill>
                  <a:schemeClr val="tx1"/>
                </a:solidFill>
                <a:latin typeface="+mn-lt"/>
                <a:ea typeface="Nunito Sans" pitchFamily="2" charset="0"/>
              </a:defRPr>
            </a:lvl2pPr>
            <a:lvl3pPr marL="756019" indent="-180979">
              <a:spcAft>
                <a:spcPts val="601"/>
              </a:spcAft>
              <a:buClr>
                <a:schemeClr val="tx1"/>
              </a:buClr>
              <a:buFont typeface="Arial"/>
              <a:buChar char="–"/>
              <a:defRPr sz="1401" b="0" i="0">
                <a:solidFill>
                  <a:schemeClr val="tx1"/>
                </a:solidFill>
                <a:latin typeface="+mn-lt"/>
                <a:ea typeface="Nunito Sans" pitchFamily="2" charset="0"/>
              </a:defRPr>
            </a:lvl3pPr>
            <a:lvl4pPr marL="1044026">
              <a:spcAft>
                <a:spcPts val="601"/>
              </a:spcAft>
              <a:buClr>
                <a:schemeClr val="tx1"/>
              </a:buClr>
              <a:defRPr sz="1100" b="0" i="0">
                <a:solidFill>
                  <a:schemeClr val="tx1"/>
                </a:solidFill>
                <a:latin typeface="+mn-lt"/>
                <a:ea typeface="Nunito Sans" pitchFamily="2" charset="0"/>
              </a:defRPr>
            </a:lvl4pPr>
            <a:lvl5pPr marL="1332033">
              <a:spcAft>
                <a:spcPts val="601"/>
              </a:spcAft>
              <a:buClr>
                <a:schemeClr val="tx1"/>
              </a:buClr>
              <a:defRPr sz="105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Picture 7" descr="A picture containing drawing, cup, mug&#10;&#10;Description automatically generated">
            <a:extLst>
              <a:ext uri="{FF2B5EF4-FFF2-40B4-BE49-F238E27FC236}">
                <a16:creationId xmlns:a16="http://schemas.microsoft.com/office/drawing/2014/main" id="{E028661E-FB9C-3542-8540-D0D90DF3E6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1" name="Slide Number Placeholder 14">
            <a:extLst>
              <a:ext uri="{FF2B5EF4-FFF2-40B4-BE49-F238E27FC236}">
                <a16:creationId xmlns:a16="http://schemas.microsoft.com/office/drawing/2014/main" id="{D3108B74-C0C4-104F-9FB8-20318AE11AC3}"/>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tx1"/>
                </a:solidFill>
              </a:defRPr>
            </a:lvl1pPr>
          </a:lstStyle>
          <a:p>
            <a:fld id="{5C84E9D2-3C8E-954C-B089-DE7631A91B38}" type="slidenum">
              <a:rPr lang="ru-RU" smtClean="0"/>
              <a:pPr/>
              <a:t>‹#›</a:t>
            </a:fld>
            <a:endParaRPr lang="ru-RU"/>
          </a:p>
        </p:txBody>
      </p:sp>
      <p:sp>
        <p:nvSpPr>
          <p:cNvPr id="12" name="Date Placeholder 16">
            <a:extLst>
              <a:ext uri="{FF2B5EF4-FFF2-40B4-BE49-F238E27FC236}">
                <a16:creationId xmlns:a16="http://schemas.microsoft.com/office/drawing/2014/main" id="{3C556BF4-17CB-4848-8681-75E9BA8BAFBF}"/>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tx1"/>
                </a:solidFill>
              </a:defRPr>
            </a:lvl1pPr>
          </a:lstStyle>
          <a:p>
            <a:fld id="{3BF34EDF-6A84-F349-99E9-BDB802586C0D}" type="datetime1">
              <a:rPr lang="fi-FI" smtClean="0"/>
              <a:t>11.1.2024</a:t>
            </a:fld>
            <a:endParaRPr lang="ru-RU"/>
          </a:p>
        </p:txBody>
      </p:sp>
    </p:spTree>
    <p:extLst>
      <p:ext uri="{BB962C8B-B14F-4D97-AF65-F5344CB8AC3E}">
        <p14:creationId xmlns:p14="http://schemas.microsoft.com/office/powerpoint/2010/main" val="241710944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2-kaksipalstaa-turkoosi">
    <p:bg>
      <p:bgRef idx="1001">
        <a:schemeClr val="bg2"/>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63285F-E392-439E-BEEF-9E8A08CFBEB9}"/>
              </a:ext>
            </a:extLst>
          </p:cNvPr>
          <p:cNvSpPr>
            <a:spLocks noGrp="1"/>
          </p:cNvSpPr>
          <p:nvPr>
            <p:ph type="title"/>
          </p:nvPr>
        </p:nvSpPr>
        <p:spPr>
          <a:xfrm>
            <a:off x="442914" y="459355"/>
            <a:ext cx="11306175" cy="737620"/>
          </a:xfrm>
          <a:prstGeom prst="rect">
            <a:avLst/>
          </a:prstGeom>
        </p:spPr>
        <p:txBody>
          <a:bodyPr/>
          <a:lstStyle>
            <a:lvl1pPr algn="l">
              <a:defRPr sz="3200">
                <a:solidFill>
                  <a:schemeClr val="tx1"/>
                </a:solidFill>
                <a:latin typeface="+mj-lt"/>
              </a:defRPr>
            </a:lvl1pPr>
          </a:lstStyle>
          <a:p>
            <a:r>
              <a:rPr lang="fi-FI"/>
              <a:t>Muokkaa ots. perustyyl. napsautt.</a:t>
            </a:r>
            <a:endParaRPr lang="fi-FI" dirty="0"/>
          </a:p>
        </p:txBody>
      </p:sp>
      <p:sp>
        <p:nvSpPr>
          <p:cNvPr id="9" name="Tekstin paikkamerkki 2">
            <a:extLst>
              <a:ext uri="{FF2B5EF4-FFF2-40B4-BE49-F238E27FC236}">
                <a16:creationId xmlns:a16="http://schemas.microsoft.com/office/drawing/2014/main" id="{88939E04-59B7-EA4C-9AF8-0EDAC09C75A5}"/>
              </a:ext>
            </a:extLst>
          </p:cNvPr>
          <p:cNvSpPr>
            <a:spLocks noGrp="1"/>
          </p:cNvSpPr>
          <p:nvPr>
            <p:ph type="body" idx="13" hasCustomPrompt="1"/>
          </p:nvPr>
        </p:nvSpPr>
        <p:spPr>
          <a:xfrm>
            <a:off x="431648" y="1339246"/>
            <a:ext cx="5483264" cy="599856"/>
          </a:xfrm>
          <a:prstGeom prst="rect">
            <a:avLst/>
          </a:prstGeom>
        </p:spPr>
        <p:txBody>
          <a:bodyPr anchor="t">
            <a:noAutofit/>
          </a:bodyPr>
          <a:lstStyle>
            <a:lvl1pPr marL="0" indent="0" algn="l">
              <a:spcAft>
                <a:spcPts val="601"/>
              </a:spcAft>
              <a:buNone/>
              <a:defRPr sz="1401" b="0" i="0" spc="300">
                <a:solidFill>
                  <a:schemeClr val="bg1"/>
                </a:solidFill>
                <a:latin typeface="+mj-lt"/>
                <a:ea typeface="Source Sans Pro SemiBold" panose="020B0503030403020204" pitchFamily="34" charset="0"/>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dirty="0"/>
              <a:t>CLICK TO EDIT MASTER TEXT STYLES</a:t>
            </a:r>
          </a:p>
        </p:txBody>
      </p:sp>
      <p:sp>
        <p:nvSpPr>
          <p:cNvPr id="10" name="Tekstin paikkamerkki 4">
            <a:extLst>
              <a:ext uri="{FF2B5EF4-FFF2-40B4-BE49-F238E27FC236}">
                <a16:creationId xmlns:a16="http://schemas.microsoft.com/office/drawing/2014/main" id="{5FF8AFA5-561E-A348-997A-911718C32C7D}"/>
              </a:ext>
            </a:extLst>
          </p:cNvPr>
          <p:cNvSpPr>
            <a:spLocks noGrp="1"/>
          </p:cNvSpPr>
          <p:nvPr>
            <p:ph type="body" sz="quarter" idx="3" hasCustomPrompt="1"/>
          </p:nvPr>
        </p:nvSpPr>
        <p:spPr>
          <a:xfrm>
            <a:off x="6277089" y="1339246"/>
            <a:ext cx="5471998" cy="599856"/>
          </a:xfrm>
          <a:prstGeom prst="rect">
            <a:avLst/>
          </a:prstGeom>
        </p:spPr>
        <p:txBody>
          <a:bodyPr anchor="t">
            <a:noAutofit/>
          </a:bodyPr>
          <a:lstStyle>
            <a:lvl1pPr marL="0" indent="0" algn="l">
              <a:spcAft>
                <a:spcPts val="601"/>
              </a:spcAft>
              <a:buNone/>
              <a:defRPr sz="1401" b="0" i="0" spc="300">
                <a:solidFill>
                  <a:schemeClr val="bg1"/>
                </a:solidFill>
                <a:latin typeface="+mj-lt"/>
                <a:ea typeface="Source Sans Pro SemiBold" panose="020B0503030403020204" pitchFamily="34" charset="0"/>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dirty="0"/>
              <a:t>CLICK TO EDIT MASTER TEXT STYLES</a:t>
            </a:r>
          </a:p>
        </p:txBody>
      </p:sp>
      <p:sp>
        <p:nvSpPr>
          <p:cNvPr id="13" name="Sisällön paikkamerkki 2">
            <a:extLst>
              <a:ext uri="{FF2B5EF4-FFF2-40B4-BE49-F238E27FC236}">
                <a16:creationId xmlns:a16="http://schemas.microsoft.com/office/drawing/2014/main" id="{7F74BE57-3AA6-394D-9DFA-E8352437FEAC}"/>
              </a:ext>
            </a:extLst>
          </p:cNvPr>
          <p:cNvSpPr>
            <a:spLocks noGrp="1"/>
          </p:cNvSpPr>
          <p:nvPr>
            <p:ph idx="1"/>
          </p:nvPr>
        </p:nvSpPr>
        <p:spPr>
          <a:xfrm>
            <a:off x="442912" y="2095604"/>
            <a:ext cx="5472000" cy="4212165"/>
          </a:xfrm>
          <a:prstGeom prst="rect">
            <a:avLst/>
          </a:prstGeom>
        </p:spPr>
        <p:txBody>
          <a:bodyPr wrap="square" lIns="0">
            <a:normAutofit/>
          </a:bodyPr>
          <a:lstStyle>
            <a:lvl1pPr>
              <a:spcAft>
                <a:spcPts val="601"/>
              </a:spcAft>
              <a:buClr>
                <a:srgbClr val="FFFFFF"/>
              </a:buClr>
              <a:defRPr sz="2000" b="0" i="0">
                <a:solidFill>
                  <a:schemeClr val="tx1"/>
                </a:solidFill>
                <a:latin typeface="+mn-lt"/>
                <a:ea typeface="Nunito Sans" pitchFamily="2" charset="0"/>
              </a:defRPr>
            </a:lvl1pPr>
            <a:lvl2pPr marL="468012" indent="-180979">
              <a:spcAft>
                <a:spcPts val="601"/>
              </a:spcAft>
              <a:buClr>
                <a:srgbClr val="FFFFFF"/>
              </a:buClr>
              <a:buFont typeface="Arial" panose="020B0604020202020204" pitchFamily="34" charset="0"/>
              <a:buChar char="•"/>
              <a:defRPr sz="1600" b="0" i="0">
                <a:solidFill>
                  <a:schemeClr val="tx1"/>
                </a:solidFill>
                <a:latin typeface="+mn-lt"/>
                <a:ea typeface="Nunito Sans" pitchFamily="2" charset="0"/>
              </a:defRPr>
            </a:lvl2pPr>
            <a:lvl3pPr marL="756019" indent="-180979">
              <a:spcAft>
                <a:spcPts val="601"/>
              </a:spcAft>
              <a:buClr>
                <a:srgbClr val="FFFFFF"/>
              </a:buClr>
              <a:buFont typeface="Arial"/>
              <a:buChar char="–"/>
              <a:defRPr sz="1200" b="0" i="0">
                <a:solidFill>
                  <a:schemeClr val="tx1"/>
                </a:solidFill>
                <a:latin typeface="+mn-lt"/>
                <a:ea typeface="Nunito Sans" pitchFamily="2" charset="0"/>
              </a:defRPr>
            </a:lvl3pPr>
            <a:lvl4pPr marL="1044026">
              <a:spcAft>
                <a:spcPts val="601"/>
              </a:spcAft>
              <a:buClr>
                <a:srgbClr val="FFFFFF"/>
              </a:buClr>
              <a:defRPr sz="1050" b="0" i="0">
                <a:solidFill>
                  <a:schemeClr val="tx1"/>
                </a:solidFill>
                <a:latin typeface="+mn-lt"/>
                <a:ea typeface="Nunito Sans" pitchFamily="2" charset="0"/>
              </a:defRPr>
            </a:lvl4pPr>
            <a:lvl5pPr marL="1332033">
              <a:spcAft>
                <a:spcPts val="601"/>
              </a:spcAft>
              <a:buClr>
                <a:srgbClr val="FFFFFF"/>
              </a:buClr>
              <a:defRPr sz="1001"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isällön paikkamerkki 2">
            <a:extLst>
              <a:ext uri="{FF2B5EF4-FFF2-40B4-BE49-F238E27FC236}">
                <a16:creationId xmlns:a16="http://schemas.microsoft.com/office/drawing/2014/main" id="{83F354DD-30D6-744E-8E4C-2DEE3C1AF706}"/>
              </a:ext>
            </a:extLst>
          </p:cNvPr>
          <p:cNvSpPr>
            <a:spLocks noGrp="1"/>
          </p:cNvSpPr>
          <p:nvPr>
            <p:ph idx="11"/>
          </p:nvPr>
        </p:nvSpPr>
        <p:spPr>
          <a:xfrm>
            <a:off x="6277090" y="2081373"/>
            <a:ext cx="5472000" cy="4212165"/>
          </a:xfrm>
          <a:prstGeom prst="rect">
            <a:avLst/>
          </a:prstGeom>
        </p:spPr>
        <p:txBody>
          <a:bodyPr wrap="square" lIns="0">
            <a:normAutofit/>
          </a:bodyPr>
          <a:lstStyle>
            <a:lvl1pPr>
              <a:spcAft>
                <a:spcPts val="601"/>
              </a:spcAft>
              <a:buClr>
                <a:srgbClr val="FFFFFF"/>
              </a:buClr>
              <a:defRPr sz="2000" b="0" i="0">
                <a:solidFill>
                  <a:schemeClr val="tx1"/>
                </a:solidFill>
                <a:latin typeface="+mn-lt"/>
                <a:ea typeface="Nunito Sans" pitchFamily="2" charset="0"/>
              </a:defRPr>
            </a:lvl1pPr>
            <a:lvl2pPr marL="468012" indent="-180979">
              <a:spcAft>
                <a:spcPts val="601"/>
              </a:spcAft>
              <a:buClr>
                <a:srgbClr val="FFFFFF"/>
              </a:buClr>
              <a:buFont typeface="Arial" panose="020B0604020202020204" pitchFamily="34" charset="0"/>
              <a:buChar char="•"/>
              <a:defRPr sz="1600" b="0" i="0">
                <a:solidFill>
                  <a:schemeClr val="tx1"/>
                </a:solidFill>
                <a:latin typeface="+mn-lt"/>
                <a:ea typeface="Nunito Sans" pitchFamily="2" charset="0"/>
              </a:defRPr>
            </a:lvl2pPr>
            <a:lvl3pPr marL="756019" indent="-180979">
              <a:spcAft>
                <a:spcPts val="601"/>
              </a:spcAft>
              <a:buClr>
                <a:srgbClr val="FFFFFF"/>
              </a:buClr>
              <a:buFont typeface="Arial"/>
              <a:buChar char="–"/>
              <a:defRPr sz="1200" b="0" i="0">
                <a:solidFill>
                  <a:schemeClr val="tx1"/>
                </a:solidFill>
                <a:latin typeface="+mn-lt"/>
                <a:ea typeface="Nunito Sans" pitchFamily="2" charset="0"/>
              </a:defRPr>
            </a:lvl3pPr>
            <a:lvl4pPr marL="1044026">
              <a:spcAft>
                <a:spcPts val="601"/>
              </a:spcAft>
              <a:buClr>
                <a:srgbClr val="FFFFFF"/>
              </a:buClr>
              <a:defRPr sz="1050" b="0" i="0">
                <a:solidFill>
                  <a:schemeClr val="tx1"/>
                </a:solidFill>
                <a:latin typeface="+mn-lt"/>
                <a:ea typeface="Nunito Sans" pitchFamily="2" charset="0"/>
              </a:defRPr>
            </a:lvl4pPr>
            <a:lvl5pPr marL="1332033">
              <a:spcAft>
                <a:spcPts val="601"/>
              </a:spcAft>
              <a:buClr>
                <a:srgbClr val="FFFFFF"/>
              </a:buClr>
              <a:defRPr sz="1001"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12" name="Picture 11" descr="A picture containing drawing, cup, mug&#10;&#10;Description automatically generated">
            <a:extLst>
              <a:ext uri="{FF2B5EF4-FFF2-40B4-BE49-F238E27FC236}">
                <a16:creationId xmlns:a16="http://schemas.microsoft.com/office/drawing/2014/main" id="{1F26E699-3331-E448-909A-539FD0FEAD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5" name="Slide Number Placeholder 14">
            <a:extLst>
              <a:ext uri="{FF2B5EF4-FFF2-40B4-BE49-F238E27FC236}">
                <a16:creationId xmlns:a16="http://schemas.microsoft.com/office/drawing/2014/main" id="{D060771E-297F-B741-A83C-ADA73CFBA8BB}"/>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tx1"/>
                </a:solidFill>
              </a:defRPr>
            </a:lvl1pPr>
          </a:lstStyle>
          <a:p>
            <a:fld id="{5C84E9D2-3C8E-954C-B089-DE7631A91B38}" type="slidenum">
              <a:rPr lang="ru-RU" smtClean="0"/>
              <a:pPr/>
              <a:t>‹#›</a:t>
            </a:fld>
            <a:endParaRPr lang="ru-RU"/>
          </a:p>
        </p:txBody>
      </p:sp>
      <p:sp>
        <p:nvSpPr>
          <p:cNvPr id="18" name="Date Placeholder 16">
            <a:extLst>
              <a:ext uri="{FF2B5EF4-FFF2-40B4-BE49-F238E27FC236}">
                <a16:creationId xmlns:a16="http://schemas.microsoft.com/office/drawing/2014/main" id="{25BB9EC8-CCBE-8449-B8E3-FDF53C33C2F3}"/>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tx1"/>
                </a:solidFill>
              </a:defRPr>
            </a:lvl1pPr>
          </a:lstStyle>
          <a:p>
            <a:fld id="{B815033C-0157-D346-ADCF-5AFDC3B6B43D}" type="datetime1">
              <a:rPr lang="fi-FI" smtClean="0"/>
              <a:t>11.1.2024</a:t>
            </a:fld>
            <a:endParaRPr lang="ru-RU"/>
          </a:p>
        </p:txBody>
      </p:sp>
    </p:spTree>
    <p:extLst>
      <p:ext uri="{BB962C8B-B14F-4D97-AF65-F5344CB8AC3E}">
        <p14:creationId xmlns:p14="http://schemas.microsoft.com/office/powerpoint/2010/main" val="32480825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teksti-lisääkuva">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F0426100-682B-F648-9D20-36FDEA4125AE}"/>
              </a:ext>
            </a:extLst>
          </p:cNvPr>
          <p:cNvSpPr>
            <a:spLocks noGrp="1"/>
          </p:cNvSpPr>
          <p:nvPr>
            <p:ph type="title"/>
          </p:nvPr>
        </p:nvSpPr>
        <p:spPr>
          <a:xfrm>
            <a:off x="442913" y="351781"/>
            <a:ext cx="7200000"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19" name="Sisällön paikkamerkki 2">
            <a:extLst>
              <a:ext uri="{FF2B5EF4-FFF2-40B4-BE49-F238E27FC236}">
                <a16:creationId xmlns:a16="http://schemas.microsoft.com/office/drawing/2014/main" id="{733949B1-5BE2-4543-B9A1-BC995CD5F770}"/>
              </a:ext>
            </a:extLst>
          </p:cNvPr>
          <p:cNvSpPr>
            <a:spLocks noGrp="1"/>
          </p:cNvSpPr>
          <p:nvPr>
            <p:ph idx="1"/>
          </p:nvPr>
        </p:nvSpPr>
        <p:spPr>
          <a:xfrm>
            <a:off x="442912" y="1167428"/>
            <a:ext cx="7200000" cy="5003800"/>
          </a:xfrm>
          <a:prstGeom prst="rect">
            <a:avLst/>
          </a:prstGeom>
        </p:spPr>
        <p:txBody>
          <a:bodyPr wrap="square" lIns="0">
            <a:normAutofit/>
          </a:bodyPr>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801" b="0" i="0">
                <a:solidFill>
                  <a:schemeClr val="tx1"/>
                </a:solidFill>
                <a:latin typeface="+mn-lt"/>
                <a:ea typeface="Nunito Sans" pitchFamily="2" charset="0"/>
              </a:defRPr>
            </a:lvl2pPr>
            <a:lvl3pPr marL="756019" indent="-180979">
              <a:spcAft>
                <a:spcPts val="601"/>
              </a:spcAft>
              <a:buClr>
                <a:schemeClr val="tx1"/>
              </a:buClr>
              <a:buFont typeface="Arial"/>
              <a:buChar char="–"/>
              <a:defRPr sz="1401" b="0" i="0">
                <a:solidFill>
                  <a:schemeClr val="tx1"/>
                </a:solidFill>
                <a:latin typeface="+mn-lt"/>
                <a:ea typeface="Nunito Sans" pitchFamily="2" charset="0"/>
              </a:defRPr>
            </a:lvl3pPr>
            <a:lvl4pPr marL="1044026">
              <a:spcAft>
                <a:spcPts val="601"/>
              </a:spcAft>
              <a:buClr>
                <a:schemeClr val="tx1"/>
              </a:buClr>
              <a:defRPr sz="1100" b="0" i="0">
                <a:solidFill>
                  <a:schemeClr val="tx1"/>
                </a:solidFill>
                <a:latin typeface="+mn-lt"/>
                <a:ea typeface="Nunito Sans" pitchFamily="2" charset="0"/>
              </a:defRPr>
            </a:lvl4pPr>
            <a:lvl5pPr marL="1332033">
              <a:spcAft>
                <a:spcPts val="601"/>
              </a:spcAft>
              <a:buClr>
                <a:schemeClr val="tx1"/>
              </a:buClr>
              <a:defRPr sz="105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0" name="Päivämäärän paikkamerkki 3">
            <a:extLst>
              <a:ext uri="{FF2B5EF4-FFF2-40B4-BE49-F238E27FC236}">
                <a16:creationId xmlns:a16="http://schemas.microsoft.com/office/drawing/2014/main" id="{ABBD41C9-8495-4743-91B2-C3982520F62A}"/>
              </a:ext>
            </a:extLst>
          </p:cNvPr>
          <p:cNvSpPr txBox="1">
            <a:spLocks/>
          </p:cNvSpPr>
          <p:nvPr userDrawn="1"/>
        </p:nvSpPr>
        <p:spPr>
          <a:xfrm>
            <a:off x="5515915" y="6412933"/>
            <a:ext cx="1414169" cy="286240"/>
          </a:xfrm>
          <a:prstGeom prst="rect">
            <a:avLst/>
          </a:prstGeom>
        </p:spPr>
        <p:txBody>
          <a:bodyPr/>
          <a:lstStyle>
            <a:defPPr>
              <a:defRPr lang="fi-FI"/>
            </a:defPPr>
            <a:lvl1pPr marL="0" algn="l" defTabSz="914400" rtl="0" eaLnBrk="1" latinLnBrk="0" hangingPunct="1">
              <a:defRPr sz="1000" b="1" i="0" kern="1200">
                <a:solidFill>
                  <a:schemeClr val="bg2"/>
                </a:solidFill>
                <a:latin typeface="Source Sans Pro SemiBold" panose="020B0503030403020204" pitchFamily="34" charset="0"/>
                <a:ea typeface="Source Sans Pro SemiBold"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1" dirty="0">
                <a:solidFill>
                  <a:schemeClr val="bg1"/>
                </a:solidFill>
                <a:latin typeface="Nunito Sans" pitchFamily="2" charset="0"/>
              </a:rPr>
              <a:t>Twitter: @SVKK_FRCC</a:t>
            </a:r>
          </a:p>
        </p:txBody>
      </p:sp>
      <p:sp>
        <p:nvSpPr>
          <p:cNvPr id="14" name="Slide Number Placeholder 14">
            <a:extLst>
              <a:ext uri="{FF2B5EF4-FFF2-40B4-BE49-F238E27FC236}">
                <a16:creationId xmlns:a16="http://schemas.microsoft.com/office/drawing/2014/main" id="{35907F22-CEC4-F745-9478-51F14968280E}"/>
              </a:ext>
            </a:extLst>
          </p:cNvPr>
          <p:cNvSpPr>
            <a:spLocks noGrp="1"/>
          </p:cNvSpPr>
          <p:nvPr>
            <p:ph type="sldNum" sz="quarter" idx="4"/>
          </p:nvPr>
        </p:nvSpPr>
        <p:spPr>
          <a:xfrm>
            <a:off x="10397614" y="6405206"/>
            <a:ext cx="557980" cy="365125"/>
          </a:xfrm>
          <a:prstGeom prst="rect">
            <a:avLst/>
          </a:prstGeom>
        </p:spPr>
        <p:txBody>
          <a:bodyPr vert="horz" lIns="91440" tIns="45720" rIns="91440" bIns="45720" rtlCol="0" anchor="ctr"/>
          <a:lstStyle>
            <a:lvl1pPr algn="r">
              <a:defRPr sz="800">
                <a:solidFill>
                  <a:schemeClr val="accent2"/>
                </a:solidFill>
              </a:defRPr>
            </a:lvl1pPr>
          </a:lstStyle>
          <a:p>
            <a:fld id="{5C84E9D2-3C8E-954C-B089-DE7631A91B38}" type="slidenum">
              <a:rPr lang="ru-RU" smtClean="0"/>
              <a:pPr/>
              <a:t>‹#›</a:t>
            </a:fld>
            <a:endParaRPr lang="ru-RU"/>
          </a:p>
        </p:txBody>
      </p:sp>
      <p:sp>
        <p:nvSpPr>
          <p:cNvPr id="16" name="Date Placeholder 16">
            <a:extLst>
              <a:ext uri="{FF2B5EF4-FFF2-40B4-BE49-F238E27FC236}">
                <a16:creationId xmlns:a16="http://schemas.microsoft.com/office/drawing/2014/main" id="{68C85B8F-01B3-C84C-AB96-C9B0A8D6B2AF}"/>
              </a:ext>
            </a:extLst>
          </p:cNvPr>
          <p:cNvSpPr>
            <a:spLocks noGrp="1"/>
          </p:cNvSpPr>
          <p:nvPr>
            <p:ph type="dt" sz="half" idx="2"/>
          </p:nvPr>
        </p:nvSpPr>
        <p:spPr>
          <a:xfrm>
            <a:off x="11046549" y="6403716"/>
            <a:ext cx="958647" cy="365125"/>
          </a:xfrm>
          <a:prstGeom prst="rect">
            <a:avLst/>
          </a:prstGeom>
        </p:spPr>
        <p:txBody>
          <a:bodyPr vert="horz" lIns="91440" tIns="45720" rIns="91440" bIns="45720" rtlCol="0" anchor="ctr"/>
          <a:lstStyle>
            <a:lvl1pPr algn="r">
              <a:defRPr sz="800">
                <a:solidFill>
                  <a:schemeClr val="accent2"/>
                </a:solidFill>
              </a:defRPr>
            </a:lvl1pPr>
          </a:lstStyle>
          <a:p>
            <a:fld id="{E53857B1-ACD7-0647-BA56-F9E78C5BBE4B}" type="datetime1">
              <a:rPr lang="fi-FI" smtClean="0"/>
              <a:t>11.1.2024</a:t>
            </a:fld>
            <a:endParaRPr lang="ru-RU"/>
          </a:p>
        </p:txBody>
      </p:sp>
      <p:sp>
        <p:nvSpPr>
          <p:cNvPr id="8" name="Kuvan paikkamerkki 16">
            <a:extLst>
              <a:ext uri="{FF2B5EF4-FFF2-40B4-BE49-F238E27FC236}">
                <a16:creationId xmlns:a16="http://schemas.microsoft.com/office/drawing/2014/main" id="{6C2A4351-EC8B-5144-863A-024DA35494DE}"/>
              </a:ext>
            </a:extLst>
          </p:cNvPr>
          <p:cNvSpPr>
            <a:spLocks noGrp="1"/>
          </p:cNvSpPr>
          <p:nvPr>
            <p:ph type="pic" sz="quarter" idx="13"/>
          </p:nvPr>
        </p:nvSpPr>
        <p:spPr>
          <a:xfrm>
            <a:off x="8060913" y="3"/>
            <a:ext cx="4131087" cy="6857999"/>
          </a:xfrm>
          <a:prstGeom prst="rect">
            <a:avLst/>
          </a:prstGeom>
          <a:solidFill>
            <a:schemeClr val="bg1">
              <a:lumMod val="95000"/>
            </a:schemeClr>
          </a:solidFill>
        </p:spPr>
        <p:txBody>
          <a:bodyPr anchor="ctr" anchorCtr="0">
            <a:normAutofit/>
          </a:bodyPr>
          <a:lstStyle>
            <a:lvl1pPr marL="0" indent="0">
              <a:buNone/>
              <a:defRPr sz="1200">
                <a:solidFill>
                  <a:schemeClr val="tx1"/>
                </a:solidFill>
              </a:defRPr>
            </a:lvl1pPr>
          </a:lstStyle>
          <a:p>
            <a:r>
              <a:rPr lang="fi-FI"/>
              <a:t>Lisää kuva napsauttamalla kuvaketta</a:t>
            </a:r>
            <a:endParaRPr lang="fi-FI" dirty="0"/>
          </a:p>
        </p:txBody>
      </p:sp>
      <p:sp>
        <p:nvSpPr>
          <p:cNvPr id="9" name="Slide Number Placeholder 14">
            <a:extLst>
              <a:ext uri="{FF2B5EF4-FFF2-40B4-BE49-F238E27FC236}">
                <a16:creationId xmlns:a16="http://schemas.microsoft.com/office/drawing/2014/main" id="{C23E2744-C137-CC45-9AE0-13D0DF9D018F}"/>
              </a:ext>
            </a:extLst>
          </p:cNvPr>
          <p:cNvSpPr txBox="1">
            <a:spLocks/>
          </p:cNvSpPr>
          <p:nvPr userDrawn="1"/>
        </p:nvSpPr>
        <p:spPr>
          <a:xfrm>
            <a:off x="1212172" y="6361197"/>
            <a:ext cx="557980" cy="365125"/>
          </a:xfrm>
          <a:prstGeom prst="rect">
            <a:avLst/>
          </a:prstGeom>
        </p:spPr>
        <p:txBody>
          <a:bodyPr vert="horz" lIns="91440" tIns="45721" rIns="91440" bIns="45721" rtlCol="0" anchor="ctr"/>
          <a:lstStyle>
            <a:defPPr>
              <a:defRPr lang="fi-FI"/>
            </a:defPPr>
            <a:lvl1pPr marL="0" algn="l" defTabSz="914400" rtl="0" eaLnBrk="1" latinLnBrk="0" hangingPunct="1">
              <a:defRPr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84E9D2-3C8E-954C-B089-DE7631A91B38}" type="slidenum">
              <a:rPr lang="ru-RU" sz="800" smtClean="0"/>
              <a:pPr/>
              <a:t>‹#›</a:t>
            </a:fld>
            <a:endParaRPr lang="ru-RU" sz="800"/>
          </a:p>
        </p:txBody>
      </p:sp>
      <p:sp>
        <p:nvSpPr>
          <p:cNvPr id="11" name="Date Placeholder 16">
            <a:extLst>
              <a:ext uri="{FF2B5EF4-FFF2-40B4-BE49-F238E27FC236}">
                <a16:creationId xmlns:a16="http://schemas.microsoft.com/office/drawing/2014/main" id="{8BBF4460-068F-704A-8990-3D504B7E31D2}"/>
              </a:ext>
            </a:extLst>
          </p:cNvPr>
          <p:cNvSpPr txBox="1">
            <a:spLocks/>
          </p:cNvSpPr>
          <p:nvPr userDrawn="1"/>
        </p:nvSpPr>
        <p:spPr>
          <a:xfrm>
            <a:off x="242579" y="6361197"/>
            <a:ext cx="958647" cy="365125"/>
          </a:xfrm>
          <a:prstGeom prst="rect">
            <a:avLst/>
          </a:prstGeom>
        </p:spPr>
        <p:txBody>
          <a:bodyPr vert="horz" lIns="91440" tIns="45721" rIns="91440" bIns="45721" rtlCol="0" anchor="ctr"/>
          <a:lstStyle>
            <a:defPPr>
              <a:defRPr lang="fi-FI"/>
            </a:defPPr>
            <a:lvl1pPr marL="0" algn="l" defTabSz="914400" rtl="0" eaLnBrk="1" latinLnBrk="0" hangingPunct="1">
              <a:defRPr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01D99E-90F8-DB49-85EA-9C0BA28C911D}" type="datetime1">
              <a:rPr lang="fi-FI" sz="800" smtClean="0"/>
              <a:pPr/>
              <a:t>11.1.2024</a:t>
            </a:fld>
            <a:endParaRPr lang="ru-RU" sz="800"/>
          </a:p>
        </p:txBody>
      </p:sp>
      <p:pic>
        <p:nvPicPr>
          <p:cNvPr id="12" name="Picture 11" descr="A picture containing drawing, cup, mug&#10;&#10;Description automatically generated">
            <a:extLst>
              <a:ext uri="{FF2B5EF4-FFF2-40B4-BE49-F238E27FC236}">
                <a16:creationId xmlns:a16="http://schemas.microsoft.com/office/drawing/2014/main" id="{FD1CA4BF-312F-EB47-81E8-5BF1258118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Tree>
    <p:extLst>
      <p:ext uri="{BB962C8B-B14F-4D97-AF65-F5344CB8AC3E}">
        <p14:creationId xmlns:p14="http://schemas.microsoft.com/office/powerpoint/2010/main" val="1997502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teksti-lisääkuva-vasen">
    <p:spTree>
      <p:nvGrpSpPr>
        <p:cNvPr id="1" name=""/>
        <p:cNvGrpSpPr/>
        <p:nvPr/>
      </p:nvGrpSpPr>
      <p:grpSpPr>
        <a:xfrm>
          <a:off x="0" y="0"/>
          <a:ext cx="0" cy="0"/>
          <a:chOff x="0" y="0"/>
          <a:chExt cx="0" cy="0"/>
        </a:xfrm>
      </p:grpSpPr>
      <p:sp>
        <p:nvSpPr>
          <p:cNvPr id="12" name="Kuvan paikkamerkki 16">
            <a:extLst>
              <a:ext uri="{FF2B5EF4-FFF2-40B4-BE49-F238E27FC236}">
                <a16:creationId xmlns:a16="http://schemas.microsoft.com/office/drawing/2014/main" id="{9140DB32-B809-434E-80A0-90CCF631D3D5}"/>
              </a:ext>
            </a:extLst>
          </p:cNvPr>
          <p:cNvSpPr>
            <a:spLocks noGrp="1"/>
          </p:cNvSpPr>
          <p:nvPr>
            <p:ph type="pic" sz="quarter" idx="13"/>
          </p:nvPr>
        </p:nvSpPr>
        <p:spPr>
          <a:xfrm>
            <a:off x="2" y="3"/>
            <a:ext cx="4147930" cy="6857999"/>
          </a:xfrm>
          <a:prstGeom prst="rect">
            <a:avLst/>
          </a:prstGeom>
          <a:solidFill>
            <a:schemeClr val="bg1">
              <a:lumMod val="95000"/>
            </a:schemeClr>
          </a:solidFill>
        </p:spPr>
        <p:txBody>
          <a:bodyPr anchor="ctr" anchorCtr="0">
            <a:normAutofit/>
          </a:bodyPr>
          <a:lstStyle>
            <a:lvl1pPr marL="0" indent="0">
              <a:buNone/>
              <a:defRPr sz="1200">
                <a:solidFill>
                  <a:schemeClr val="tx1"/>
                </a:solidFill>
              </a:defRPr>
            </a:lvl1pPr>
          </a:lstStyle>
          <a:p>
            <a:r>
              <a:rPr lang="fi-FI"/>
              <a:t>Lisää kuva napsauttamalla kuvaketta</a:t>
            </a:r>
            <a:endParaRPr lang="fi-FI" dirty="0"/>
          </a:p>
        </p:txBody>
      </p:sp>
      <p:sp>
        <p:nvSpPr>
          <p:cNvPr id="8" name="Sisällön paikkamerkki 2">
            <a:extLst>
              <a:ext uri="{FF2B5EF4-FFF2-40B4-BE49-F238E27FC236}">
                <a16:creationId xmlns:a16="http://schemas.microsoft.com/office/drawing/2014/main" id="{59898867-2301-014C-99BD-5707DC6EAC47}"/>
              </a:ext>
            </a:extLst>
          </p:cNvPr>
          <p:cNvSpPr>
            <a:spLocks noGrp="1"/>
          </p:cNvSpPr>
          <p:nvPr>
            <p:ph idx="1"/>
          </p:nvPr>
        </p:nvSpPr>
        <p:spPr>
          <a:xfrm>
            <a:off x="4644571" y="1167428"/>
            <a:ext cx="7104519" cy="5003800"/>
          </a:xfrm>
          <a:prstGeom prst="rect">
            <a:avLst/>
          </a:prstGeom>
        </p:spPr>
        <p:txBody>
          <a:bodyPr wrap="square" lIns="0">
            <a:normAutofit/>
          </a:bodyPr>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801" b="0" i="0">
                <a:solidFill>
                  <a:schemeClr val="tx1"/>
                </a:solidFill>
                <a:latin typeface="+mn-lt"/>
                <a:ea typeface="Nunito Sans" pitchFamily="2" charset="0"/>
              </a:defRPr>
            </a:lvl2pPr>
            <a:lvl3pPr marL="756019" indent="-180979">
              <a:spcAft>
                <a:spcPts val="601"/>
              </a:spcAft>
              <a:buClr>
                <a:schemeClr val="tx1"/>
              </a:buClr>
              <a:buFont typeface="Arial"/>
              <a:buChar char="–"/>
              <a:defRPr sz="1401" b="0" i="0">
                <a:solidFill>
                  <a:schemeClr val="tx1"/>
                </a:solidFill>
                <a:latin typeface="+mn-lt"/>
                <a:ea typeface="Nunito Sans" pitchFamily="2" charset="0"/>
              </a:defRPr>
            </a:lvl3pPr>
            <a:lvl4pPr marL="1044026">
              <a:spcAft>
                <a:spcPts val="601"/>
              </a:spcAft>
              <a:buClr>
                <a:schemeClr val="tx1"/>
              </a:buClr>
              <a:defRPr sz="1100" b="0" i="0">
                <a:solidFill>
                  <a:schemeClr val="tx1"/>
                </a:solidFill>
                <a:latin typeface="+mn-lt"/>
                <a:ea typeface="Nunito Sans" pitchFamily="2" charset="0"/>
              </a:defRPr>
            </a:lvl4pPr>
            <a:lvl5pPr marL="1332033">
              <a:spcAft>
                <a:spcPts val="601"/>
              </a:spcAft>
              <a:buClr>
                <a:schemeClr val="tx1"/>
              </a:buClr>
              <a:defRPr sz="105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Otsikko 1">
            <a:extLst>
              <a:ext uri="{FF2B5EF4-FFF2-40B4-BE49-F238E27FC236}">
                <a16:creationId xmlns:a16="http://schemas.microsoft.com/office/drawing/2014/main" id="{9B66F8C3-95F0-0B44-A930-67B1458D4002}"/>
              </a:ext>
            </a:extLst>
          </p:cNvPr>
          <p:cNvSpPr>
            <a:spLocks noGrp="1"/>
          </p:cNvSpPr>
          <p:nvPr>
            <p:ph type="title"/>
          </p:nvPr>
        </p:nvSpPr>
        <p:spPr>
          <a:xfrm>
            <a:off x="4644571" y="312820"/>
            <a:ext cx="7104519"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10" name="Slide Number Placeholder 14">
            <a:extLst>
              <a:ext uri="{FF2B5EF4-FFF2-40B4-BE49-F238E27FC236}">
                <a16:creationId xmlns:a16="http://schemas.microsoft.com/office/drawing/2014/main" id="{21EC9D62-3A58-0447-981A-00BA58719CE3}"/>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13" name="Date Placeholder 16">
            <a:extLst>
              <a:ext uri="{FF2B5EF4-FFF2-40B4-BE49-F238E27FC236}">
                <a16:creationId xmlns:a16="http://schemas.microsoft.com/office/drawing/2014/main" id="{D39802A2-950A-1A49-A715-2EB4B46A5A5D}"/>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F342FA58-8B5B-554F-B56A-C460C7C81F42}" type="datetime1">
              <a:rPr lang="fi-FI" smtClean="0"/>
              <a:t>11.1.2024</a:t>
            </a:fld>
            <a:endParaRPr lang="ru-RU"/>
          </a:p>
        </p:txBody>
      </p:sp>
    </p:spTree>
    <p:extLst>
      <p:ext uri="{BB962C8B-B14F-4D97-AF65-F5344CB8AC3E}">
        <p14:creationId xmlns:p14="http://schemas.microsoft.com/office/powerpoint/2010/main" val="4257536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teksti-nosto-turkoosi">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5A12FF-3864-644D-82A0-E62377686E08}"/>
              </a:ext>
            </a:extLst>
          </p:cNvPr>
          <p:cNvSpPr/>
          <p:nvPr userDrawn="1"/>
        </p:nvSpPr>
        <p:spPr>
          <a:xfrm>
            <a:off x="8060913" y="0"/>
            <a:ext cx="41310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Nunito Sans" pitchFamily="2" charset="0"/>
              <a:ea typeface="Source Sans Pro" panose="020B0503030403020204" pitchFamily="34" charset="0"/>
            </a:endParaRPr>
          </a:p>
        </p:txBody>
      </p:sp>
      <p:sp>
        <p:nvSpPr>
          <p:cNvPr id="10" name="Päivämäärän paikkamerkki 3">
            <a:extLst>
              <a:ext uri="{FF2B5EF4-FFF2-40B4-BE49-F238E27FC236}">
                <a16:creationId xmlns:a16="http://schemas.microsoft.com/office/drawing/2014/main" id="{ABBD41C9-8495-4743-91B2-C3982520F62A}"/>
              </a:ext>
            </a:extLst>
          </p:cNvPr>
          <p:cNvSpPr txBox="1">
            <a:spLocks/>
          </p:cNvSpPr>
          <p:nvPr userDrawn="1"/>
        </p:nvSpPr>
        <p:spPr>
          <a:xfrm>
            <a:off x="5515915" y="6412933"/>
            <a:ext cx="1414169" cy="286240"/>
          </a:xfrm>
          <a:prstGeom prst="rect">
            <a:avLst/>
          </a:prstGeom>
        </p:spPr>
        <p:txBody>
          <a:bodyPr/>
          <a:lstStyle>
            <a:defPPr>
              <a:defRPr lang="fi-FI"/>
            </a:defPPr>
            <a:lvl1pPr marL="0" algn="l" defTabSz="914400" rtl="0" eaLnBrk="1" latinLnBrk="0" hangingPunct="1">
              <a:defRPr sz="1000" b="1" i="0" kern="1200">
                <a:solidFill>
                  <a:schemeClr val="bg2"/>
                </a:solidFill>
                <a:latin typeface="Source Sans Pro SemiBold" panose="020B0503030403020204" pitchFamily="34" charset="0"/>
                <a:ea typeface="Source Sans Pro SemiBold"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1" dirty="0">
                <a:solidFill>
                  <a:schemeClr val="bg1"/>
                </a:solidFill>
                <a:latin typeface="Nunito Sans" pitchFamily="2" charset="0"/>
              </a:rPr>
              <a:t>Twitter: @SVKK_FRCC</a:t>
            </a:r>
          </a:p>
        </p:txBody>
      </p:sp>
      <p:sp>
        <p:nvSpPr>
          <p:cNvPr id="21" name="Otsikko 17">
            <a:extLst>
              <a:ext uri="{FF2B5EF4-FFF2-40B4-BE49-F238E27FC236}">
                <a16:creationId xmlns:a16="http://schemas.microsoft.com/office/drawing/2014/main" id="{A97AC0E4-F6D7-AC4A-9092-3B530A28FC84}"/>
              </a:ext>
            </a:extLst>
          </p:cNvPr>
          <p:cNvSpPr txBox="1">
            <a:spLocks/>
          </p:cNvSpPr>
          <p:nvPr userDrawn="1"/>
        </p:nvSpPr>
        <p:spPr>
          <a:xfrm>
            <a:off x="8992423" y="1696117"/>
            <a:ext cx="2533449" cy="3946425"/>
          </a:xfrm>
          <a:prstGeom prst="rect">
            <a:avLst/>
          </a:prstGeom>
        </p:spPr>
        <p:txBody>
          <a:bodyPr vert="horz" lIns="0" tIns="0" rIns="0" bIns="0" rtlCol="0" anchor="t" anchorCtr="0">
            <a:noAutofit/>
          </a:bodyPr>
          <a:lstStyle>
            <a:lvl1pPr algn="ctr" defTabSz="914400" rtl="0" eaLnBrk="1" latinLnBrk="0" hangingPunct="1">
              <a:lnSpc>
                <a:spcPct val="100000"/>
              </a:lnSpc>
              <a:spcBef>
                <a:spcPct val="0"/>
              </a:spcBef>
              <a:buNone/>
              <a:defRPr sz="4000" b="1" i="0" kern="1200">
                <a:solidFill>
                  <a:schemeClr val="accent2"/>
                </a:solidFill>
                <a:latin typeface="+mj-lt"/>
                <a:ea typeface="Source Sans Pro" panose="020B0503030403020204" pitchFamily="34" charset="0"/>
                <a:cs typeface="+mj-cs"/>
              </a:defRPr>
            </a:lvl1pPr>
          </a:lstStyle>
          <a:p>
            <a:endParaRPr lang="fi-FI" sz="2800" dirty="0"/>
          </a:p>
        </p:txBody>
      </p:sp>
      <p:sp>
        <p:nvSpPr>
          <p:cNvPr id="32" name="Text Placeholder 31">
            <a:extLst>
              <a:ext uri="{FF2B5EF4-FFF2-40B4-BE49-F238E27FC236}">
                <a16:creationId xmlns:a16="http://schemas.microsoft.com/office/drawing/2014/main" id="{8CDAF110-5EC5-554E-8A2C-1A6507E5F471}"/>
              </a:ext>
            </a:extLst>
          </p:cNvPr>
          <p:cNvSpPr>
            <a:spLocks noGrp="1"/>
          </p:cNvSpPr>
          <p:nvPr>
            <p:ph type="body" sz="quarter" idx="10" hasCustomPrompt="1"/>
          </p:nvPr>
        </p:nvSpPr>
        <p:spPr>
          <a:xfrm>
            <a:off x="8918501" y="2146852"/>
            <a:ext cx="2681287" cy="3696038"/>
          </a:xfrm>
          <a:prstGeom prst="rect">
            <a:avLst/>
          </a:prstGeom>
        </p:spPr>
        <p:txBody>
          <a:bodyPr/>
          <a:lstStyle>
            <a:lvl1pPr marL="0" indent="0" algn="ctr">
              <a:spcAft>
                <a:spcPts val="0"/>
              </a:spcAft>
              <a:buNone/>
              <a:defRPr sz="2000" b="1">
                <a:solidFill>
                  <a:schemeClr val="bg1"/>
                </a:solidFill>
              </a:defRPr>
            </a:lvl1pPr>
          </a:lstStyle>
          <a:p>
            <a:pPr lvl="0"/>
            <a:r>
              <a:rPr lang="fi-FI" noProof="0"/>
              <a:t>Tässä voi käyttää hyvää sitaattia tai nostoa. Pienennä fonttia tai siirrä tekstilaatikon paikkaa tarvittaessa.</a:t>
            </a:r>
          </a:p>
        </p:txBody>
      </p:sp>
      <p:sp>
        <p:nvSpPr>
          <p:cNvPr id="39" name="Picture Placeholder 5">
            <a:extLst>
              <a:ext uri="{FF2B5EF4-FFF2-40B4-BE49-F238E27FC236}">
                <a16:creationId xmlns:a16="http://schemas.microsoft.com/office/drawing/2014/main" id="{1A9BD686-C364-9E4C-9254-1A5E76B7B1A7}"/>
              </a:ext>
            </a:extLst>
          </p:cNvPr>
          <p:cNvSpPr>
            <a:spLocks noGrp="1" noChangeAspect="1"/>
          </p:cNvSpPr>
          <p:nvPr>
            <p:ph type="pic" sz="quarter" idx="12"/>
          </p:nvPr>
        </p:nvSpPr>
        <p:spPr>
          <a:xfrm>
            <a:off x="10024979" y="1350538"/>
            <a:ext cx="468332" cy="468000"/>
          </a:xfrm>
          <a:prstGeom prst="ellipse">
            <a:avLst/>
          </a:prstGeom>
        </p:spPr>
        <p:txBody>
          <a:bodyPr/>
          <a:lstStyle>
            <a:lvl1pPr marL="0" indent="0">
              <a:buNone/>
              <a:defRPr sz="700"/>
            </a:lvl1pPr>
          </a:lstStyle>
          <a:p>
            <a:r>
              <a:rPr lang="fi-FI"/>
              <a:t>Lisää kuva napsauttamalla kuvaketta</a:t>
            </a:r>
            <a:endParaRPr lang="fi-FI" dirty="0"/>
          </a:p>
        </p:txBody>
      </p:sp>
      <p:sp>
        <p:nvSpPr>
          <p:cNvPr id="11" name="Otsikko 1">
            <a:extLst>
              <a:ext uri="{FF2B5EF4-FFF2-40B4-BE49-F238E27FC236}">
                <a16:creationId xmlns:a16="http://schemas.microsoft.com/office/drawing/2014/main" id="{7E77E0D1-0ADA-FF43-BD2D-179D64122BFA}"/>
              </a:ext>
            </a:extLst>
          </p:cNvPr>
          <p:cNvSpPr>
            <a:spLocks noGrp="1"/>
          </p:cNvSpPr>
          <p:nvPr>
            <p:ph type="title"/>
          </p:nvPr>
        </p:nvSpPr>
        <p:spPr>
          <a:xfrm>
            <a:off x="442913" y="351781"/>
            <a:ext cx="7200000"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194E8D94-4967-2C45-9389-4E1BF48AB334}"/>
              </a:ext>
            </a:extLst>
          </p:cNvPr>
          <p:cNvSpPr>
            <a:spLocks noGrp="1"/>
          </p:cNvSpPr>
          <p:nvPr>
            <p:ph idx="1"/>
          </p:nvPr>
        </p:nvSpPr>
        <p:spPr>
          <a:xfrm>
            <a:off x="442912" y="1167428"/>
            <a:ext cx="7200000" cy="5003800"/>
          </a:xfrm>
          <a:prstGeom prst="rect">
            <a:avLst/>
          </a:prstGeom>
        </p:spPr>
        <p:txBody>
          <a:bodyPr wrap="square" lIns="0">
            <a:normAutofit/>
          </a:bodyPr>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801" b="0" i="0">
                <a:solidFill>
                  <a:schemeClr val="tx1"/>
                </a:solidFill>
                <a:latin typeface="+mn-lt"/>
                <a:ea typeface="Nunito Sans" pitchFamily="2" charset="0"/>
              </a:defRPr>
            </a:lvl2pPr>
            <a:lvl3pPr marL="756019" indent="-180979">
              <a:spcAft>
                <a:spcPts val="601"/>
              </a:spcAft>
              <a:buClr>
                <a:schemeClr val="tx1"/>
              </a:buClr>
              <a:buFont typeface="Arial"/>
              <a:buChar char="–"/>
              <a:defRPr sz="1401" b="0" i="0">
                <a:solidFill>
                  <a:schemeClr val="tx1"/>
                </a:solidFill>
                <a:latin typeface="+mn-lt"/>
                <a:ea typeface="Nunito Sans" pitchFamily="2" charset="0"/>
              </a:defRPr>
            </a:lvl3pPr>
            <a:lvl4pPr marL="1044026">
              <a:spcAft>
                <a:spcPts val="601"/>
              </a:spcAft>
              <a:buClr>
                <a:schemeClr val="tx1"/>
              </a:buClr>
              <a:defRPr sz="1100" b="0" i="0">
                <a:solidFill>
                  <a:schemeClr val="tx1"/>
                </a:solidFill>
                <a:latin typeface="+mn-lt"/>
                <a:ea typeface="Nunito Sans" pitchFamily="2" charset="0"/>
              </a:defRPr>
            </a:lvl4pPr>
            <a:lvl5pPr marL="1332033">
              <a:spcAft>
                <a:spcPts val="601"/>
              </a:spcAft>
              <a:buClr>
                <a:schemeClr val="tx1"/>
              </a:buClr>
              <a:defRPr sz="105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13" name="Picture 12" descr="A picture containing drawing, cup, mug&#10;&#10;Description automatically generated">
            <a:extLst>
              <a:ext uri="{FF2B5EF4-FFF2-40B4-BE49-F238E27FC236}">
                <a16:creationId xmlns:a16="http://schemas.microsoft.com/office/drawing/2014/main" id="{DAE16851-D39B-794C-AF60-CA2C5D12FD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5" name="Slide Number Placeholder 14">
            <a:extLst>
              <a:ext uri="{FF2B5EF4-FFF2-40B4-BE49-F238E27FC236}">
                <a16:creationId xmlns:a16="http://schemas.microsoft.com/office/drawing/2014/main" id="{06664D9C-74AD-FA41-B370-67C928E17AD2}"/>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7" name="Date Placeholder 16">
            <a:extLst>
              <a:ext uri="{FF2B5EF4-FFF2-40B4-BE49-F238E27FC236}">
                <a16:creationId xmlns:a16="http://schemas.microsoft.com/office/drawing/2014/main" id="{DBD86BBA-4B97-E548-87E6-51EC13A32BD0}"/>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3D1ACF3F-EA5D-2249-9271-9A8EFF4D30EC}" type="datetime1">
              <a:rPr lang="fi-FI" smtClean="0"/>
              <a:t>11.1.2024</a:t>
            </a:fld>
            <a:endParaRPr lang="ru-RU"/>
          </a:p>
        </p:txBody>
      </p:sp>
    </p:spTree>
    <p:extLst>
      <p:ext uri="{BB962C8B-B14F-4D97-AF65-F5344CB8AC3E}">
        <p14:creationId xmlns:p14="http://schemas.microsoft.com/office/powerpoint/2010/main" val="1880316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teksti-nosto-tumm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5A12FF-3864-644D-82A0-E62377686E08}"/>
              </a:ext>
            </a:extLst>
          </p:cNvPr>
          <p:cNvSpPr/>
          <p:nvPr userDrawn="1"/>
        </p:nvSpPr>
        <p:spPr>
          <a:xfrm>
            <a:off x="8060913" y="0"/>
            <a:ext cx="4131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Nunito Sans" pitchFamily="2" charset="0"/>
              <a:ea typeface="Source Sans Pro" panose="020B0503030403020204" pitchFamily="34" charset="0"/>
            </a:endParaRPr>
          </a:p>
        </p:txBody>
      </p:sp>
      <p:sp>
        <p:nvSpPr>
          <p:cNvPr id="10" name="Päivämäärän paikkamerkki 3">
            <a:extLst>
              <a:ext uri="{FF2B5EF4-FFF2-40B4-BE49-F238E27FC236}">
                <a16:creationId xmlns:a16="http://schemas.microsoft.com/office/drawing/2014/main" id="{ABBD41C9-8495-4743-91B2-C3982520F62A}"/>
              </a:ext>
            </a:extLst>
          </p:cNvPr>
          <p:cNvSpPr txBox="1">
            <a:spLocks/>
          </p:cNvSpPr>
          <p:nvPr userDrawn="1"/>
        </p:nvSpPr>
        <p:spPr>
          <a:xfrm>
            <a:off x="5515915" y="6412933"/>
            <a:ext cx="1414169" cy="286240"/>
          </a:xfrm>
          <a:prstGeom prst="rect">
            <a:avLst/>
          </a:prstGeom>
        </p:spPr>
        <p:txBody>
          <a:bodyPr/>
          <a:lstStyle>
            <a:defPPr>
              <a:defRPr lang="fi-FI"/>
            </a:defPPr>
            <a:lvl1pPr marL="0" algn="l" defTabSz="914400" rtl="0" eaLnBrk="1" latinLnBrk="0" hangingPunct="1">
              <a:defRPr sz="1000" b="1" i="0" kern="1200">
                <a:solidFill>
                  <a:schemeClr val="bg2"/>
                </a:solidFill>
                <a:latin typeface="Source Sans Pro SemiBold" panose="020B0503030403020204" pitchFamily="34" charset="0"/>
                <a:ea typeface="Source Sans Pro SemiBold"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1" dirty="0">
                <a:solidFill>
                  <a:schemeClr val="bg1"/>
                </a:solidFill>
                <a:latin typeface="Nunito Sans" pitchFamily="2" charset="0"/>
              </a:rPr>
              <a:t>Twitter: @SVKK_FRCC</a:t>
            </a:r>
          </a:p>
        </p:txBody>
      </p:sp>
      <p:sp>
        <p:nvSpPr>
          <p:cNvPr id="21" name="Otsikko 17">
            <a:extLst>
              <a:ext uri="{FF2B5EF4-FFF2-40B4-BE49-F238E27FC236}">
                <a16:creationId xmlns:a16="http://schemas.microsoft.com/office/drawing/2014/main" id="{A97AC0E4-F6D7-AC4A-9092-3B530A28FC84}"/>
              </a:ext>
            </a:extLst>
          </p:cNvPr>
          <p:cNvSpPr txBox="1">
            <a:spLocks/>
          </p:cNvSpPr>
          <p:nvPr userDrawn="1"/>
        </p:nvSpPr>
        <p:spPr>
          <a:xfrm>
            <a:off x="8992423" y="1696117"/>
            <a:ext cx="2533449" cy="3946425"/>
          </a:xfrm>
          <a:prstGeom prst="rect">
            <a:avLst/>
          </a:prstGeom>
        </p:spPr>
        <p:txBody>
          <a:bodyPr vert="horz" lIns="0" tIns="0" rIns="0" bIns="0" rtlCol="0" anchor="t" anchorCtr="0">
            <a:noAutofit/>
          </a:bodyPr>
          <a:lstStyle>
            <a:lvl1pPr algn="ctr" defTabSz="914400" rtl="0" eaLnBrk="1" latinLnBrk="0" hangingPunct="1">
              <a:lnSpc>
                <a:spcPct val="100000"/>
              </a:lnSpc>
              <a:spcBef>
                <a:spcPct val="0"/>
              </a:spcBef>
              <a:buNone/>
              <a:defRPr sz="4000" b="1" i="0" kern="1200">
                <a:solidFill>
                  <a:schemeClr val="accent2"/>
                </a:solidFill>
                <a:latin typeface="+mj-lt"/>
                <a:ea typeface="Source Sans Pro" panose="020B0503030403020204" pitchFamily="34" charset="0"/>
                <a:cs typeface="+mj-cs"/>
              </a:defRPr>
            </a:lvl1pPr>
          </a:lstStyle>
          <a:p>
            <a:endParaRPr lang="fi-FI" sz="2800" dirty="0"/>
          </a:p>
        </p:txBody>
      </p:sp>
      <p:sp>
        <p:nvSpPr>
          <p:cNvPr id="32" name="Text Placeholder 31">
            <a:extLst>
              <a:ext uri="{FF2B5EF4-FFF2-40B4-BE49-F238E27FC236}">
                <a16:creationId xmlns:a16="http://schemas.microsoft.com/office/drawing/2014/main" id="{8CDAF110-5EC5-554E-8A2C-1A6507E5F471}"/>
              </a:ext>
            </a:extLst>
          </p:cNvPr>
          <p:cNvSpPr>
            <a:spLocks noGrp="1"/>
          </p:cNvSpPr>
          <p:nvPr>
            <p:ph type="body" sz="quarter" idx="10" hasCustomPrompt="1"/>
          </p:nvPr>
        </p:nvSpPr>
        <p:spPr>
          <a:xfrm>
            <a:off x="8918501" y="2146852"/>
            <a:ext cx="2681287" cy="3696038"/>
          </a:xfrm>
          <a:prstGeom prst="rect">
            <a:avLst/>
          </a:prstGeom>
        </p:spPr>
        <p:txBody>
          <a:bodyPr/>
          <a:lstStyle>
            <a:lvl1pPr marL="0" indent="0" algn="ctr">
              <a:spcAft>
                <a:spcPts val="0"/>
              </a:spcAft>
              <a:buNone/>
              <a:defRPr sz="2000" b="1">
                <a:solidFill>
                  <a:schemeClr val="accent2"/>
                </a:solidFill>
              </a:defRPr>
            </a:lvl1pPr>
          </a:lstStyle>
          <a:p>
            <a:pPr lvl="0"/>
            <a:r>
              <a:rPr lang="en-GB" dirty="0" err="1"/>
              <a:t>Tässä</a:t>
            </a:r>
            <a:r>
              <a:rPr lang="en-GB" dirty="0"/>
              <a:t> </a:t>
            </a:r>
            <a:r>
              <a:rPr lang="en-GB" dirty="0" err="1"/>
              <a:t>voi</a:t>
            </a:r>
            <a:r>
              <a:rPr lang="en-GB" dirty="0"/>
              <a:t> </a:t>
            </a:r>
            <a:r>
              <a:rPr lang="en-GB" dirty="0" err="1"/>
              <a:t>käyttää</a:t>
            </a:r>
            <a:r>
              <a:rPr lang="en-GB" dirty="0"/>
              <a:t> </a:t>
            </a:r>
            <a:r>
              <a:rPr lang="en-GB" dirty="0" err="1"/>
              <a:t>hyvää</a:t>
            </a:r>
            <a:r>
              <a:rPr lang="en-GB" dirty="0"/>
              <a:t> </a:t>
            </a:r>
            <a:r>
              <a:rPr lang="en-GB" dirty="0" err="1"/>
              <a:t>sitaattia</a:t>
            </a:r>
            <a:r>
              <a:rPr lang="en-GB" dirty="0"/>
              <a:t> tai </a:t>
            </a:r>
            <a:r>
              <a:rPr lang="en-GB" dirty="0" err="1"/>
              <a:t>nostoa</a:t>
            </a:r>
            <a:r>
              <a:rPr lang="en-GB" dirty="0"/>
              <a:t>. </a:t>
            </a:r>
            <a:r>
              <a:rPr lang="en-GB" dirty="0" err="1"/>
              <a:t>Pienennä</a:t>
            </a:r>
            <a:r>
              <a:rPr lang="en-GB" dirty="0"/>
              <a:t> </a:t>
            </a:r>
            <a:r>
              <a:rPr lang="en-GB" dirty="0" err="1"/>
              <a:t>fonttia</a:t>
            </a:r>
            <a:r>
              <a:rPr lang="en-GB" dirty="0"/>
              <a:t> tai </a:t>
            </a:r>
            <a:r>
              <a:rPr lang="en-GB" dirty="0" err="1"/>
              <a:t>siirrä</a:t>
            </a:r>
            <a:r>
              <a:rPr lang="en-GB" dirty="0"/>
              <a:t> </a:t>
            </a:r>
            <a:r>
              <a:rPr lang="en-GB" dirty="0" err="1"/>
              <a:t>tekstilaatikon</a:t>
            </a:r>
            <a:r>
              <a:rPr lang="en-GB" dirty="0"/>
              <a:t> </a:t>
            </a:r>
            <a:r>
              <a:rPr lang="en-GB" dirty="0" err="1"/>
              <a:t>paikkaa</a:t>
            </a:r>
            <a:r>
              <a:rPr lang="en-GB" dirty="0"/>
              <a:t> </a:t>
            </a:r>
            <a:r>
              <a:rPr lang="en-GB" dirty="0" err="1"/>
              <a:t>tarvittaessa</a:t>
            </a:r>
            <a:r>
              <a:rPr lang="en-GB" dirty="0"/>
              <a:t>.</a:t>
            </a:r>
          </a:p>
        </p:txBody>
      </p:sp>
      <p:sp>
        <p:nvSpPr>
          <p:cNvPr id="39" name="Picture Placeholder 5">
            <a:extLst>
              <a:ext uri="{FF2B5EF4-FFF2-40B4-BE49-F238E27FC236}">
                <a16:creationId xmlns:a16="http://schemas.microsoft.com/office/drawing/2014/main" id="{1A9BD686-C364-9E4C-9254-1A5E76B7B1A7}"/>
              </a:ext>
            </a:extLst>
          </p:cNvPr>
          <p:cNvSpPr>
            <a:spLocks noGrp="1" noChangeAspect="1"/>
          </p:cNvSpPr>
          <p:nvPr>
            <p:ph type="pic" sz="quarter" idx="12"/>
          </p:nvPr>
        </p:nvSpPr>
        <p:spPr>
          <a:xfrm>
            <a:off x="10024979" y="1350538"/>
            <a:ext cx="468332" cy="468000"/>
          </a:xfrm>
          <a:prstGeom prst="ellipse">
            <a:avLst/>
          </a:prstGeom>
        </p:spPr>
        <p:txBody>
          <a:bodyPr/>
          <a:lstStyle>
            <a:lvl1pPr marL="0" indent="0">
              <a:buNone/>
              <a:defRPr sz="700"/>
            </a:lvl1pPr>
          </a:lstStyle>
          <a:p>
            <a:r>
              <a:rPr lang="fi-FI"/>
              <a:t>Lisää kuva napsauttamalla kuvaketta</a:t>
            </a:r>
            <a:endParaRPr lang="fi-FI" dirty="0"/>
          </a:p>
        </p:txBody>
      </p:sp>
      <p:sp>
        <p:nvSpPr>
          <p:cNvPr id="11" name="Otsikko 1">
            <a:extLst>
              <a:ext uri="{FF2B5EF4-FFF2-40B4-BE49-F238E27FC236}">
                <a16:creationId xmlns:a16="http://schemas.microsoft.com/office/drawing/2014/main" id="{7E77E0D1-0ADA-FF43-BD2D-179D64122BFA}"/>
              </a:ext>
            </a:extLst>
          </p:cNvPr>
          <p:cNvSpPr>
            <a:spLocks noGrp="1"/>
          </p:cNvSpPr>
          <p:nvPr>
            <p:ph type="title"/>
          </p:nvPr>
        </p:nvSpPr>
        <p:spPr>
          <a:xfrm>
            <a:off x="442913" y="351781"/>
            <a:ext cx="7200000"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194E8D94-4967-2C45-9389-4E1BF48AB334}"/>
              </a:ext>
            </a:extLst>
          </p:cNvPr>
          <p:cNvSpPr>
            <a:spLocks noGrp="1"/>
          </p:cNvSpPr>
          <p:nvPr>
            <p:ph idx="1"/>
          </p:nvPr>
        </p:nvSpPr>
        <p:spPr>
          <a:xfrm>
            <a:off x="442912" y="1167428"/>
            <a:ext cx="7200000" cy="5003800"/>
          </a:xfrm>
          <a:prstGeom prst="rect">
            <a:avLst/>
          </a:prstGeom>
        </p:spPr>
        <p:txBody>
          <a:bodyPr wrap="square" lIns="0">
            <a:normAutofit/>
          </a:bodyPr>
          <a:lstStyle>
            <a:lvl1pPr>
              <a:spcAft>
                <a:spcPts val="601"/>
              </a:spcAft>
              <a:buClr>
                <a:schemeClr val="tx1"/>
              </a:buClr>
              <a:buFont typeface="Arial" panose="020B0604020202020204" pitchFamily="34" charset="0"/>
              <a:buChar cha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801" b="0" i="0">
                <a:solidFill>
                  <a:schemeClr val="tx1"/>
                </a:solidFill>
                <a:latin typeface="+mn-lt"/>
                <a:ea typeface="Nunito Sans" pitchFamily="2" charset="0"/>
              </a:defRPr>
            </a:lvl2pPr>
            <a:lvl3pPr marL="756019" indent="-180979">
              <a:spcAft>
                <a:spcPts val="601"/>
              </a:spcAft>
              <a:buClr>
                <a:schemeClr val="tx1"/>
              </a:buClr>
              <a:buFont typeface="Arial" panose="020B0604020202020204" pitchFamily="34" charset="0"/>
              <a:buChar char="•"/>
              <a:defRPr sz="1401" b="0" i="0">
                <a:solidFill>
                  <a:schemeClr val="tx1"/>
                </a:solidFill>
                <a:latin typeface="+mn-lt"/>
                <a:ea typeface="Nunito Sans" pitchFamily="2" charset="0"/>
              </a:defRPr>
            </a:lvl3pPr>
            <a:lvl4pPr marL="1044026">
              <a:spcAft>
                <a:spcPts val="601"/>
              </a:spcAft>
              <a:buClr>
                <a:schemeClr val="tx1"/>
              </a:buClr>
              <a:buFont typeface="Arial" panose="020B0604020202020204" pitchFamily="34" charset="0"/>
              <a:buChar char="•"/>
              <a:defRPr sz="1100" b="0" i="0">
                <a:solidFill>
                  <a:schemeClr val="tx1"/>
                </a:solidFill>
                <a:latin typeface="+mn-lt"/>
                <a:ea typeface="Nunito Sans" pitchFamily="2" charset="0"/>
              </a:defRPr>
            </a:lvl4pPr>
            <a:lvl5pPr marL="1332033">
              <a:spcAft>
                <a:spcPts val="601"/>
              </a:spcAft>
              <a:buClr>
                <a:schemeClr val="tx1"/>
              </a:buClr>
              <a:buFont typeface="Arial" panose="020B0604020202020204" pitchFamily="34" charset="0"/>
              <a:buChar char="•"/>
              <a:defRPr sz="105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13" name="Picture 12" descr="A picture containing drawing, cup, mug&#10;&#10;Description automatically generated">
            <a:extLst>
              <a:ext uri="{FF2B5EF4-FFF2-40B4-BE49-F238E27FC236}">
                <a16:creationId xmlns:a16="http://schemas.microsoft.com/office/drawing/2014/main" id="{D1E35217-63A7-0849-91F3-E322F67340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5" name="Slide Number Placeholder 14">
            <a:extLst>
              <a:ext uri="{FF2B5EF4-FFF2-40B4-BE49-F238E27FC236}">
                <a16:creationId xmlns:a16="http://schemas.microsoft.com/office/drawing/2014/main" id="{8428701F-FEE7-344A-ABCC-B39F27F66A33}"/>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7" name="Date Placeholder 16">
            <a:extLst>
              <a:ext uri="{FF2B5EF4-FFF2-40B4-BE49-F238E27FC236}">
                <a16:creationId xmlns:a16="http://schemas.microsoft.com/office/drawing/2014/main" id="{9744AA62-687B-284B-81CE-DB495EB2C172}"/>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28B4934E-4F50-3943-B996-D394341175F5}" type="datetime1">
              <a:rPr lang="fi-FI" smtClean="0"/>
              <a:t>11.1.2024</a:t>
            </a:fld>
            <a:endParaRPr lang="ru-RU"/>
          </a:p>
        </p:txBody>
      </p:sp>
    </p:spTree>
    <p:extLst>
      <p:ext uri="{BB962C8B-B14F-4D97-AF65-F5344CB8AC3E}">
        <p14:creationId xmlns:p14="http://schemas.microsoft.com/office/powerpoint/2010/main" val="3815536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teksti-nosto-persikk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5A12FF-3864-644D-82A0-E62377686E08}"/>
              </a:ext>
            </a:extLst>
          </p:cNvPr>
          <p:cNvSpPr/>
          <p:nvPr userDrawn="1"/>
        </p:nvSpPr>
        <p:spPr>
          <a:xfrm>
            <a:off x="8060913" y="0"/>
            <a:ext cx="41310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Nunito Sans" pitchFamily="2" charset="0"/>
              <a:ea typeface="Source Sans Pro" panose="020B0503030403020204" pitchFamily="34" charset="0"/>
            </a:endParaRPr>
          </a:p>
        </p:txBody>
      </p:sp>
      <p:sp>
        <p:nvSpPr>
          <p:cNvPr id="10" name="Päivämäärän paikkamerkki 3">
            <a:extLst>
              <a:ext uri="{FF2B5EF4-FFF2-40B4-BE49-F238E27FC236}">
                <a16:creationId xmlns:a16="http://schemas.microsoft.com/office/drawing/2014/main" id="{ABBD41C9-8495-4743-91B2-C3982520F62A}"/>
              </a:ext>
            </a:extLst>
          </p:cNvPr>
          <p:cNvSpPr txBox="1">
            <a:spLocks/>
          </p:cNvSpPr>
          <p:nvPr userDrawn="1"/>
        </p:nvSpPr>
        <p:spPr>
          <a:xfrm>
            <a:off x="5515915" y="6412933"/>
            <a:ext cx="1414169" cy="286240"/>
          </a:xfrm>
          <a:prstGeom prst="rect">
            <a:avLst/>
          </a:prstGeom>
        </p:spPr>
        <p:txBody>
          <a:bodyPr/>
          <a:lstStyle>
            <a:defPPr>
              <a:defRPr lang="fi-FI"/>
            </a:defPPr>
            <a:lvl1pPr marL="0" algn="l" defTabSz="914400" rtl="0" eaLnBrk="1" latinLnBrk="0" hangingPunct="1">
              <a:defRPr sz="1000" b="1" i="0" kern="1200">
                <a:solidFill>
                  <a:schemeClr val="bg2"/>
                </a:solidFill>
                <a:latin typeface="Source Sans Pro SemiBold" panose="020B0503030403020204" pitchFamily="34" charset="0"/>
                <a:ea typeface="Source Sans Pro SemiBold"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1" dirty="0">
                <a:solidFill>
                  <a:schemeClr val="bg1"/>
                </a:solidFill>
                <a:latin typeface="Nunito Sans" pitchFamily="2" charset="0"/>
              </a:rPr>
              <a:t>Twitter: @SVKK_FRCC</a:t>
            </a:r>
          </a:p>
        </p:txBody>
      </p:sp>
      <p:sp>
        <p:nvSpPr>
          <p:cNvPr id="21" name="Otsikko 17">
            <a:extLst>
              <a:ext uri="{FF2B5EF4-FFF2-40B4-BE49-F238E27FC236}">
                <a16:creationId xmlns:a16="http://schemas.microsoft.com/office/drawing/2014/main" id="{A97AC0E4-F6D7-AC4A-9092-3B530A28FC84}"/>
              </a:ext>
            </a:extLst>
          </p:cNvPr>
          <p:cNvSpPr txBox="1">
            <a:spLocks/>
          </p:cNvSpPr>
          <p:nvPr userDrawn="1"/>
        </p:nvSpPr>
        <p:spPr>
          <a:xfrm>
            <a:off x="8992423" y="1696117"/>
            <a:ext cx="2533449" cy="3946425"/>
          </a:xfrm>
          <a:prstGeom prst="rect">
            <a:avLst/>
          </a:prstGeom>
        </p:spPr>
        <p:txBody>
          <a:bodyPr vert="horz" lIns="0" tIns="0" rIns="0" bIns="0" rtlCol="0" anchor="t" anchorCtr="0">
            <a:noAutofit/>
          </a:bodyPr>
          <a:lstStyle>
            <a:lvl1pPr algn="ctr" defTabSz="914400" rtl="0" eaLnBrk="1" latinLnBrk="0" hangingPunct="1">
              <a:lnSpc>
                <a:spcPct val="100000"/>
              </a:lnSpc>
              <a:spcBef>
                <a:spcPct val="0"/>
              </a:spcBef>
              <a:buNone/>
              <a:defRPr sz="4000" b="1" i="0" kern="1200">
                <a:solidFill>
                  <a:schemeClr val="accent2"/>
                </a:solidFill>
                <a:latin typeface="+mj-lt"/>
                <a:ea typeface="Source Sans Pro" panose="020B0503030403020204" pitchFamily="34" charset="0"/>
                <a:cs typeface="+mj-cs"/>
              </a:defRPr>
            </a:lvl1pPr>
          </a:lstStyle>
          <a:p>
            <a:endParaRPr lang="fi-FI" sz="2800" dirty="0"/>
          </a:p>
        </p:txBody>
      </p:sp>
      <p:sp>
        <p:nvSpPr>
          <p:cNvPr id="32" name="Text Placeholder 31">
            <a:extLst>
              <a:ext uri="{FF2B5EF4-FFF2-40B4-BE49-F238E27FC236}">
                <a16:creationId xmlns:a16="http://schemas.microsoft.com/office/drawing/2014/main" id="{8CDAF110-5EC5-554E-8A2C-1A6507E5F471}"/>
              </a:ext>
            </a:extLst>
          </p:cNvPr>
          <p:cNvSpPr>
            <a:spLocks noGrp="1"/>
          </p:cNvSpPr>
          <p:nvPr>
            <p:ph type="body" sz="quarter" idx="10" hasCustomPrompt="1"/>
          </p:nvPr>
        </p:nvSpPr>
        <p:spPr>
          <a:xfrm>
            <a:off x="8918501" y="2146852"/>
            <a:ext cx="2681287" cy="3696038"/>
          </a:xfrm>
          <a:prstGeom prst="rect">
            <a:avLst/>
          </a:prstGeom>
        </p:spPr>
        <p:txBody>
          <a:bodyPr/>
          <a:lstStyle>
            <a:lvl1pPr marL="0" indent="0" algn="ctr">
              <a:spcAft>
                <a:spcPts val="0"/>
              </a:spcAft>
              <a:buNone/>
              <a:defRPr sz="2000" b="1">
                <a:solidFill>
                  <a:schemeClr val="tx1"/>
                </a:solidFill>
              </a:defRPr>
            </a:lvl1pPr>
          </a:lstStyle>
          <a:p>
            <a:pPr lvl="0"/>
            <a:r>
              <a:rPr lang="fi-FI" noProof="0" dirty="0"/>
              <a:t>Tässä voi käyttää hyvää sitaattia tai nostoa. Pienennä fonttia tai siirrä tekstilaatikon paikkaa tarvittaessa.</a:t>
            </a:r>
          </a:p>
        </p:txBody>
      </p:sp>
      <p:sp>
        <p:nvSpPr>
          <p:cNvPr id="39" name="Picture Placeholder 5">
            <a:extLst>
              <a:ext uri="{FF2B5EF4-FFF2-40B4-BE49-F238E27FC236}">
                <a16:creationId xmlns:a16="http://schemas.microsoft.com/office/drawing/2014/main" id="{1A9BD686-C364-9E4C-9254-1A5E76B7B1A7}"/>
              </a:ext>
            </a:extLst>
          </p:cNvPr>
          <p:cNvSpPr>
            <a:spLocks noGrp="1" noChangeAspect="1"/>
          </p:cNvSpPr>
          <p:nvPr>
            <p:ph type="pic" sz="quarter" idx="12"/>
          </p:nvPr>
        </p:nvSpPr>
        <p:spPr>
          <a:xfrm>
            <a:off x="10024979" y="1350538"/>
            <a:ext cx="468332" cy="468000"/>
          </a:xfrm>
          <a:prstGeom prst="ellipse">
            <a:avLst/>
          </a:prstGeom>
        </p:spPr>
        <p:txBody>
          <a:bodyPr/>
          <a:lstStyle>
            <a:lvl1pPr marL="0" indent="0">
              <a:buNone/>
              <a:defRPr sz="700"/>
            </a:lvl1pPr>
          </a:lstStyle>
          <a:p>
            <a:r>
              <a:rPr lang="fi-FI"/>
              <a:t>Lisää kuva napsauttamalla kuvaketta</a:t>
            </a:r>
            <a:endParaRPr lang="fi-FI" dirty="0"/>
          </a:p>
        </p:txBody>
      </p:sp>
      <p:sp>
        <p:nvSpPr>
          <p:cNvPr id="11" name="Otsikko 1">
            <a:extLst>
              <a:ext uri="{FF2B5EF4-FFF2-40B4-BE49-F238E27FC236}">
                <a16:creationId xmlns:a16="http://schemas.microsoft.com/office/drawing/2014/main" id="{7E77E0D1-0ADA-FF43-BD2D-179D64122BFA}"/>
              </a:ext>
            </a:extLst>
          </p:cNvPr>
          <p:cNvSpPr>
            <a:spLocks noGrp="1"/>
          </p:cNvSpPr>
          <p:nvPr>
            <p:ph type="title"/>
          </p:nvPr>
        </p:nvSpPr>
        <p:spPr>
          <a:xfrm>
            <a:off x="442913" y="351781"/>
            <a:ext cx="7200000"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194E8D94-4967-2C45-9389-4E1BF48AB334}"/>
              </a:ext>
            </a:extLst>
          </p:cNvPr>
          <p:cNvSpPr>
            <a:spLocks noGrp="1"/>
          </p:cNvSpPr>
          <p:nvPr>
            <p:ph idx="1"/>
          </p:nvPr>
        </p:nvSpPr>
        <p:spPr>
          <a:xfrm>
            <a:off x="442912" y="1167428"/>
            <a:ext cx="7200000" cy="5003800"/>
          </a:xfrm>
          <a:prstGeom prst="rect">
            <a:avLst/>
          </a:prstGeom>
        </p:spPr>
        <p:txBody>
          <a:bodyPr wrap="square" lIns="0">
            <a:normAutofit/>
          </a:bodyPr>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801" b="0" i="0">
                <a:solidFill>
                  <a:schemeClr val="tx1"/>
                </a:solidFill>
                <a:latin typeface="+mn-lt"/>
                <a:ea typeface="Nunito Sans" pitchFamily="2" charset="0"/>
              </a:defRPr>
            </a:lvl2pPr>
            <a:lvl3pPr marL="756019" indent="-180979">
              <a:spcAft>
                <a:spcPts val="601"/>
              </a:spcAft>
              <a:buClr>
                <a:schemeClr val="tx1"/>
              </a:buClr>
              <a:buFont typeface="Arial"/>
              <a:buChar char="–"/>
              <a:defRPr sz="1401" b="0" i="0">
                <a:solidFill>
                  <a:schemeClr val="tx1"/>
                </a:solidFill>
                <a:latin typeface="+mn-lt"/>
                <a:ea typeface="Nunito Sans" pitchFamily="2" charset="0"/>
              </a:defRPr>
            </a:lvl3pPr>
            <a:lvl4pPr marL="1044026">
              <a:spcAft>
                <a:spcPts val="601"/>
              </a:spcAft>
              <a:buClr>
                <a:schemeClr val="tx1"/>
              </a:buClr>
              <a:defRPr sz="1100" b="0" i="0">
                <a:solidFill>
                  <a:schemeClr val="tx1"/>
                </a:solidFill>
                <a:latin typeface="+mn-lt"/>
                <a:ea typeface="Nunito Sans" pitchFamily="2" charset="0"/>
              </a:defRPr>
            </a:lvl4pPr>
            <a:lvl5pPr marL="1332033">
              <a:spcAft>
                <a:spcPts val="601"/>
              </a:spcAft>
              <a:buClr>
                <a:schemeClr val="tx1"/>
              </a:buClr>
              <a:defRPr sz="105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13" name="Picture 12" descr="A picture containing drawing, cup, mug&#10;&#10;Description automatically generated">
            <a:extLst>
              <a:ext uri="{FF2B5EF4-FFF2-40B4-BE49-F238E27FC236}">
                <a16:creationId xmlns:a16="http://schemas.microsoft.com/office/drawing/2014/main" id="{DAE16851-D39B-794C-AF60-CA2C5D12FD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5" name="Slide Number Placeholder 14">
            <a:extLst>
              <a:ext uri="{FF2B5EF4-FFF2-40B4-BE49-F238E27FC236}">
                <a16:creationId xmlns:a16="http://schemas.microsoft.com/office/drawing/2014/main" id="{06664D9C-74AD-FA41-B370-67C928E17AD2}"/>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7" name="Date Placeholder 16">
            <a:extLst>
              <a:ext uri="{FF2B5EF4-FFF2-40B4-BE49-F238E27FC236}">
                <a16:creationId xmlns:a16="http://schemas.microsoft.com/office/drawing/2014/main" id="{DBD86BBA-4B97-E548-87E6-51EC13A32BD0}"/>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3D1ACF3F-EA5D-2249-9271-9A8EFF4D30EC}" type="datetime1">
              <a:rPr lang="fi-FI" smtClean="0"/>
              <a:t>11.1.2024</a:t>
            </a:fld>
            <a:endParaRPr lang="ru-RU"/>
          </a:p>
        </p:txBody>
      </p:sp>
    </p:spTree>
    <p:extLst>
      <p:ext uri="{BB962C8B-B14F-4D97-AF65-F5344CB8AC3E}">
        <p14:creationId xmlns:p14="http://schemas.microsoft.com/office/powerpoint/2010/main" val="7337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B0185D-97D6-604C-B9B9-5083133DC9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pic>
        <p:nvPicPr>
          <p:cNvPr id="9" name="Picture 8" descr="Icon&#10;&#10;Description automatically generated">
            <a:extLst>
              <a:ext uri="{FF2B5EF4-FFF2-40B4-BE49-F238E27FC236}">
                <a16:creationId xmlns:a16="http://schemas.microsoft.com/office/drawing/2014/main" id="{30C1738E-79ED-8741-A658-12229E0B146C}"/>
              </a:ext>
            </a:extLst>
          </p:cNvPr>
          <p:cNvPicPr>
            <a:picLocks noChangeAspect="1"/>
          </p:cNvPicPr>
          <p:nvPr userDrawn="1"/>
        </p:nvPicPr>
        <p:blipFill rotWithShape="1">
          <a:blip r:embed="rId2" cstate="screen">
            <a:alphaModFix amt="35000"/>
            <a:duotone>
              <a:prstClr val="black"/>
              <a:schemeClr val="accent6">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p:blipFill>
        <p:spPr>
          <a:xfrm>
            <a:off x="1" y="-1"/>
            <a:ext cx="6956530" cy="6858001"/>
          </a:xfrm>
          <a:prstGeom prst="rect">
            <a:avLst/>
          </a:prstGeom>
        </p:spPr>
      </p:pic>
      <p:sp>
        <p:nvSpPr>
          <p:cNvPr id="17" name="Otsikko 1">
            <a:extLst>
              <a:ext uri="{FF2B5EF4-FFF2-40B4-BE49-F238E27FC236}">
                <a16:creationId xmlns:a16="http://schemas.microsoft.com/office/drawing/2014/main" id="{15194D8F-D8D9-B042-A549-3021FA638F99}"/>
              </a:ext>
            </a:extLst>
          </p:cNvPr>
          <p:cNvSpPr>
            <a:spLocks noGrp="1"/>
          </p:cNvSpPr>
          <p:nvPr>
            <p:ph type="ctrTitle"/>
          </p:nvPr>
        </p:nvSpPr>
        <p:spPr>
          <a:xfrm>
            <a:off x="1445347" y="2027583"/>
            <a:ext cx="9601200" cy="1908314"/>
          </a:xfrm>
          <a:prstGeom prst="rect">
            <a:avLst/>
          </a:prstGeom>
        </p:spPr>
        <p:txBody>
          <a:bodyPr anchor="b"/>
          <a:lstStyle>
            <a:lvl1pPr algn="ctr">
              <a:lnSpc>
                <a:spcPct val="100000"/>
              </a:lnSpc>
              <a:defRPr sz="5401">
                <a:solidFill>
                  <a:schemeClr val="accent2"/>
                </a:solidFill>
              </a:defRPr>
            </a:lvl1pPr>
          </a:lstStyle>
          <a:p>
            <a:r>
              <a:rPr lang="fi-FI"/>
              <a:t>Muokkaa ots. perustyyl. napsautt.</a:t>
            </a:r>
            <a:endParaRPr lang="fi-FI" dirty="0"/>
          </a:p>
        </p:txBody>
      </p:sp>
      <p:sp>
        <p:nvSpPr>
          <p:cNvPr id="18" name="Alaotsikko 2">
            <a:extLst>
              <a:ext uri="{FF2B5EF4-FFF2-40B4-BE49-F238E27FC236}">
                <a16:creationId xmlns:a16="http://schemas.microsoft.com/office/drawing/2014/main" id="{631CA2D7-CF84-954B-8F29-C095061B45F2}"/>
              </a:ext>
            </a:extLst>
          </p:cNvPr>
          <p:cNvSpPr>
            <a:spLocks noGrp="1"/>
          </p:cNvSpPr>
          <p:nvPr>
            <p:ph type="subTitle" idx="1" hasCustomPrompt="1"/>
          </p:nvPr>
        </p:nvSpPr>
        <p:spPr>
          <a:xfrm>
            <a:off x="1445347" y="4133340"/>
            <a:ext cx="9601200" cy="496271"/>
          </a:xfrm>
          <a:prstGeom prst="rect">
            <a:avLst/>
          </a:prstGeom>
        </p:spPr>
        <p:txBody>
          <a:bodyPr>
            <a:normAutofit/>
          </a:bodyPr>
          <a:lstStyle>
            <a:lvl1pPr marL="0" indent="0" algn="ctr">
              <a:lnSpc>
                <a:spcPct val="100000"/>
              </a:lnSpc>
              <a:spcBef>
                <a:spcPts val="0"/>
              </a:spcBef>
              <a:buNone/>
              <a:defRPr sz="1401" b="0" spc="300">
                <a:solidFill>
                  <a:schemeClr val="accent2"/>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CLICK TO EDIT MASTER SUBTITLE STYLE</a:t>
            </a:r>
            <a:endParaRPr lang="fi-FI" dirty="0"/>
          </a:p>
        </p:txBody>
      </p:sp>
      <p:pic>
        <p:nvPicPr>
          <p:cNvPr id="10" name="Picture 9" descr="A picture containing drawing, cup, mug&#10;&#10;Description automatically generated">
            <a:extLst>
              <a:ext uri="{FF2B5EF4-FFF2-40B4-BE49-F238E27FC236}">
                <a16:creationId xmlns:a16="http://schemas.microsoft.com/office/drawing/2014/main" id="{674F3735-ED6F-ED46-A22B-25489898EA6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1" name="Slide Number Placeholder 14">
            <a:extLst>
              <a:ext uri="{FF2B5EF4-FFF2-40B4-BE49-F238E27FC236}">
                <a16:creationId xmlns:a16="http://schemas.microsoft.com/office/drawing/2014/main" id="{AF415BC4-E444-0846-8671-67501290D407}"/>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4" name="Date Placeholder 16">
            <a:extLst>
              <a:ext uri="{FF2B5EF4-FFF2-40B4-BE49-F238E27FC236}">
                <a16:creationId xmlns:a16="http://schemas.microsoft.com/office/drawing/2014/main" id="{FE9FB2ED-68DF-F640-99CC-C06D07CED55E}"/>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6A858FEB-8743-0C42-B8DB-E2FD94511449}" type="datetime1">
              <a:rPr lang="fi-FI" smtClean="0"/>
              <a:t>11.1.2024</a:t>
            </a:fld>
            <a:endParaRPr lang="ru-RU"/>
          </a:p>
        </p:txBody>
      </p:sp>
    </p:spTree>
    <p:extLst>
      <p:ext uri="{BB962C8B-B14F-4D97-AF65-F5344CB8AC3E}">
        <p14:creationId xmlns:p14="http://schemas.microsoft.com/office/powerpoint/2010/main" val="1533591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vasen-teksti-oikea-turkoosi">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16997-6A4B-7D41-906B-0002286F2CA2}"/>
              </a:ext>
            </a:extLst>
          </p:cNvPr>
          <p:cNvSpPr/>
          <p:nvPr userDrawn="1"/>
        </p:nvSpPr>
        <p:spPr>
          <a:xfrm>
            <a:off x="5730950" y="0"/>
            <a:ext cx="64610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solidFill>
                <a:schemeClr val="tx1"/>
              </a:solidFill>
            </a:endParaRPr>
          </a:p>
        </p:txBody>
      </p:sp>
      <p:sp>
        <p:nvSpPr>
          <p:cNvPr id="17" name="Otsikko 1">
            <a:extLst>
              <a:ext uri="{FF2B5EF4-FFF2-40B4-BE49-F238E27FC236}">
                <a16:creationId xmlns:a16="http://schemas.microsoft.com/office/drawing/2014/main" id="{DD7FF7B9-1919-FA47-B328-9E4CA8D52BCD}"/>
              </a:ext>
            </a:extLst>
          </p:cNvPr>
          <p:cNvSpPr>
            <a:spLocks noGrp="1"/>
          </p:cNvSpPr>
          <p:nvPr>
            <p:ph type="title"/>
          </p:nvPr>
        </p:nvSpPr>
        <p:spPr>
          <a:xfrm>
            <a:off x="442914" y="2002633"/>
            <a:ext cx="4849522" cy="2852737"/>
          </a:xfrm>
          <a:prstGeom prst="rect">
            <a:avLst/>
          </a:prstGeom>
        </p:spPr>
        <p:txBody>
          <a:bodyPr anchor="ctr" anchorCtr="0"/>
          <a:lstStyle>
            <a:lvl1pPr algn="l">
              <a:lnSpc>
                <a:spcPct val="100000"/>
              </a:lnSpc>
              <a:defRPr sz="3200">
                <a:solidFill>
                  <a:schemeClr val="accent1"/>
                </a:solidFill>
              </a:defRPr>
            </a:lvl1pPr>
          </a:lstStyle>
          <a:p>
            <a:r>
              <a:rPr lang="fi-FI"/>
              <a:t>Muokkaa ots. perustyyl. napsautt.</a:t>
            </a:r>
            <a:endParaRPr lang="fi-FI" dirty="0"/>
          </a:p>
        </p:txBody>
      </p:sp>
      <p:sp>
        <p:nvSpPr>
          <p:cNvPr id="19" name="Sisällön paikkamerkki 2">
            <a:extLst>
              <a:ext uri="{FF2B5EF4-FFF2-40B4-BE49-F238E27FC236}">
                <a16:creationId xmlns:a16="http://schemas.microsoft.com/office/drawing/2014/main" id="{7467914A-21F4-EA48-B146-472C0EBFC192}"/>
              </a:ext>
            </a:extLst>
          </p:cNvPr>
          <p:cNvSpPr>
            <a:spLocks noGrp="1"/>
          </p:cNvSpPr>
          <p:nvPr>
            <p:ph idx="11"/>
          </p:nvPr>
        </p:nvSpPr>
        <p:spPr>
          <a:xfrm>
            <a:off x="6315741" y="850606"/>
            <a:ext cx="5433346" cy="5350171"/>
          </a:xfrm>
          <a:prstGeom prst="rect">
            <a:avLst/>
          </a:prstGeom>
        </p:spPr>
        <p:txBody>
          <a:bodyPr wrap="square" lIns="0">
            <a:normAutofit/>
          </a:bodyPr>
          <a:lstStyle>
            <a:lvl1pPr>
              <a:spcAft>
                <a:spcPts val="601"/>
              </a:spcAft>
              <a:buClr>
                <a:schemeClr val="bg1"/>
              </a:buClr>
              <a:defRPr sz="2400" b="0" i="0">
                <a:solidFill>
                  <a:schemeClr val="bg1"/>
                </a:solidFill>
                <a:latin typeface="+mn-lt"/>
                <a:ea typeface="Nunito Sans" pitchFamily="2" charset="0"/>
              </a:defRPr>
            </a:lvl1pPr>
            <a:lvl2pPr marL="468012" indent="-180979">
              <a:spcAft>
                <a:spcPts val="601"/>
              </a:spcAft>
              <a:buClr>
                <a:schemeClr val="bg1"/>
              </a:buClr>
              <a:buFont typeface="Arial" panose="020B0604020202020204" pitchFamily="34" charset="0"/>
              <a:buChar char="•"/>
              <a:defRPr sz="1801" b="0" i="0">
                <a:solidFill>
                  <a:schemeClr val="bg1"/>
                </a:solidFill>
                <a:latin typeface="+mn-lt"/>
                <a:ea typeface="Nunito Sans" pitchFamily="2" charset="0"/>
              </a:defRPr>
            </a:lvl2pPr>
            <a:lvl3pPr marL="756019" indent="-180979">
              <a:spcAft>
                <a:spcPts val="601"/>
              </a:spcAft>
              <a:buClr>
                <a:schemeClr val="bg1"/>
              </a:buClr>
              <a:buFont typeface="Arial"/>
              <a:buChar char="–"/>
              <a:defRPr sz="1401" b="0" i="0">
                <a:solidFill>
                  <a:schemeClr val="bg1"/>
                </a:solidFill>
                <a:latin typeface="+mn-lt"/>
                <a:ea typeface="Nunito Sans" pitchFamily="2" charset="0"/>
              </a:defRPr>
            </a:lvl3pPr>
            <a:lvl4pPr marL="1044026">
              <a:spcAft>
                <a:spcPts val="601"/>
              </a:spcAft>
              <a:buClr>
                <a:schemeClr val="bg1"/>
              </a:buClr>
              <a:defRPr sz="1100" b="0" i="0">
                <a:solidFill>
                  <a:schemeClr val="bg1"/>
                </a:solidFill>
                <a:latin typeface="+mn-lt"/>
                <a:ea typeface="Nunito Sans" pitchFamily="2" charset="0"/>
              </a:defRPr>
            </a:lvl4pPr>
            <a:lvl5pPr marL="1332033">
              <a:spcAft>
                <a:spcPts val="601"/>
              </a:spcAft>
              <a:buClr>
                <a:schemeClr val="bg1"/>
              </a:buClr>
              <a:defRPr sz="1050" b="0" i="0">
                <a:solidFill>
                  <a:schemeClr val="bg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7" name="Picture 6" descr="A picture containing drawing, cup, mug&#10;&#10;Description automatically generated">
            <a:extLst>
              <a:ext uri="{FF2B5EF4-FFF2-40B4-BE49-F238E27FC236}">
                <a16:creationId xmlns:a16="http://schemas.microsoft.com/office/drawing/2014/main" id="{05D7744F-6137-5C4F-9776-BC2B72FF66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8" name="Slide Number Placeholder 14">
            <a:extLst>
              <a:ext uri="{FF2B5EF4-FFF2-40B4-BE49-F238E27FC236}">
                <a16:creationId xmlns:a16="http://schemas.microsoft.com/office/drawing/2014/main" id="{09F03B0D-3655-CF4D-A52B-ECC363FF9A9C}"/>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9" name="Date Placeholder 16">
            <a:extLst>
              <a:ext uri="{FF2B5EF4-FFF2-40B4-BE49-F238E27FC236}">
                <a16:creationId xmlns:a16="http://schemas.microsoft.com/office/drawing/2014/main" id="{CDF66A4C-9BED-DE45-95D0-33C0C5B90D10}"/>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5EBFDA7C-4ABC-C144-81E6-434F1C127018}" type="datetime1">
              <a:rPr lang="fi-FI" smtClean="0"/>
              <a:t>11.1.2024</a:t>
            </a:fld>
            <a:endParaRPr lang="ru-RU"/>
          </a:p>
        </p:txBody>
      </p:sp>
    </p:spTree>
    <p:extLst>
      <p:ext uri="{BB962C8B-B14F-4D97-AF65-F5344CB8AC3E}">
        <p14:creationId xmlns:p14="http://schemas.microsoft.com/office/powerpoint/2010/main" val="953178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i-vasen-kuva-oikea-turkoosi">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5D2F1F-3BF7-CF44-8A78-827E26D226CC}"/>
              </a:ext>
            </a:extLst>
          </p:cNvPr>
          <p:cNvSpPr/>
          <p:nvPr userDrawn="1"/>
        </p:nvSpPr>
        <p:spPr>
          <a:xfrm>
            <a:off x="609600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solidFill>
                <a:schemeClr val="tx1"/>
              </a:solidFill>
            </a:endParaRPr>
          </a:p>
        </p:txBody>
      </p:sp>
      <p:sp>
        <p:nvSpPr>
          <p:cNvPr id="7" name="Otsikko 1">
            <a:extLst>
              <a:ext uri="{FF2B5EF4-FFF2-40B4-BE49-F238E27FC236}">
                <a16:creationId xmlns:a16="http://schemas.microsoft.com/office/drawing/2014/main" id="{147A89ED-41FA-3D41-854F-84B3389A56AB}"/>
              </a:ext>
            </a:extLst>
          </p:cNvPr>
          <p:cNvSpPr>
            <a:spLocks noGrp="1"/>
          </p:cNvSpPr>
          <p:nvPr>
            <p:ph type="title"/>
          </p:nvPr>
        </p:nvSpPr>
        <p:spPr>
          <a:xfrm>
            <a:off x="429660" y="1107154"/>
            <a:ext cx="5282027" cy="1119212"/>
          </a:xfrm>
          <a:prstGeom prst="rect">
            <a:avLst/>
          </a:prstGeom>
        </p:spPr>
        <p:txBody>
          <a:bodyPr/>
          <a:lstStyle>
            <a:lvl1pPr algn="l">
              <a:defRPr sz="3200">
                <a:solidFill>
                  <a:schemeClr val="accent1"/>
                </a:solidFill>
              </a:defRPr>
            </a:lvl1pPr>
          </a:lstStyle>
          <a:p>
            <a:r>
              <a:rPr lang="fi-FI"/>
              <a:t>Muokkaa ots. perustyyl. napsautt.</a:t>
            </a:r>
            <a:endParaRPr lang="fi-FI" dirty="0"/>
          </a:p>
        </p:txBody>
      </p:sp>
      <p:sp>
        <p:nvSpPr>
          <p:cNvPr id="8" name="Sisällön paikkamerkki 2">
            <a:extLst>
              <a:ext uri="{FF2B5EF4-FFF2-40B4-BE49-F238E27FC236}">
                <a16:creationId xmlns:a16="http://schemas.microsoft.com/office/drawing/2014/main" id="{921668EF-BD67-934F-BA92-52B9C8BA974E}"/>
              </a:ext>
            </a:extLst>
          </p:cNvPr>
          <p:cNvSpPr>
            <a:spLocks noGrp="1"/>
          </p:cNvSpPr>
          <p:nvPr>
            <p:ph idx="1"/>
          </p:nvPr>
        </p:nvSpPr>
        <p:spPr>
          <a:xfrm>
            <a:off x="429660" y="2398643"/>
            <a:ext cx="5282027" cy="3586232"/>
          </a:xfrm>
          <a:prstGeom prst="rect">
            <a:avLst/>
          </a:prstGeom>
        </p:spPr>
        <p:txBody>
          <a:bodyPr wrap="square" lIns="0">
            <a:normAutofit/>
          </a:bodyPr>
          <a:lstStyle>
            <a:lvl1pPr>
              <a:spcAft>
                <a:spcPts val="601"/>
              </a:spcAft>
              <a:buClr>
                <a:schemeClr val="tx1"/>
              </a:buClr>
              <a:defRPr sz="20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600" b="0" i="0">
                <a:solidFill>
                  <a:schemeClr val="tx1"/>
                </a:solidFill>
                <a:latin typeface="+mn-lt"/>
                <a:ea typeface="Nunito Sans" pitchFamily="2" charset="0"/>
              </a:defRPr>
            </a:lvl2pPr>
            <a:lvl3pPr marL="756019" indent="-180979">
              <a:spcAft>
                <a:spcPts val="601"/>
              </a:spcAft>
              <a:buClr>
                <a:schemeClr val="tx1"/>
              </a:buClr>
              <a:buFont typeface="Arial"/>
              <a:buChar char="–"/>
              <a:defRPr sz="1200" b="0" i="0">
                <a:solidFill>
                  <a:schemeClr val="tx1"/>
                </a:solidFill>
                <a:latin typeface="+mn-lt"/>
                <a:ea typeface="Nunito Sans" pitchFamily="2" charset="0"/>
              </a:defRPr>
            </a:lvl3pPr>
            <a:lvl4pPr marL="1044026">
              <a:spcAft>
                <a:spcPts val="601"/>
              </a:spcAft>
              <a:buClr>
                <a:schemeClr val="tx2"/>
              </a:buClr>
              <a:defRPr sz="1050" b="0" i="0">
                <a:solidFill>
                  <a:schemeClr val="tx1"/>
                </a:solidFill>
                <a:latin typeface="+mn-lt"/>
                <a:ea typeface="Source Sans Pro" panose="020B0503030403020204" pitchFamily="34" charset="0"/>
              </a:defRPr>
            </a:lvl4pPr>
            <a:lvl5pPr marL="1332033">
              <a:spcAft>
                <a:spcPts val="601"/>
              </a:spcAft>
              <a:buClr>
                <a:schemeClr val="tx2"/>
              </a:buClr>
              <a:defRPr sz="1001" b="0" i="0">
                <a:solidFill>
                  <a:schemeClr val="tx1"/>
                </a:solidFill>
                <a:latin typeface="+mn-lt"/>
                <a:ea typeface="Source Sans Pro" panose="020B0503030403020204" pitchFamily="34" charset="0"/>
              </a:defRPr>
            </a:lvl5pPr>
          </a:lstStyle>
          <a:p>
            <a:pPr lvl="0"/>
            <a:r>
              <a:rPr lang="fi-FI"/>
              <a:t>Muokkaa tekstin perustyylejä napsauttamalla</a:t>
            </a:r>
          </a:p>
          <a:p>
            <a:pPr lvl="1"/>
            <a:r>
              <a:rPr lang="fi-FI"/>
              <a:t>toinen taso</a:t>
            </a:r>
          </a:p>
          <a:p>
            <a:pPr lvl="2"/>
            <a:r>
              <a:rPr lang="fi-FI"/>
              <a:t>kolmas taso</a:t>
            </a:r>
          </a:p>
        </p:txBody>
      </p:sp>
      <p:sp>
        <p:nvSpPr>
          <p:cNvPr id="9" name="Content Placeholder 4">
            <a:extLst>
              <a:ext uri="{FF2B5EF4-FFF2-40B4-BE49-F238E27FC236}">
                <a16:creationId xmlns:a16="http://schemas.microsoft.com/office/drawing/2014/main" id="{5608E61A-9959-9E46-8A64-ACC8116FDE17}"/>
              </a:ext>
            </a:extLst>
          </p:cNvPr>
          <p:cNvSpPr>
            <a:spLocks noGrp="1"/>
          </p:cNvSpPr>
          <p:nvPr>
            <p:ph sz="quarter" idx="10"/>
          </p:nvPr>
        </p:nvSpPr>
        <p:spPr>
          <a:xfrm>
            <a:off x="6783389" y="1106490"/>
            <a:ext cx="4887913" cy="4878387"/>
          </a:xfrm>
          <a:prstGeom prst="rect">
            <a:avLst/>
          </a:prstGeom>
        </p:spPr>
        <p:txBody>
          <a:bodyPr/>
          <a:lstStyle/>
          <a:p>
            <a:pPr lvl="0"/>
            <a:r>
              <a:rPr lang="fi-FI"/>
              <a:t>Muokkaa tekstin perustyylejä napsauttamalla</a:t>
            </a:r>
          </a:p>
        </p:txBody>
      </p:sp>
      <p:pic>
        <p:nvPicPr>
          <p:cNvPr id="10" name="Picture 9" descr="A picture containing drawing, cup, mug&#10;&#10;Description automatically generated">
            <a:extLst>
              <a:ext uri="{FF2B5EF4-FFF2-40B4-BE49-F238E27FC236}">
                <a16:creationId xmlns:a16="http://schemas.microsoft.com/office/drawing/2014/main" id="{BEBABF5F-1B7C-3544-A8BA-00238970C7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4" name="Slide Number Placeholder 14">
            <a:extLst>
              <a:ext uri="{FF2B5EF4-FFF2-40B4-BE49-F238E27FC236}">
                <a16:creationId xmlns:a16="http://schemas.microsoft.com/office/drawing/2014/main" id="{014162B5-9E84-7F4A-8B2C-747F6F04F513}"/>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5" name="Date Placeholder 16">
            <a:extLst>
              <a:ext uri="{FF2B5EF4-FFF2-40B4-BE49-F238E27FC236}">
                <a16:creationId xmlns:a16="http://schemas.microsoft.com/office/drawing/2014/main" id="{1382304C-0C88-0E49-B9C2-14D19C192546}"/>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DD34FD15-2806-1A4C-BBDB-24E2A682EC4B}" type="datetime1">
              <a:rPr lang="fi-FI" smtClean="0"/>
              <a:t>11.1.2024</a:t>
            </a:fld>
            <a:endParaRPr lang="ru-RU"/>
          </a:p>
        </p:txBody>
      </p:sp>
    </p:spTree>
    <p:extLst>
      <p:ext uri="{BB962C8B-B14F-4D97-AF65-F5344CB8AC3E}">
        <p14:creationId xmlns:p14="http://schemas.microsoft.com/office/powerpoint/2010/main" val="1150087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vasen-teksti-oikea-tumm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5D2F1F-3BF7-CF44-8A78-827E26D226CC}"/>
              </a:ext>
            </a:extLst>
          </p:cNvPr>
          <p:cNvSpPr/>
          <p:nvPr userDrawn="1"/>
        </p:nvSpPr>
        <p:spPr>
          <a:xfrm>
            <a:off x="5730950" y="0"/>
            <a:ext cx="64610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solidFill>
                <a:schemeClr val="tx1"/>
              </a:solidFill>
            </a:endParaRPr>
          </a:p>
        </p:txBody>
      </p:sp>
      <p:sp>
        <p:nvSpPr>
          <p:cNvPr id="17" name="Otsikko 1">
            <a:extLst>
              <a:ext uri="{FF2B5EF4-FFF2-40B4-BE49-F238E27FC236}">
                <a16:creationId xmlns:a16="http://schemas.microsoft.com/office/drawing/2014/main" id="{DD7FF7B9-1919-FA47-B328-9E4CA8D52BCD}"/>
              </a:ext>
            </a:extLst>
          </p:cNvPr>
          <p:cNvSpPr>
            <a:spLocks noGrp="1"/>
          </p:cNvSpPr>
          <p:nvPr>
            <p:ph type="title"/>
          </p:nvPr>
        </p:nvSpPr>
        <p:spPr>
          <a:xfrm>
            <a:off x="442914" y="2002633"/>
            <a:ext cx="4849522" cy="2852737"/>
          </a:xfrm>
          <a:prstGeom prst="rect">
            <a:avLst/>
          </a:prstGeom>
        </p:spPr>
        <p:txBody>
          <a:bodyPr anchor="ctr" anchorCtr="0"/>
          <a:lstStyle>
            <a:lvl1pPr algn="l">
              <a:lnSpc>
                <a:spcPct val="100000"/>
              </a:lnSpc>
              <a:defRPr sz="3200">
                <a:solidFill>
                  <a:schemeClr val="tx2"/>
                </a:solidFill>
              </a:defRPr>
            </a:lvl1pPr>
          </a:lstStyle>
          <a:p>
            <a:r>
              <a:rPr lang="fi-FI"/>
              <a:t>Muokkaa ots. perustyyl. napsautt.</a:t>
            </a:r>
            <a:endParaRPr lang="fi-FI" dirty="0"/>
          </a:p>
        </p:txBody>
      </p:sp>
      <p:sp>
        <p:nvSpPr>
          <p:cNvPr id="19" name="Sisällön paikkamerkki 2">
            <a:extLst>
              <a:ext uri="{FF2B5EF4-FFF2-40B4-BE49-F238E27FC236}">
                <a16:creationId xmlns:a16="http://schemas.microsoft.com/office/drawing/2014/main" id="{7467914A-21F4-EA48-B146-472C0EBFC192}"/>
              </a:ext>
            </a:extLst>
          </p:cNvPr>
          <p:cNvSpPr>
            <a:spLocks noGrp="1"/>
          </p:cNvSpPr>
          <p:nvPr>
            <p:ph idx="11"/>
          </p:nvPr>
        </p:nvSpPr>
        <p:spPr>
          <a:xfrm>
            <a:off x="6095998" y="791126"/>
            <a:ext cx="5653088" cy="5292000"/>
          </a:xfrm>
          <a:prstGeom prst="rect">
            <a:avLst/>
          </a:prstGeom>
        </p:spPr>
        <p:txBody>
          <a:bodyPr wrap="square" lIns="0">
            <a:normAutofit/>
          </a:bodyPr>
          <a:lstStyle>
            <a:lvl1pPr>
              <a:spcAft>
                <a:spcPts val="601"/>
              </a:spcAft>
              <a:buClr>
                <a:schemeClr val="accent2"/>
              </a:buClr>
              <a:defRPr sz="2400" b="0" i="0">
                <a:solidFill>
                  <a:schemeClr val="accent2"/>
                </a:solidFill>
                <a:latin typeface="+mj-lt"/>
                <a:ea typeface="Nunito Sans" pitchFamily="2" charset="0"/>
              </a:defRPr>
            </a:lvl1pPr>
            <a:lvl2pPr marL="468012" indent="-180979">
              <a:spcAft>
                <a:spcPts val="601"/>
              </a:spcAft>
              <a:buClr>
                <a:schemeClr val="accent2"/>
              </a:buClr>
              <a:buFont typeface="Arial" panose="020B0604020202020204" pitchFamily="34" charset="0"/>
              <a:buChar char="•"/>
              <a:defRPr sz="2000" b="0" i="0">
                <a:solidFill>
                  <a:schemeClr val="accent2"/>
                </a:solidFill>
                <a:latin typeface="+mj-lt"/>
                <a:ea typeface="Nunito Sans" pitchFamily="2" charset="0"/>
              </a:defRPr>
            </a:lvl2pPr>
            <a:lvl3pPr marL="756019" indent="-180979">
              <a:spcAft>
                <a:spcPts val="601"/>
              </a:spcAft>
              <a:buClr>
                <a:schemeClr val="accent2"/>
              </a:buClr>
              <a:buFont typeface="Arial"/>
              <a:buChar char="–"/>
              <a:defRPr sz="1801" b="0" i="0">
                <a:solidFill>
                  <a:schemeClr val="accent2"/>
                </a:solidFill>
                <a:latin typeface="+mj-lt"/>
                <a:ea typeface="Nunito Sans" pitchFamily="2" charset="0"/>
              </a:defRPr>
            </a:lvl3pPr>
            <a:lvl4pPr marL="1044026">
              <a:spcAft>
                <a:spcPts val="601"/>
              </a:spcAft>
              <a:buClr>
                <a:schemeClr val="accent2"/>
              </a:buClr>
              <a:defRPr sz="1401" b="0" i="0">
                <a:solidFill>
                  <a:schemeClr val="accent2"/>
                </a:solidFill>
                <a:latin typeface="+mj-lt"/>
                <a:ea typeface="Nunito Sans" pitchFamily="2" charset="0"/>
              </a:defRPr>
            </a:lvl4pPr>
            <a:lvl5pPr marL="1332033">
              <a:spcAft>
                <a:spcPts val="601"/>
              </a:spcAft>
              <a:buClr>
                <a:schemeClr val="accent2"/>
              </a:buClr>
              <a:defRPr sz="1200" b="0" i="0">
                <a:solidFill>
                  <a:schemeClr val="accent2"/>
                </a:solidFill>
                <a:latin typeface="+mj-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7" name="Picture 6" descr="A picture containing drawing, cup, mug&#10;&#10;Description automatically generated">
            <a:extLst>
              <a:ext uri="{FF2B5EF4-FFF2-40B4-BE49-F238E27FC236}">
                <a16:creationId xmlns:a16="http://schemas.microsoft.com/office/drawing/2014/main" id="{BEA8FC0E-120E-7E46-A210-83409D88B9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8" name="Slide Number Placeholder 14">
            <a:extLst>
              <a:ext uri="{FF2B5EF4-FFF2-40B4-BE49-F238E27FC236}">
                <a16:creationId xmlns:a16="http://schemas.microsoft.com/office/drawing/2014/main" id="{201BC559-D680-4D47-9566-1A2A2C3FC9E2}"/>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9" name="Date Placeholder 16">
            <a:extLst>
              <a:ext uri="{FF2B5EF4-FFF2-40B4-BE49-F238E27FC236}">
                <a16:creationId xmlns:a16="http://schemas.microsoft.com/office/drawing/2014/main" id="{B73F9DAA-F4DD-284F-93F4-1C296A71CB3E}"/>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CD92AAA7-AFBD-274C-91B8-9AED5CBEDF53}" type="datetime1">
              <a:rPr lang="fi-FI" smtClean="0"/>
              <a:t>11.1.2024</a:t>
            </a:fld>
            <a:endParaRPr lang="ru-RU"/>
          </a:p>
        </p:txBody>
      </p:sp>
    </p:spTree>
    <p:extLst>
      <p:ext uri="{BB962C8B-B14F-4D97-AF65-F5344CB8AC3E}">
        <p14:creationId xmlns:p14="http://schemas.microsoft.com/office/powerpoint/2010/main" val="4270547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vasen-kuva-oikea-tumm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5D2F1F-3BF7-CF44-8A78-827E26D226CC}"/>
              </a:ext>
            </a:extLst>
          </p:cNvPr>
          <p:cNvSpPr/>
          <p:nvPr userDrawn="1"/>
        </p:nvSpPr>
        <p:spPr>
          <a:xfrm>
            <a:off x="6096001" y="0"/>
            <a:ext cx="6096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solidFill>
                <a:schemeClr val="tx1"/>
              </a:solidFill>
            </a:endParaRPr>
          </a:p>
        </p:txBody>
      </p:sp>
      <p:sp>
        <p:nvSpPr>
          <p:cNvPr id="7" name="Otsikko 1">
            <a:extLst>
              <a:ext uri="{FF2B5EF4-FFF2-40B4-BE49-F238E27FC236}">
                <a16:creationId xmlns:a16="http://schemas.microsoft.com/office/drawing/2014/main" id="{147A89ED-41FA-3D41-854F-84B3389A56AB}"/>
              </a:ext>
            </a:extLst>
          </p:cNvPr>
          <p:cNvSpPr>
            <a:spLocks noGrp="1"/>
          </p:cNvSpPr>
          <p:nvPr>
            <p:ph type="title"/>
          </p:nvPr>
        </p:nvSpPr>
        <p:spPr>
          <a:xfrm>
            <a:off x="429660" y="1107154"/>
            <a:ext cx="5282027" cy="1119212"/>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8" name="Sisällön paikkamerkki 2">
            <a:extLst>
              <a:ext uri="{FF2B5EF4-FFF2-40B4-BE49-F238E27FC236}">
                <a16:creationId xmlns:a16="http://schemas.microsoft.com/office/drawing/2014/main" id="{921668EF-BD67-934F-BA92-52B9C8BA974E}"/>
              </a:ext>
            </a:extLst>
          </p:cNvPr>
          <p:cNvSpPr>
            <a:spLocks noGrp="1"/>
          </p:cNvSpPr>
          <p:nvPr>
            <p:ph idx="1"/>
          </p:nvPr>
        </p:nvSpPr>
        <p:spPr>
          <a:xfrm>
            <a:off x="429660" y="2398643"/>
            <a:ext cx="5282027" cy="3586232"/>
          </a:xfrm>
          <a:prstGeom prst="rect">
            <a:avLst/>
          </a:prstGeom>
        </p:spPr>
        <p:txBody>
          <a:bodyPr wrap="square" lIns="0">
            <a:normAutofit/>
          </a:bodyPr>
          <a:lstStyle>
            <a:lvl1pPr>
              <a:spcAft>
                <a:spcPts val="601"/>
              </a:spcAft>
              <a:buClr>
                <a:schemeClr val="tx1"/>
              </a:buClr>
              <a:defRPr sz="20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600" b="0" i="0">
                <a:solidFill>
                  <a:schemeClr val="tx1"/>
                </a:solidFill>
                <a:latin typeface="+mn-lt"/>
                <a:ea typeface="Nunito Sans" pitchFamily="2" charset="0"/>
              </a:defRPr>
            </a:lvl2pPr>
            <a:lvl3pPr marL="756019" indent="-180979">
              <a:spcAft>
                <a:spcPts val="601"/>
              </a:spcAft>
              <a:buClr>
                <a:schemeClr val="tx1"/>
              </a:buClr>
              <a:buFont typeface="Arial"/>
              <a:buChar char="–"/>
              <a:defRPr sz="1200" b="0" i="0">
                <a:solidFill>
                  <a:schemeClr val="tx1"/>
                </a:solidFill>
                <a:latin typeface="+mn-lt"/>
                <a:ea typeface="Nunito Sans" pitchFamily="2" charset="0"/>
              </a:defRPr>
            </a:lvl3pPr>
            <a:lvl4pPr marL="1044026">
              <a:spcAft>
                <a:spcPts val="601"/>
              </a:spcAft>
              <a:buClr>
                <a:schemeClr val="tx2"/>
              </a:buClr>
              <a:defRPr sz="1050" b="0" i="0">
                <a:solidFill>
                  <a:schemeClr val="tx1"/>
                </a:solidFill>
                <a:latin typeface="+mn-lt"/>
                <a:ea typeface="Source Sans Pro" panose="020B0503030403020204" pitchFamily="34" charset="0"/>
              </a:defRPr>
            </a:lvl4pPr>
            <a:lvl5pPr marL="1332033">
              <a:spcAft>
                <a:spcPts val="601"/>
              </a:spcAft>
              <a:buClr>
                <a:schemeClr val="tx2"/>
              </a:buClr>
              <a:defRPr sz="1001" b="0" i="0">
                <a:solidFill>
                  <a:schemeClr val="tx1"/>
                </a:solidFill>
                <a:latin typeface="+mn-lt"/>
                <a:ea typeface="Source Sans Pro" panose="020B050303040302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Content Placeholder 4">
            <a:extLst>
              <a:ext uri="{FF2B5EF4-FFF2-40B4-BE49-F238E27FC236}">
                <a16:creationId xmlns:a16="http://schemas.microsoft.com/office/drawing/2014/main" id="{77361D2F-5436-2F47-8CAC-9586D214AB4A}"/>
              </a:ext>
            </a:extLst>
          </p:cNvPr>
          <p:cNvSpPr>
            <a:spLocks noGrp="1"/>
          </p:cNvSpPr>
          <p:nvPr>
            <p:ph sz="quarter" idx="10"/>
          </p:nvPr>
        </p:nvSpPr>
        <p:spPr>
          <a:xfrm>
            <a:off x="6783389" y="1106490"/>
            <a:ext cx="4887913" cy="4878387"/>
          </a:xfrm>
          <a:prstGeom prst="rect">
            <a:avLst/>
          </a:prstGeom>
        </p:spPr>
        <p:txBody>
          <a:bodyPr/>
          <a:lstStyle/>
          <a:p>
            <a:pPr lvl="0"/>
            <a:r>
              <a:rPr lang="fi-FI"/>
              <a:t>Muokkaa tekstin perustyylejä napsauttamalla</a:t>
            </a:r>
          </a:p>
        </p:txBody>
      </p:sp>
      <p:pic>
        <p:nvPicPr>
          <p:cNvPr id="9" name="Picture 8" descr="A picture containing drawing, cup, mug&#10;&#10;Description automatically generated">
            <a:extLst>
              <a:ext uri="{FF2B5EF4-FFF2-40B4-BE49-F238E27FC236}">
                <a16:creationId xmlns:a16="http://schemas.microsoft.com/office/drawing/2014/main" id="{5F00E25E-FEBA-D148-998F-50DA294573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0" name="Slide Number Placeholder 14">
            <a:extLst>
              <a:ext uri="{FF2B5EF4-FFF2-40B4-BE49-F238E27FC236}">
                <a16:creationId xmlns:a16="http://schemas.microsoft.com/office/drawing/2014/main" id="{1F2BCC2E-8F56-D74B-BF6F-1B743247CF84}"/>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4" name="Date Placeholder 16">
            <a:extLst>
              <a:ext uri="{FF2B5EF4-FFF2-40B4-BE49-F238E27FC236}">
                <a16:creationId xmlns:a16="http://schemas.microsoft.com/office/drawing/2014/main" id="{40F22F36-AF2C-CB4D-A8B3-A61A4D59D056}"/>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C51EE1DC-53DD-9C44-B1DF-DBBAAE53F497}" type="datetime1">
              <a:rPr lang="fi-FI" smtClean="0"/>
              <a:t>11.1.2024</a:t>
            </a:fld>
            <a:endParaRPr lang="ru-RU"/>
          </a:p>
        </p:txBody>
      </p:sp>
    </p:spTree>
    <p:extLst>
      <p:ext uri="{BB962C8B-B14F-4D97-AF65-F5344CB8AC3E}">
        <p14:creationId xmlns:p14="http://schemas.microsoft.com/office/powerpoint/2010/main" val="1932728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vasen-teksti-oikea-persikk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16997-6A4B-7D41-906B-0002286F2CA2}"/>
              </a:ext>
            </a:extLst>
          </p:cNvPr>
          <p:cNvSpPr/>
          <p:nvPr userDrawn="1"/>
        </p:nvSpPr>
        <p:spPr>
          <a:xfrm>
            <a:off x="5730950" y="0"/>
            <a:ext cx="64610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solidFill>
                <a:schemeClr val="tx1"/>
              </a:solidFill>
            </a:endParaRPr>
          </a:p>
        </p:txBody>
      </p:sp>
      <p:sp>
        <p:nvSpPr>
          <p:cNvPr id="17" name="Otsikko 1">
            <a:extLst>
              <a:ext uri="{FF2B5EF4-FFF2-40B4-BE49-F238E27FC236}">
                <a16:creationId xmlns:a16="http://schemas.microsoft.com/office/drawing/2014/main" id="{DD7FF7B9-1919-FA47-B328-9E4CA8D52BCD}"/>
              </a:ext>
            </a:extLst>
          </p:cNvPr>
          <p:cNvSpPr>
            <a:spLocks noGrp="1"/>
          </p:cNvSpPr>
          <p:nvPr>
            <p:ph type="title"/>
          </p:nvPr>
        </p:nvSpPr>
        <p:spPr>
          <a:xfrm>
            <a:off x="442914" y="2002633"/>
            <a:ext cx="4849522" cy="2852737"/>
          </a:xfrm>
          <a:prstGeom prst="rect">
            <a:avLst/>
          </a:prstGeom>
        </p:spPr>
        <p:txBody>
          <a:bodyPr anchor="ctr" anchorCtr="0"/>
          <a:lstStyle>
            <a:lvl1pPr algn="l">
              <a:lnSpc>
                <a:spcPct val="100000"/>
              </a:lnSpc>
              <a:defRPr sz="3200">
                <a:solidFill>
                  <a:schemeClr val="accent1"/>
                </a:solidFill>
              </a:defRPr>
            </a:lvl1pPr>
          </a:lstStyle>
          <a:p>
            <a:r>
              <a:rPr lang="fi-FI"/>
              <a:t>Muokkaa ots. perustyyl. napsautt.</a:t>
            </a:r>
            <a:endParaRPr lang="fi-FI" dirty="0"/>
          </a:p>
        </p:txBody>
      </p:sp>
      <p:sp>
        <p:nvSpPr>
          <p:cNvPr id="19" name="Sisällön paikkamerkki 2">
            <a:extLst>
              <a:ext uri="{FF2B5EF4-FFF2-40B4-BE49-F238E27FC236}">
                <a16:creationId xmlns:a16="http://schemas.microsoft.com/office/drawing/2014/main" id="{7467914A-21F4-EA48-B146-472C0EBFC192}"/>
              </a:ext>
            </a:extLst>
          </p:cNvPr>
          <p:cNvSpPr>
            <a:spLocks noGrp="1"/>
          </p:cNvSpPr>
          <p:nvPr>
            <p:ph idx="11"/>
          </p:nvPr>
        </p:nvSpPr>
        <p:spPr>
          <a:xfrm>
            <a:off x="6315741" y="850606"/>
            <a:ext cx="5433346" cy="5350171"/>
          </a:xfrm>
          <a:prstGeom prst="rect">
            <a:avLst/>
          </a:prstGeom>
        </p:spPr>
        <p:txBody>
          <a:bodyPr wrap="square" lIns="0">
            <a:normAutofit/>
          </a:bodyPr>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801" b="0" i="0">
                <a:solidFill>
                  <a:schemeClr val="tx1"/>
                </a:solidFill>
                <a:latin typeface="+mn-lt"/>
                <a:ea typeface="Nunito Sans" pitchFamily="2" charset="0"/>
              </a:defRPr>
            </a:lvl2pPr>
            <a:lvl3pPr marL="756019" indent="-180979">
              <a:spcAft>
                <a:spcPts val="601"/>
              </a:spcAft>
              <a:buClr>
                <a:schemeClr val="tx1"/>
              </a:buClr>
              <a:buFont typeface="Arial"/>
              <a:buChar char="–"/>
              <a:defRPr sz="1401" b="0" i="0">
                <a:solidFill>
                  <a:schemeClr val="tx1"/>
                </a:solidFill>
                <a:latin typeface="+mn-lt"/>
                <a:ea typeface="Nunito Sans" pitchFamily="2" charset="0"/>
              </a:defRPr>
            </a:lvl3pPr>
            <a:lvl4pPr marL="1044026">
              <a:spcAft>
                <a:spcPts val="601"/>
              </a:spcAft>
              <a:buClr>
                <a:schemeClr val="tx1"/>
              </a:buClr>
              <a:defRPr sz="1100" b="0" i="0">
                <a:solidFill>
                  <a:schemeClr val="tx1"/>
                </a:solidFill>
                <a:latin typeface="+mn-lt"/>
                <a:ea typeface="Nunito Sans" pitchFamily="2" charset="0"/>
              </a:defRPr>
            </a:lvl4pPr>
            <a:lvl5pPr marL="1332033">
              <a:spcAft>
                <a:spcPts val="601"/>
              </a:spcAft>
              <a:buClr>
                <a:schemeClr val="tx1"/>
              </a:buClr>
              <a:defRPr sz="105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7" name="Picture 6" descr="A picture containing drawing, cup, mug&#10;&#10;Description automatically generated">
            <a:extLst>
              <a:ext uri="{FF2B5EF4-FFF2-40B4-BE49-F238E27FC236}">
                <a16:creationId xmlns:a16="http://schemas.microsoft.com/office/drawing/2014/main" id="{05D7744F-6137-5C4F-9776-BC2B72FF66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8" name="Slide Number Placeholder 14">
            <a:extLst>
              <a:ext uri="{FF2B5EF4-FFF2-40B4-BE49-F238E27FC236}">
                <a16:creationId xmlns:a16="http://schemas.microsoft.com/office/drawing/2014/main" id="{09F03B0D-3655-CF4D-A52B-ECC363FF9A9C}"/>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9" name="Date Placeholder 16">
            <a:extLst>
              <a:ext uri="{FF2B5EF4-FFF2-40B4-BE49-F238E27FC236}">
                <a16:creationId xmlns:a16="http://schemas.microsoft.com/office/drawing/2014/main" id="{CDF66A4C-9BED-DE45-95D0-33C0C5B90D10}"/>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5EBFDA7C-4ABC-C144-81E6-434F1C127018}" type="datetime1">
              <a:rPr lang="fi-FI" smtClean="0"/>
              <a:t>11.1.2024</a:t>
            </a:fld>
            <a:endParaRPr lang="ru-RU"/>
          </a:p>
        </p:txBody>
      </p:sp>
    </p:spTree>
    <p:extLst>
      <p:ext uri="{BB962C8B-B14F-4D97-AF65-F5344CB8AC3E}">
        <p14:creationId xmlns:p14="http://schemas.microsoft.com/office/powerpoint/2010/main" val="3458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i-vasen-kuva-oikea-persikk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5D2F1F-3BF7-CF44-8A78-827E26D226CC}"/>
              </a:ext>
            </a:extLst>
          </p:cNvPr>
          <p:cNvSpPr/>
          <p:nvPr userDrawn="1"/>
        </p:nvSpPr>
        <p:spPr>
          <a:xfrm>
            <a:off x="6096001"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solidFill>
                <a:schemeClr val="tx1"/>
              </a:solidFill>
            </a:endParaRPr>
          </a:p>
        </p:txBody>
      </p:sp>
      <p:sp>
        <p:nvSpPr>
          <p:cNvPr id="7" name="Otsikko 1">
            <a:extLst>
              <a:ext uri="{FF2B5EF4-FFF2-40B4-BE49-F238E27FC236}">
                <a16:creationId xmlns:a16="http://schemas.microsoft.com/office/drawing/2014/main" id="{147A89ED-41FA-3D41-854F-84B3389A56AB}"/>
              </a:ext>
            </a:extLst>
          </p:cNvPr>
          <p:cNvSpPr>
            <a:spLocks noGrp="1"/>
          </p:cNvSpPr>
          <p:nvPr>
            <p:ph type="title"/>
          </p:nvPr>
        </p:nvSpPr>
        <p:spPr>
          <a:xfrm>
            <a:off x="429660" y="1107154"/>
            <a:ext cx="5282027" cy="1119212"/>
          </a:xfrm>
          <a:prstGeom prst="rect">
            <a:avLst/>
          </a:prstGeom>
        </p:spPr>
        <p:txBody>
          <a:bodyPr/>
          <a:lstStyle>
            <a:lvl1pPr algn="l">
              <a:defRPr sz="3200">
                <a:solidFill>
                  <a:schemeClr val="accent1"/>
                </a:solidFill>
              </a:defRPr>
            </a:lvl1pPr>
          </a:lstStyle>
          <a:p>
            <a:r>
              <a:rPr lang="fi-FI"/>
              <a:t>Muokkaa ots. perustyyl. napsautt.</a:t>
            </a:r>
            <a:endParaRPr lang="fi-FI" dirty="0"/>
          </a:p>
        </p:txBody>
      </p:sp>
      <p:sp>
        <p:nvSpPr>
          <p:cNvPr id="8" name="Sisällön paikkamerkki 2">
            <a:extLst>
              <a:ext uri="{FF2B5EF4-FFF2-40B4-BE49-F238E27FC236}">
                <a16:creationId xmlns:a16="http://schemas.microsoft.com/office/drawing/2014/main" id="{921668EF-BD67-934F-BA92-52B9C8BA974E}"/>
              </a:ext>
            </a:extLst>
          </p:cNvPr>
          <p:cNvSpPr>
            <a:spLocks noGrp="1"/>
          </p:cNvSpPr>
          <p:nvPr>
            <p:ph idx="1"/>
          </p:nvPr>
        </p:nvSpPr>
        <p:spPr>
          <a:xfrm>
            <a:off x="429660" y="2398643"/>
            <a:ext cx="5282027" cy="3586232"/>
          </a:xfrm>
          <a:prstGeom prst="rect">
            <a:avLst/>
          </a:prstGeom>
        </p:spPr>
        <p:txBody>
          <a:bodyPr wrap="square" lIns="0">
            <a:normAutofit/>
          </a:bodyPr>
          <a:lstStyle>
            <a:lvl1pPr>
              <a:spcAft>
                <a:spcPts val="601"/>
              </a:spcAft>
              <a:buClr>
                <a:schemeClr val="tx1"/>
              </a:buClr>
              <a:defRPr sz="20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600" b="0" i="0">
                <a:solidFill>
                  <a:schemeClr val="tx1"/>
                </a:solidFill>
                <a:latin typeface="+mn-lt"/>
                <a:ea typeface="Nunito Sans" pitchFamily="2" charset="0"/>
              </a:defRPr>
            </a:lvl2pPr>
            <a:lvl3pPr marL="756019" indent="-180979">
              <a:spcAft>
                <a:spcPts val="601"/>
              </a:spcAft>
              <a:buClr>
                <a:schemeClr val="tx1"/>
              </a:buClr>
              <a:buFont typeface="Arial"/>
              <a:buChar char="–"/>
              <a:defRPr sz="1200" b="0" i="0">
                <a:solidFill>
                  <a:schemeClr val="tx1"/>
                </a:solidFill>
                <a:latin typeface="+mn-lt"/>
                <a:ea typeface="Nunito Sans" pitchFamily="2" charset="0"/>
              </a:defRPr>
            </a:lvl3pPr>
            <a:lvl4pPr marL="1044026">
              <a:spcAft>
                <a:spcPts val="601"/>
              </a:spcAft>
              <a:buClr>
                <a:schemeClr val="tx2"/>
              </a:buClr>
              <a:defRPr sz="1050" b="0" i="0">
                <a:solidFill>
                  <a:schemeClr val="tx1"/>
                </a:solidFill>
                <a:latin typeface="+mn-lt"/>
                <a:ea typeface="Source Sans Pro" panose="020B0503030403020204" pitchFamily="34" charset="0"/>
              </a:defRPr>
            </a:lvl4pPr>
            <a:lvl5pPr marL="1332033">
              <a:spcAft>
                <a:spcPts val="601"/>
              </a:spcAft>
              <a:buClr>
                <a:schemeClr val="tx2"/>
              </a:buClr>
              <a:defRPr sz="1001" b="0" i="0">
                <a:solidFill>
                  <a:schemeClr val="tx1"/>
                </a:solidFill>
                <a:latin typeface="+mn-lt"/>
                <a:ea typeface="Source Sans Pro" panose="020B0503030403020204" pitchFamily="34" charset="0"/>
              </a:defRPr>
            </a:lvl5pPr>
          </a:lstStyle>
          <a:p>
            <a:pPr lvl="0"/>
            <a:r>
              <a:rPr lang="fi-FI"/>
              <a:t>Muokkaa tekstin perustyylejä napsauttamalla</a:t>
            </a:r>
          </a:p>
          <a:p>
            <a:pPr lvl="1"/>
            <a:r>
              <a:rPr lang="fi-FI"/>
              <a:t>toinen taso</a:t>
            </a:r>
          </a:p>
          <a:p>
            <a:pPr lvl="2"/>
            <a:r>
              <a:rPr lang="fi-FI"/>
              <a:t>kolmas taso</a:t>
            </a:r>
          </a:p>
        </p:txBody>
      </p:sp>
      <p:sp>
        <p:nvSpPr>
          <p:cNvPr id="9" name="Content Placeholder 4">
            <a:extLst>
              <a:ext uri="{FF2B5EF4-FFF2-40B4-BE49-F238E27FC236}">
                <a16:creationId xmlns:a16="http://schemas.microsoft.com/office/drawing/2014/main" id="{5608E61A-9959-9E46-8A64-ACC8116FDE17}"/>
              </a:ext>
            </a:extLst>
          </p:cNvPr>
          <p:cNvSpPr>
            <a:spLocks noGrp="1"/>
          </p:cNvSpPr>
          <p:nvPr>
            <p:ph sz="quarter" idx="10"/>
          </p:nvPr>
        </p:nvSpPr>
        <p:spPr>
          <a:xfrm>
            <a:off x="6783389" y="1106490"/>
            <a:ext cx="4887913" cy="4878387"/>
          </a:xfrm>
          <a:prstGeom prst="rect">
            <a:avLst/>
          </a:prstGeom>
        </p:spPr>
        <p:txBody>
          <a:bodyPr/>
          <a:lstStyle>
            <a:lvl1pPr>
              <a:buClr>
                <a:schemeClr val="tx1"/>
              </a:buClr>
              <a:defRPr>
                <a:solidFill>
                  <a:schemeClr val="tx1"/>
                </a:solidFill>
              </a:defRPr>
            </a:lvl1pPr>
          </a:lstStyle>
          <a:p>
            <a:pPr lvl="0"/>
            <a:r>
              <a:rPr lang="fi-FI"/>
              <a:t>Muokkaa tekstin perustyylejä napsauttamalla</a:t>
            </a:r>
          </a:p>
        </p:txBody>
      </p:sp>
      <p:pic>
        <p:nvPicPr>
          <p:cNvPr id="10" name="Picture 9" descr="A picture containing drawing, cup, mug&#10;&#10;Description automatically generated">
            <a:extLst>
              <a:ext uri="{FF2B5EF4-FFF2-40B4-BE49-F238E27FC236}">
                <a16:creationId xmlns:a16="http://schemas.microsoft.com/office/drawing/2014/main" id="{BEBABF5F-1B7C-3544-A8BA-00238970C7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4" name="Slide Number Placeholder 14">
            <a:extLst>
              <a:ext uri="{FF2B5EF4-FFF2-40B4-BE49-F238E27FC236}">
                <a16:creationId xmlns:a16="http://schemas.microsoft.com/office/drawing/2014/main" id="{014162B5-9E84-7F4A-8B2C-747F6F04F513}"/>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5" name="Date Placeholder 16">
            <a:extLst>
              <a:ext uri="{FF2B5EF4-FFF2-40B4-BE49-F238E27FC236}">
                <a16:creationId xmlns:a16="http://schemas.microsoft.com/office/drawing/2014/main" id="{1382304C-0C88-0E49-B9C2-14D19C192546}"/>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DD34FD15-2806-1A4C-BBDB-24E2A682EC4B}" type="datetime1">
              <a:rPr lang="fi-FI" smtClean="0"/>
              <a:t>11.1.2024</a:t>
            </a:fld>
            <a:endParaRPr lang="ru-RU"/>
          </a:p>
        </p:txBody>
      </p:sp>
    </p:spTree>
    <p:extLst>
      <p:ext uri="{BB962C8B-B14F-4D97-AF65-F5344CB8AC3E}">
        <p14:creationId xmlns:p14="http://schemas.microsoft.com/office/powerpoint/2010/main" val="2386062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vasen-teksti-oikea-tumma-persikka ">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16997-6A4B-7D41-906B-0002286F2CA2}"/>
              </a:ext>
            </a:extLst>
          </p:cNvPr>
          <p:cNvSpPr/>
          <p:nvPr userDrawn="1"/>
        </p:nvSpPr>
        <p:spPr>
          <a:xfrm>
            <a:off x="5730950" y="0"/>
            <a:ext cx="64610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solidFill>
                <a:schemeClr val="tx1"/>
              </a:solidFill>
            </a:endParaRPr>
          </a:p>
        </p:txBody>
      </p:sp>
      <p:sp>
        <p:nvSpPr>
          <p:cNvPr id="17" name="Otsikko 1">
            <a:extLst>
              <a:ext uri="{FF2B5EF4-FFF2-40B4-BE49-F238E27FC236}">
                <a16:creationId xmlns:a16="http://schemas.microsoft.com/office/drawing/2014/main" id="{DD7FF7B9-1919-FA47-B328-9E4CA8D52BCD}"/>
              </a:ext>
            </a:extLst>
          </p:cNvPr>
          <p:cNvSpPr>
            <a:spLocks noGrp="1"/>
          </p:cNvSpPr>
          <p:nvPr>
            <p:ph type="title"/>
          </p:nvPr>
        </p:nvSpPr>
        <p:spPr>
          <a:xfrm>
            <a:off x="442914" y="2002633"/>
            <a:ext cx="4849522" cy="2852737"/>
          </a:xfrm>
          <a:prstGeom prst="rect">
            <a:avLst/>
          </a:prstGeom>
        </p:spPr>
        <p:txBody>
          <a:bodyPr anchor="ctr" anchorCtr="0"/>
          <a:lstStyle>
            <a:lvl1pPr algn="l">
              <a:lnSpc>
                <a:spcPct val="100000"/>
              </a:lnSpc>
              <a:defRPr sz="3200">
                <a:solidFill>
                  <a:schemeClr val="accent2"/>
                </a:solidFill>
              </a:defRPr>
            </a:lvl1pPr>
          </a:lstStyle>
          <a:p>
            <a:r>
              <a:rPr lang="fi-FI"/>
              <a:t>Muokkaa ots. perustyyl. napsautt.</a:t>
            </a:r>
            <a:endParaRPr lang="fi-FI" dirty="0"/>
          </a:p>
        </p:txBody>
      </p:sp>
      <p:sp>
        <p:nvSpPr>
          <p:cNvPr id="19" name="Sisällön paikkamerkki 2">
            <a:extLst>
              <a:ext uri="{FF2B5EF4-FFF2-40B4-BE49-F238E27FC236}">
                <a16:creationId xmlns:a16="http://schemas.microsoft.com/office/drawing/2014/main" id="{7467914A-21F4-EA48-B146-472C0EBFC192}"/>
              </a:ext>
            </a:extLst>
          </p:cNvPr>
          <p:cNvSpPr>
            <a:spLocks noGrp="1"/>
          </p:cNvSpPr>
          <p:nvPr>
            <p:ph idx="11"/>
          </p:nvPr>
        </p:nvSpPr>
        <p:spPr>
          <a:xfrm>
            <a:off x="6315741" y="850606"/>
            <a:ext cx="5433346" cy="5350171"/>
          </a:xfrm>
          <a:prstGeom prst="rect">
            <a:avLst/>
          </a:prstGeom>
        </p:spPr>
        <p:txBody>
          <a:bodyPr wrap="square" lIns="0">
            <a:normAutofit/>
          </a:bodyPr>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801" b="0" i="0">
                <a:solidFill>
                  <a:schemeClr val="tx1"/>
                </a:solidFill>
                <a:latin typeface="+mn-lt"/>
                <a:ea typeface="Nunito Sans" pitchFamily="2" charset="0"/>
              </a:defRPr>
            </a:lvl2pPr>
            <a:lvl3pPr marL="756019" indent="-180979">
              <a:spcAft>
                <a:spcPts val="601"/>
              </a:spcAft>
              <a:buClr>
                <a:schemeClr val="tx1"/>
              </a:buClr>
              <a:buFont typeface="Arial"/>
              <a:buChar char="–"/>
              <a:defRPr sz="1401" b="0" i="0">
                <a:solidFill>
                  <a:schemeClr val="tx1"/>
                </a:solidFill>
                <a:latin typeface="+mn-lt"/>
                <a:ea typeface="Nunito Sans" pitchFamily="2" charset="0"/>
              </a:defRPr>
            </a:lvl3pPr>
            <a:lvl4pPr marL="1044026">
              <a:spcAft>
                <a:spcPts val="601"/>
              </a:spcAft>
              <a:buClr>
                <a:schemeClr val="tx1"/>
              </a:buClr>
              <a:defRPr sz="1100" b="0" i="0">
                <a:solidFill>
                  <a:schemeClr val="tx1"/>
                </a:solidFill>
                <a:latin typeface="+mn-lt"/>
                <a:ea typeface="Nunito Sans" pitchFamily="2" charset="0"/>
              </a:defRPr>
            </a:lvl4pPr>
            <a:lvl5pPr marL="1332033">
              <a:spcAft>
                <a:spcPts val="601"/>
              </a:spcAft>
              <a:buClr>
                <a:schemeClr val="tx1"/>
              </a:buClr>
              <a:defRPr sz="105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7" name="Picture 6" descr="A picture containing drawing, cup, mug&#10;&#10;Description automatically generated">
            <a:extLst>
              <a:ext uri="{FF2B5EF4-FFF2-40B4-BE49-F238E27FC236}">
                <a16:creationId xmlns:a16="http://schemas.microsoft.com/office/drawing/2014/main" id="{05D7744F-6137-5C4F-9776-BC2B72FF66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8" name="Slide Number Placeholder 14">
            <a:extLst>
              <a:ext uri="{FF2B5EF4-FFF2-40B4-BE49-F238E27FC236}">
                <a16:creationId xmlns:a16="http://schemas.microsoft.com/office/drawing/2014/main" id="{09F03B0D-3655-CF4D-A52B-ECC363FF9A9C}"/>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9" name="Date Placeholder 16">
            <a:extLst>
              <a:ext uri="{FF2B5EF4-FFF2-40B4-BE49-F238E27FC236}">
                <a16:creationId xmlns:a16="http://schemas.microsoft.com/office/drawing/2014/main" id="{CDF66A4C-9BED-DE45-95D0-33C0C5B90D10}"/>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5EBFDA7C-4ABC-C144-81E6-434F1C127018}" type="datetime1">
              <a:rPr lang="fi-FI" smtClean="0"/>
              <a:t>11.1.2024</a:t>
            </a:fld>
            <a:endParaRPr lang="ru-RU"/>
          </a:p>
        </p:txBody>
      </p:sp>
    </p:spTree>
    <p:extLst>
      <p:ext uri="{BB962C8B-B14F-4D97-AF65-F5344CB8AC3E}">
        <p14:creationId xmlns:p14="http://schemas.microsoft.com/office/powerpoint/2010/main" val="2358227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vasen-kuva-oikea-tumma-persikka">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5D2F1F-3BF7-CF44-8A78-827E26D226CC}"/>
              </a:ext>
            </a:extLst>
          </p:cNvPr>
          <p:cNvSpPr/>
          <p:nvPr userDrawn="1"/>
        </p:nvSpPr>
        <p:spPr>
          <a:xfrm>
            <a:off x="6096001"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solidFill>
                <a:schemeClr val="tx1"/>
              </a:solidFill>
            </a:endParaRPr>
          </a:p>
        </p:txBody>
      </p:sp>
      <p:sp>
        <p:nvSpPr>
          <p:cNvPr id="7" name="Otsikko 1">
            <a:extLst>
              <a:ext uri="{FF2B5EF4-FFF2-40B4-BE49-F238E27FC236}">
                <a16:creationId xmlns:a16="http://schemas.microsoft.com/office/drawing/2014/main" id="{147A89ED-41FA-3D41-854F-84B3389A56AB}"/>
              </a:ext>
            </a:extLst>
          </p:cNvPr>
          <p:cNvSpPr>
            <a:spLocks noGrp="1"/>
          </p:cNvSpPr>
          <p:nvPr>
            <p:ph type="title"/>
          </p:nvPr>
        </p:nvSpPr>
        <p:spPr>
          <a:xfrm>
            <a:off x="429660" y="1107154"/>
            <a:ext cx="5282027" cy="1119212"/>
          </a:xfrm>
          <a:prstGeom prst="rect">
            <a:avLst/>
          </a:prstGeom>
        </p:spPr>
        <p:txBody>
          <a:bodyPr/>
          <a:lstStyle>
            <a:lvl1pPr algn="l">
              <a:defRPr sz="3200">
                <a:solidFill>
                  <a:schemeClr val="accent2"/>
                </a:solidFill>
              </a:defRPr>
            </a:lvl1pPr>
          </a:lstStyle>
          <a:p>
            <a:r>
              <a:rPr lang="fi-FI"/>
              <a:t>Muokkaa ots. perustyyl. napsautt.</a:t>
            </a:r>
            <a:endParaRPr lang="fi-FI" dirty="0"/>
          </a:p>
        </p:txBody>
      </p:sp>
      <p:sp>
        <p:nvSpPr>
          <p:cNvPr id="8" name="Sisällön paikkamerkki 2">
            <a:extLst>
              <a:ext uri="{FF2B5EF4-FFF2-40B4-BE49-F238E27FC236}">
                <a16:creationId xmlns:a16="http://schemas.microsoft.com/office/drawing/2014/main" id="{921668EF-BD67-934F-BA92-52B9C8BA974E}"/>
              </a:ext>
            </a:extLst>
          </p:cNvPr>
          <p:cNvSpPr>
            <a:spLocks noGrp="1"/>
          </p:cNvSpPr>
          <p:nvPr>
            <p:ph idx="1"/>
          </p:nvPr>
        </p:nvSpPr>
        <p:spPr>
          <a:xfrm>
            <a:off x="429660" y="2398643"/>
            <a:ext cx="5282027" cy="3586232"/>
          </a:xfrm>
          <a:prstGeom prst="rect">
            <a:avLst/>
          </a:prstGeom>
        </p:spPr>
        <p:txBody>
          <a:bodyPr wrap="square" lIns="0">
            <a:normAutofit/>
          </a:bodyPr>
          <a:lstStyle>
            <a:lvl1pPr>
              <a:spcAft>
                <a:spcPts val="601"/>
              </a:spcAft>
              <a:buClr>
                <a:schemeClr val="bg1"/>
              </a:buClr>
              <a:defRPr sz="2000" b="0" i="0">
                <a:solidFill>
                  <a:schemeClr val="bg1"/>
                </a:solidFill>
                <a:latin typeface="+mn-lt"/>
                <a:ea typeface="Nunito Sans" pitchFamily="2" charset="0"/>
              </a:defRPr>
            </a:lvl1pPr>
            <a:lvl2pPr marL="468012" indent="-180979">
              <a:spcAft>
                <a:spcPts val="601"/>
              </a:spcAft>
              <a:buClr>
                <a:schemeClr val="bg1"/>
              </a:buClr>
              <a:buFont typeface="Arial" panose="020B0604020202020204" pitchFamily="34" charset="0"/>
              <a:buChar char="•"/>
              <a:defRPr sz="1600" b="0" i="0">
                <a:solidFill>
                  <a:schemeClr val="bg1"/>
                </a:solidFill>
                <a:latin typeface="+mn-lt"/>
                <a:ea typeface="Nunito Sans" pitchFamily="2" charset="0"/>
              </a:defRPr>
            </a:lvl2pPr>
            <a:lvl3pPr marL="756019" indent="-180979">
              <a:spcAft>
                <a:spcPts val="601"/>
              </a:spcAft>
              <a:buClr>
                <a:schemeClr val="bg1"/>
              </a:buClr>
              <a:buFont typeface="Arial"/>
              <a:buChar char="–"/>
              <a:defRPr sz="1200" b="0" i="0">
                <a:solidFill>
                  <a:schemeClr val="bg1"/>
                </a:solidFill>
                <a:latin typeface="+mn-lt"/>
                <a:ea typeface="Nunito Sans" pitchFamily="2" charset="0"/>
              </a:defRPr>
            </a:lvl3pPr>
            <a:lvl4pPr marL="1044026">
              <a:spcAft>
                <a:spcPts val="601"/>
              </a:spcAft>
              <a:buClr>
                <a:schemeClr val="tx2"/>
              </a:buClr>
              <a:defRPr sz="1050" b="0" i="0">
                <a:solidFill>
                  <a:schemeClr val="tx1"/>
                </a:solidFill>
                <a:latin typeface="+mn-lt"/>
                <a:ea typeface="Source Sans Pro" panose="020B0503030403020204" pitchFamily="34" charset="0"/>
              </a:defRPr>
            </a:lvl4pPr>
            <a:lvl5pPr marL="1332033">
              <a:spcAft>
                <a:spcPts val="601"/>
              </a:spcAft>
              <a:buClr>
                <a:schemeClr val="tx2"/>
              </a:buClr>
              <a:defRPr sz="1001" b="0" i="0">
                <a:solidFill>
                  <a:schemeClr val="tx1"/>
                </a:solidFill>
                <a:latin typeface="+mn-lt"/>
                <a:ea typeface="Source Sans Pro" panose="020B0503030403020204" pitchFamily="34" charset="0"/>
              </a:defRPr>
            </a:lvl5pPr>
          </a:lstStyle>
          <a:p>
            <a:pPr lvl="0"/>
            <a:r>
              <a:rPr lang="fi-FI"/>
              <a:t>Muokkaa tekstin perustyylejä napsauttamalla</a:t>
            </a:r>
          </a:p>
          <a:p>
            <a:pPr lvl="1"/>
            <a:r>
              <a:rPr lang="fi-FI"/>
              <a:t>toinen taso</a:t>
            </a:r>
          </a:p>
          <a:p>
            <a:pPr lvl="2"/>
            <a:r>
              <a:rPr lang="fi-FI"/>
              <a:t>kolmas taso</a:t>
            </a:r>
          </a:p>
        </p:txBody>
      </p:sp>
      <p:sp>
        <p:nvSpPr>
          <p:cNvPr id="9" name="Content Placeholder 4">
            <a:extLst>
              <a:ext uri="{FF2B5EF4-FFF2-40B4-BE49-F238E27FC236}">
                <a16:creationId xmlns:a16="http://schemas.microsoft.com/office/drawing/2014/main" id="{5608E61A-9959-9E46-8A64-ACC8116FDE17}"/>
              </a:ext>
            </a:extLst>
          </p:cNvPr>
          <p:cNvSpPr>
            <a:spLocks noGrp="1"/>
          </p:cNvSpPr>
          <p:nvPr>
            <p:ph sz="quarter" idx="10"/>
          </p:nvPr>
        </p:nvSpPr>
        <p:spPr>
          <a:xfrm>
            <a:off x="6783389" y="1106490"/>
            <a:ext cx="4887913" cy="4878387"/>
          </a:xfrm>
          <a:prstGeom prst="rect">
            <a:avLst/>
          </a:prstGeom>
        </p:spPr>
        <p:txBody>
          <a:bodyPr/>
          <a:lstStyle>
            <a:lvl1pPr>
              <a:buClr>
                <a:schemeClr val="tx1"/>
              </a:buClr>
              <a:defRPr>
                <a:solidFill>
                  <a:schemeClr val="tx1"/>
                </a:solidFill>
              </a:defRPr>
            </a:lvl1pPr>
          </a:lstStyle>
          <a:p>
            <a:pPr lvl="0"/>
            <a:r>
              <a:rPr lang="fi-FI"/>
              <a:t>Muokkaa tekstin perustyylejä napsauttamalla</a:t>
            </a:r>
          </a:p>
        </p:txBody>
      </p:sp>
      <p:pic>
        <p:nvPicPr>
          <p:cNvPr id="10" name="Picture 9" descr="A picture containing drawing, cup, mug&#10;&#10;Description automatically generated">
            <a:extLst>
              <a:ext uri="{FF2B5EF4-FFF2-40B4-BE49-F238E27FC236}">
                <a16:creationId xmlns:a16="http://schemas.microsoft.com/office/drawing/2014/main" id="{BEBABF5F-1B7C-3544-A8BA-00238970C7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4" name="Slide Number Placeholder 14">
            <a:extLst>
              <a:ext uri="{FF2B5EF4-FFF2-40B4-BE49-F238E27FC236}">
                <a16:creationId xmlns:a16="http://schemas.microsoft.com/office/drawing/2014/main" id="{014162B5-9E84-7F4A-8B2C-747F6F04F513}"/>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5" name="Date Placeholder 16">
            <a:extLst>
              <a:ext uri="{FF2B5EF4-FFF2-40B4-BE49-F238E27FC236}">
                <a16:creationId xmlns:a16="http://schemas.microsoft.com/office/drawing/2014/main" id="{1382304C-0C88-0E49-B9C2-14D19C192546}"/>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DD34FD15-2806-1A4C-BBDB-24E2A682EC4B}" type="datetime1">
              <a:rPr lang="fi-FI" smtClean="0"/>
              <a:t>11.1.2024</a:t>
            </a:fld>
            <a:endParaRPr lang="ru-RU"/>
          </a:p>
        </p:txBody>
      </p:sp>
    </p:spTree>
    <p:extLst>
      <p:ext uri="{BB962C8B-B14F-4D97-AF65-F5344CB8AC3E}">
        <p14:creationId xmlns:p14="http://schemas.microsoft.com/office/powerpoint/2010/main" val="1006975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sto-turkoosi">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2D0E676-2F75-B343-A12B-0D3DF7BC8A9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solidFill>
                <a:schemeClr val="bg1"/>
              </a:solidFill>
            </a:endParaRPr>
          </a:p>
        </p:txBody>
      </p:sp>
      <p:sp>
        <p:nvSpPr>
          <p:cNvPr id="17" name="Otsikko 17">
            <a:extLst>
              <a:ext uri="{FF2B5EF4-FFF2-40B4-BE49-F238E27FC236}">
                <a16:creationId xmlns:a16="http://schemas.microsoft.com/office/drawing/2014/main" id="{36235B71-B637-1E4D-9A77-B933AC24A845}"/>
              </a:ext>
            </a:extLst>
          </p:cNvPr>
          <p:cNvSpPr>
            <a:spLocks noGrp="1"/>
          </p:cNvSpPr>
          <p:nvPr>
            <p:ph type="title" hasCustomPrompt="1"/>
          </p:nvPr>
        </p:nvSpPr>
        <p:spPr>
          <a:xfrm>
            <a:off x="2307187" y="2804114"/>
            <a:ext cx="7869174" cy="1569104"/>
          </a:xfrm>
          <a:prstGeom prst="rect">
            <a:avLst/>
          </a:prstGeom>
        </p:spPr>
        <p:txBody>
          <a:bodyPr anchor="t" anchorCtr="0"/>
          <a:lstStyle>
            <a:lvl1pPr>
              <a:defRPr sz="3600">
                <a:solidFill>
                  <a:schemeClr val="bg1"/>
                </a:solidFill>
              </a:defRPr>
            </a:lvl1pPr>
          </a:lstStyle>
          <a:p>
            <a:r>
              <a:rPr lang="fi-FI" dirty="0"/>
              <a:t>Tässä voi käyttää jotain sitaattia tai lausetta, joka sopii asiaan. </a:t>
            </a:r>
          </a:p>
        </p:txBody>
      </p:sp>
      <p:sp>
        <p:nvSpPr>
          <p:cNvPr id="7" name="Picture Placeholder 5">
            <a:extLst>
              <a:ext uri="{FF2B5EF4-FFF2-40B4-BE49-F238E27FC236}">
                <a16:creationId xmlns:a16="http://schemas.microsoft.com/office/drawing/2014/main" id="{BC45D74E-D496-FD46-B974-3406BD2D1B67}"/>
              </a:ext>
            </a:extLst>
          </p:cNvPr>
          <p:cNvSpPr>
            <a:spLocks noGrp="1" noChangeAspect="1"/>
          </p:cNvSpPr>
          <p:nvPr>
            <p:ph type="pic" sz="quarter" idx="12"/>
          </p:nvPr>
        </p:nvSpPr>
        <p:spPr>
          <a:xfrm>
            <a:off x="5827479" y="1377042"/>
            <a:ext cx="828592" cy="828000"/>
          </a:xfrm>
          <a:prstGeom prst="ellipse">
            <a:avLst/>
          </a:prstGeom>
        </p:spPr>
        <p:txBody>
          <a:bodyPr anchor="ctr"/>
          <a:lstStyle>
            <a:lvl1pPr marL="0" indent="0">
              <a:buNone/>
              <a:defRPr sz="1001"/>
            </a:lvl1pPr>
          </a:lstStyle>
          <a:p>
            <a:r>
              <a:rPr lang="fi-FI"/>
              <a:t>Lisää kuva napsauttamalla kuvaketta</a:t>
            </a:r>
            <a:endParaRPr lang="fi-FI" dirty="0"/>
          </a:p>
        </p:txBody>
      </p:sp>
      <p:pic>
        <p:nvPicPr>
          <p:cNvPr id="8" name="Picture 7" descr="A picture containing drawing, cup, mug&#10;&#10;Description automatically generated">
            <a:extLst>
              <a:ext uri="{FF2B5EF4-FFF2-40B4-BE49-F238E27FC236}">
                <a16:creationId xmlns:a16="http://schemas.microsoft.com/office/drawing/2014/main" id="{1E745F94-8FB7-084F-8341-7CDAF33D1A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9" name="Slide Number Placeholder 14">
            <a:extLst>
              <a:ext uri="{FF2B5EF4-FFF2-40B4-BE49-F238E27FC236}">
                <a16:creationId xmlns:a16="http://schemas.microsoft.com/office/drawing/2014/main" id="{3A984821-8B75-CA42-A6F1-EE324FEF8100}"/>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0" name="Date Placeholder 16">
            <a:extLst>
              <a:ext uri="{FF2B5EF4-FFF2-40B4-BE49-F238E27FC236}">
                <a16:creationId xmlns:a16="http://schemas.microsoft.com/office/drawing/2014/main" id="{8425292B-648D-7B45-A8AE-58B7EFC52ACA}"/>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C0B3D771-E785-A844-BC33-1341020C011D}" type="datetime1">
              <a:rPr lang="fi-FI" smtClean="0"/>
              <a:t>11.1.2024</a:t>
            </a:fld>
            <a:endParaRPr lang="ru-RU"/>
          </a:p>
        </p:txBody>
      </p:sp>
    </p:spTree>
    <p:extLst>
      <p:ext uri="{BB962C8B-B14F-4D97-AF65-F5344CB8AC3E}">
        <p14:creationId xmlns:p14="http://schemas.microsoft.com/office/powerpoint/2010/main" val="1981832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sto-tumma">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2D0E676-2F75-B343-A12B-0D3DF7BC8A9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sp>
        <p:nvSpPr>
          <p:cNvPr id="17" name="Otsikko 17">
            <a:extLst>
              <a:ext uri="{FF2B5EF4-FFF2-40B4-BE49-F238E27FC236}">
                <a16:creationId xmlns:a16="http://schemas.microsoft.com/office/drawing/2014/main" id="{36235B71-B637-1E4D-9A77-B933AC24A845}"/>
              </a:ext>
            </a:extLst>
          </p:cNvPr>
          <p:cNvSpPr>
            <a:spLocks noGrp="1"/>
          </p:cNvSpPr>
          <p:nvPr>
            <p:ph type="title" hasCustomPrompt="1"/>
          </p:nvPr>
        </p:nvSpPr>
        <p:spPr>
          <a:xfrm>
            <a:off x="2220103" y="2804114"/>
            <a:ext cx="7869174" cy="1569104"/>
          </a:xfrm>
          <a:prstGeom prst="rect">
            <a:avLst/>
          </a:prstGeom>
        </p:spPr>
        <p:txBody>
          <a:bodyPr anchor="t" anchorCtr="0"/>
          <a:lstStyle>
            <a:lvl1pPr>
              <a:defRPr sz="3600">
                <a:solidFill>
                  <a:schemeClr val="accent2"/>
                </a:solidFill>
              </a:defRPr>
            </a:lvl1pPr>
          </a:lstStyle>
          <a:p>
            <a:r>
              <a:rPr lang="fi-FI" dirty="0"/>
              <a:t>Tässä voi käyttää jotain sitaattia tai lausetta, joka sopii asiaan. </a:t>
            </a:r>
          </a:p>
        </p:txBody>
      </p:sp>
      <p:sp>
        <p:nvSpPr>
          <p:cNvPr id="18" name="Picture Placeholder 5">
            <a:extLst>
              <a:ext uri="{FF2B5EF4-FFF2-40B4-BE49-F238E27FC236}">
                <a16:creationId xmlns:a16="http://schemas.microsoft.com/office/drawing/2014/main" id="{A24CEF3F-D554-B14D-954A-B8781A85982E}"/>
              </a:ext>
            </a:extLst>
          </p:cNvPr>
          <p:cNvSpPr>
            <a:spLocks noGrp="1" noChangeAspect="1"/>
          </p:cNvSpPr>
          <p:nvPr>
            <p:ph type="pic" sz="quarter" idx="12"/>
          </p:nvPr>
        </p:nvSpPr>
        <p:spPr>
          <a:xfrm>
            <a:off x="5740394" y="1377042"/>
            <a:ext cx="828592" cy="828000"/>
          </a:xfrm>
          <a:prstGeom prst="ellipse">
            <a:avLst/>
          </a:prstGeom>
        </p:spPr>
        <p:txBody>
          <a:bodyPr anchor="ctr"/>
          <a:lstStyle>
            <a:lvl1pPr marL="0" indent="0">
              <a:buNone/>
              <a:defRPr sz="1001"/>
            </a:lvl1pPr>
          </a:lstStyle>
          <a:p>
            <a:r>
              <a:rPr lang="fi-FI"/>
              <a:t>Lisää kuva napsauttamalla kuvaketta</a:t>
            </a:r>
            <a:endParaRPr lang="fi-FI" dirty="0"/>
          </a:p>
        </p:txBody>
      </p:sp>
      <p:pic>
        <p:nvPicPr>
          <p:cNvPr id="8" name="Picture 7" descr="A picture containing drawing, cup, mug&#10;&#10;Description automatically generated">
            <a:extLst>
              <a:ext uri="{FF2B5EF4-FFF2-40B4-BE49-F238E27FC236}">
                <a16:creationId xmlns:a16="http://schemas.microsoft.com/office/drawing/2014/main" id="{A1DA09F5-B5E4-7B46-843C-67C3AF1ADC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9" name="Slide Number Placeholder 14">
            <a:extLst>
              <a:ext uri="{FF2B5EF4-FFF2-40B4-BE49-F238E27FC236}">
                <a16:creationId xmlns:a16="http://schemas.microsoft.com/office/drawing/2014/main" id="{15698119-189A-0543-8E84-8335820CA9EE}"/>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0" name="Date Placeholder 16">
            <a:extLst>
              <a:ext uri="{FF2B5EF4-FFF2-40B4-BE49-F238E27FC236}">
                <a16:creationId xmlns:a16="http://schemas.microsoft.com/office/drawing/2014/main" id="{96B1FFED-C4F8-3342-A085-8E411271CBBC}"/>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9A88DA34-E9E4-B54C-8102-602A7AA11F5A}" type="datetime1">
              <a:rPr lang="fi-FI" smtClean="0"/>
              <a:t>11.1.2024</a:t>
            </a:fld>
            <a:endParaRPr lang="ru-RU"/>
          </a:p>
        </p:txBody>
      </p:sp>
    </p:spTree>
    <p:extLst>
      <p:ext uri="{BB962C8B-B14F-4D97-AF65-F5344CB8AC3E}">
        <p14:creationId xmlns:p14="http://schemas.microsoft.com/office/powerpoint/2010/main" val="33564968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turkoosi">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D46050-C5C0-DD41-BE43-F8B69D8AC9E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sp>
        <p:nvSpPr>
          <p:cNvPr id="8" name="Otsikko 1">
            <a:extLst>
              <a:ext uri="{FF2B5EF4-FFF2-40B4-BE49-F238E27FC236}">
                <a16:creationId xmlns:a16="http://schemas.microsoft.com/office/drawing/2014/main" id="{84B5CB0D-DA00-BD48-8EB7-1A066E8F1177}"/>
              </a:ext>
            </a:extLst>
          </p:cNvPr>
          <p:cNvSpPr>
            <a:spLocks noGrp="1"/>
          </p:cNvSpPr>
          <p:nvPr>
            <p:ph type="ctrTitle" hasCustomPrompt="1"/>
          </p:nvPr>
        </p:nvSpPr>
        <p:spPr>
          <a:xfrm>
            <a:off x="3059723" y="2553752"/>
            <a:ext cx="8685177" cy="2387600"/>
          </a:xfrm>
          <a:prstGeom prst="rect">
            <a:avLst/>
          </a:prstGeom>
        </p:spPr>
        <p:txBody>
          <a:bodyPr anchor="b"/>
          <a:lstStyle>
            <a:lvl1pPr algn="r">
              <a:lnSpc>
                <a:spcPct val="100000"/>
              </a:lnSpc>
              <a:defRPr sz="6000">
                <a:solidFill>
                  <a:schemeClr val="bg1"/>
                </a:solidFill>
                <a:latin typeface="+mj-lt"/>
                <a:ea typeface="Nunito Sans" pitchFamily="2" charset="0"/>
              </a:defRPr>
            </a:lvl1pPr>
          </a:lstStyle>
          <a:p>
            <a:r>
              <a:rPr lang="en-US" dirty="0"/>
              <a:t>Click to edit Master </a:t>
            </a:r>
            <a:br>
              <a:rPr lang="en-US" dirty="0"/>
            </a:br>
            <a:r>
              <a:rPr lang="en-US" dirty="0"/>
              <a:t>title style</a:t>
            </a:r>
            <a:endParaRPr lang="fi-FI" dirty="0"/>
          </a:p>
        </p:txBody>
      </p:sp>
      <p:sp>
        <p:nvSpPr>
          <p:cNvPr id="10" name="Alaotsikko 2">
            <a:extLst>
              <a:ext uri="{FF2B5EF4-FFF2-40B4-BE49-F238E27FC236}">
                <a16:creationId xmlns:a16="http://schemas.microsoft.com/office/drawing/2014/main" id="{F4BA8A71-6808-914C-81F5-019F88F4F28C}"/>
              </a:ext>
            </a:extLst>
          </p:cNvPr>
          <p:cNvSpPr>
            <a:spLocks noGrp="1"/>
          </p:cNvSpPr>
          <p:nvPr>
            <p:ph type="subTitle" idx="1" hasCustomPrompt="1"/>
          </p:nvPr>
        </p:nvSpPr>
        <p:spPr>
          <a:xfrm>
            <a:off x="3058700" y="5127363"/>
            <a:ext cx="8690389" cy="734579"/>
          </a:xfrm>
          <a:prstGeom prst="rect">
            <a:avLst/>
          </a:prstGeom>
        </p:spPr>
        <p:txBody>
          <a:bodyPr>
            <a:normAutofit/>
          </a:bodyPr>
          <a:lstStyle>
            <a:lvl1pPr marL="0" indent="0" algn="r">
              <a:lnSpc>
                <a:spcPct val="100000"/>
              </a:lnSpc>
              <a:spcBef>
                <a:spcPts val="0"/>
              </a:spcBef>
              <a:buNone/>
              <a:defRPr sz="1401" b="0" spc="300">
                <a:solidFill>
                  <a:schemeClr val="tx1"/>
                </a:solidFill>
                <a:latin typeface="+mj-lt"/>
                <a:ea typeface="Nunito Sans" pitchFamily="2"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CLICK TO EDIT MASTER SUBTITLE STYLE</a:t>
            </a:r>
            <a:endParaRPr lang="fi-FI" dirty="0"/>
          </a:p>
        </p:txBody>
      </p:sp>
      <p:pic>
        <p:nvPicPr>
          <p:cNvPr id="9" name="Picture 8" descr="A picture containing drawing, cup, mug&#10;&#10;Description automatically generated">
            <a:extLst>
              <a:ext uri="{FF2B5EF4-FFF2-40B4-BE49-F238E27FC236}">
                <a16:creationId xmlns:a16="http://schemas.microsoft.com/office/drawing/2014/main" id="{DF4AAAFB-4309-3F4B-ABA7-BC921D0017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1" name="Slide Number Placeholder 14">
            <a:extLst>
              <a:ext uri="{FF2B5EF4-FFF2-40B4-BE49-F238E27FC236}">
                <a16:creationId xmlns:a16="http://schemas.microsoft.com/office/drawing/2014/main" id="{63ACCEF4-C787-0F42-A80E-132E36C4B320}"/>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4" name="Date Placeholder 16">
            <a:extLst>
              <a:ext uri="{FF2B5EF4-FFF2-40B4-BE49-F238E27FC236}">
                <a16:creationId xmlns:a16="http://schemas.microsoft.com/office/drawing/2014/main" id="{ED286043-DC4E-0D47-BFB1-A5C9BCA56686}"/>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E13D9CAA-5453-464D-9128-C7BBD4CFBBBF}" type="datetime1">
              <a:rPr lang="fi-FI" smtClean="0"/>
              <a:t>11.1.2024</a:t>
            </a:fld>
            <a:endParaRPr lang="ru-RU"/>
          </a:p>
        </p:txBody>
      </p:sp>
    </p:spTree>
    <p:extLst>
      <p:ext uri="{BB962C8B-B14F-4D97-AF65-F5344CB8AC3E}">
        <p14:creationId xmlns:p14="http://schemas.microsoft.com/office/powerpoint/2010/main" val="3452928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atikot3-turkoo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E7BC2F-1C63-42A8-9DF9-C4F451671D4A}"/>
              </a:ext>
            </a:extLst>
          </p:cNvPr>
          <p:cNvSpPr>
            <a:spLocks noGrp="1"/>
          </p:cNvSpPr>
          <p:nvPr>
            <p:ph type="title"/>
          </p:nvPr>
        </p:nvSpPr>
        <p:spPr>
          <a:xfrm>
            <a:off x="706149" y="459355"/>
            <a:ext cx="10779705"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21" name="Content Placeholder 13">
            <a:extLst>
              <a:ext uri="{FF2B5EF4-FFF2-40B4-BE49-F238E27FC236}">
                <a16:creationId xmlns:a16="http://schemas.microsoft.com/office/drawing/2014/main" id="{8703DB3D-B2C7-C64D-B62B-97CB1D4F6FCF}"/>
              </a:ext>
            </a:extLst>
          </p:cNvPr>
          <p:cNvSpPr>
            <a:spLocks noGrp="1"/>
          </p:cNvSpPr>
          <p:nvPr>
            <p:ph sz="quarter" idx="16" hasCustomPrompt="1"/>
          </p:nvPr>
        </p:nvSpPr>
        <p:spPr>
          <a:xfrm>
            <a:off x="706148" y="1850247"/>
            <a:ext cx="3276601" cy="4034972"/>
          </a:xfrm>
          <a:prstGeom prst="rect">
            <a:avLst/>
          </a:prstGeom>
          <a:solidFill>
            <a:schemeClr val="accent1"/>
          </a:solidFill>
        </p:spPr>
        <p:txBody>
          <a:bodyPr tIns="288000" rIns="180000" anchor="t">
            <a:normAutofit/>
          </a:bodyPr>
          <a:lstStyle>
            <a:lvl1pPr marL="357197" indent="-342908" algn="ctr">
              <a:spcBef>
                <a:spcPts val="0"/>
              </a:spcBef>
              <a:spcAft>
                <a:spcPts val="601"/>
              </a:spcAft>
              <a:buClr>
                <a:schemeClr val="bg1"/>
              </a:buClr>
              <a:buFont typeface="Arial" panose="020B0604020202020204" pitchFamily="34" charset="0"/>
              <a:buChar char="•"/>
              <a:tabLst/>
              <a:defRPr sz="2000" b="0" i="0">
                <a:solidFill>
                  <a:schemeClr val="bg1"/>
                </a:solidFill>
                <a:latin typeface="+mn-lt"/>
                <a:ea typeface="Nunito Sans" pitchFamily="2" charset="0"/>
              </a:defRPr>
            </a:lvl1pPr>
            <a:lvl2pPr marL="287032" indent="0">
              <a:buNone/>
              <a:defRPr sz="1600"/>
            </a:lvl2pPr>
            <a:lvl3pPr>
              <a:defRPr sz="1200"/>
            </a:lvl3pPr>
            <a:lvl4pPr>
              <a:defRPr sz="1100"/>
            </a:lvl4pPr>
            <a:lvl5pPr>
              <a:defRPr sz="800"/>
            </a:lvl5pPr>
          </a:lstStyle>
          <a:p>
            <a:pPr lvl="0"/>
            <a:r>
              <a:rPr lang="en-US" dirty="0"/>
              <a:t>Edit Master text styles</a:t>
            </a:r>
          </a:p>
        </p:txBody>
      </p:sp>
      <p:sp>
        <p:nvSpPr>
          <p:cNvPr id="14" name="Content Placeholder 13">
            <a:extLst>
              <a:ext uri="{FF2B5EF4-FFF2-40B4-BE49-F238E27FC236}">
                <a16:creationId xmlns:a16="http://schemas.microsoft.com/office/drawing/2014/main" id="{735E08DE-B7BC-0B45-8F34-BB3BF6AFFC28}"/>
              </a:ext>
            </a:extLst>
          </p:cNvPr>
          <p:cNvSpPr>
            <a:spLocks noGrp="1"/>
          </p:cNvSpPr>
          <p:nvPr>
            <p:ph sz="quarter" idx="17" hasCustomPrompt="1"/>
          </p:nvPr>
        </p:nvSpPr>
        <p:spPr>
          <a:xfrm>
            <a:off x="4457698" y="1850247"/>
            <a:ext cx="3276601" cy="4034972"/>
          </a:xfrm>
          <a:prstGeom prst="rect">
            <a:avLst/>
          </a:prstGeom>
          <a:solidFill>
            <a:schemeClr val="accent1"/>
          </a:solidFill>
        </p:spPr>
        <p:txBody>
          <a:bodyPr tIns="288000" rIns="180000" anchor="t">
            <a:normAutofit/>
          </a:bodyPr>
          <a:lstStyle>
            <a:lvl1pPr marL="357197" indent="-342908" algn="ctr">
              <a:spcBef>
                <a:spcPts val="0"/>
              </a:spcBef>
              <a:spcAft>
                <a:spcPts val="601"/>
              </a:spcAft>
              <a:buClr>
                <a:schemeClr val="bg1"/>
              </a:buClr>
              <a:buFont typeface="Arial" panose="020B0604020202020204" pitchFamily="34" charset="0"/>
              <a:buChar char="•"/>
              <a:tabLst/>
              <a:defRPr sz="2000" b="0" i="0">
                <a:solidFill>
                  <a:schemeClr val="bg1"/>
                </a:solidFill>
                <a:latin typeface="+mn-lt"/>
                <a:ea typeface="Nunito Sans" pitchFamily="2" charset="0"/>
              </a:defRPr>
            </a:lvl1pPr>
            <a:lvl2pPr marL="287032" indent="0">
              <a:buNone/>
              <a:defRPr sz="1600"/>
            </a:lvl2pPr>
            <a:lvl3pPr>
              <a:defRPr sz="1200"/>
            </a:lvl3pPr>
            <a:lvl4pPr>
              <a:defRPr sz="1100"/>
            </a:lvl4pPr>
            <a:lvl5pPr>
              <a:defRPr sz="800"/>
            </a:lvl5pPr>
          </a:lstStyle>
          <a:p>
            <a:pPr lvl="0"/>
            <a:r>
              <a:rPr lang="en-US" dirty="0"/>
              <a:t>Edit Master text styles</a:t>
            </a:r>
          </a:p>
        </p:txBody>
      </p:sp>
      <p:sp>
        <p:nvSpPr>
          <p:cNvPr id="15" name="Content Placeholder 13">
            <a:extLst>
              <a:ext uri="{FF2B5EF4-FFF2-40B4-BE49-F238E27FC236}">
                <a16:creationId xmlns:a16="http://schemas.microsoft.com/office/drawing/2014/main" id="{88FADFB5-CBA1-334D-8F30-948AC45EC48A}"/>
              </a:ext>
            </a:extLst>
          </p:cNvPr>
          <p:cNvSpPr>
            <a:spLocks noGrp="1"/>
          </p:cNvSpPr>
          <p:nvPr>
            <p:ph sz="quarter" idx="18" hasCustomPrompt="1"/>
          </p:nvPr>
        </p:nvSpPr>
        <p:spPr>
          <a:xfrm>
            <a:off x="8209252" y="1843314"/>
            <a:ext cx="3276601" cy="4034972"/>
          </a:xfrm>
          <a:prstGeom prst="rect">
            <a:avLst/>
          </a:prstGeom>
          <a:solidFill>
            <a:schemeClr val="accent1"/>
          </a:solidFill>
        </p:spPr>
        <p:txBody>
          <a:bodyPr tIns="288000" rIns="180000" anchor="t">
            <a:normAutofit/>
          </a:bodyPr>
          <a:lstStyle>
            <a:lvl1pPr marL="357197" indent="-342908" algn="ctr">
              <a:spcBef>
                <a:spcPts val="0"/>
              </a:spcBef>
              <a:spcAft>
                <a:spcPts val="601"/>
              </a:spcAft>
              <a:buClr>
                <a:schemeClr val="bg1"/>
              </a:buClr>
              <a:buFont typeface="Arial" panose="020B0604020202020204" pitchFamily="34" charset="0"/>
              <a:buChar char="•"/>
              <a:tabLst/>
              <a:defRPr sz="2000" b="0" i="0">
                <a:solidFill>
                  <a:schemeClr val="bg1"/>
                </a:solidFill>
                <a:latin typeface="+mn-lt"/>
                <a:ea typeface="Nunito Sans" pitchFamily="2" charset="0"/>
              </a:defRPr>
            </a:lvl1pPr>
            <a:lvl2pPr marL="287032" indent="0">
              <a:buNone/>
              <a:defRPr sz="1600"/>
            </a:lvl2pPr>
            <a:lvl3pPr>
              <a:defRPr sz="1200"/>
            </a:lvl3pPr>
            <a:lvl4pPr>
              <a:defRPr sz="1100"/>
            </a:lvl4pPr>
            <a:lvl5pPr>
              <a:defRPr sz="800"/>
            </a:lvl5pPr>
          </a:lstStyle>
          <a:p>
            <a:pPr lvl="0"/>
            <a:r>
              <a:rPr lang="en-US" dirty="0"/>
              <a:t>Edit Master text styles</a:t>
            </a:r>
          </a:p>
        </p:txBody>
      </p:sp>
      <p:sp>
        <p:nvSpPr>
          <p:cNvPr id="8" name="Slide Number Placeholder 14">
            <a:extLst>
              <a:ext uri="{FF2B5EF4-FFF2-40B4-BE49-F238E27FC236}">
                <a16:creationId xmlns:a16="http://schemas.microsoft.com/office/drawing/2014/main" id="{9FB0960B-C653-F94E-A582-15914D4D4FB4}"/>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9" name="Date Placeholder 16">
            <a:extLst>
              <a:ext uri="{FF2B5EF4-FFF2-40B4-BE49-F238E27FC236}">
                <a16:creationId xmlns:a16="http://schemas.microsoft.com/office/drawing/2014/main" id="{0991CA49-6E2D-284F-A60A-E0CA62F68928}"/>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FA47D838-660C-6941-AF3C-33253EB21E29}" type="datetime1">
              <a:rPr lang="fi-FI" smtClean="0"/>
              <a:t>11.1.2024</a:t>
            </a:fld>
            <a:endParaRPr lang="ru-RU"/>
          </a:p>
        </p:txBody>
      </p:sp>
    </p:spTree>
    <p:extLst>
      <p:ext uri="{BB962C8B-B14F-4D97-AF65-F5344CB8AC3E}">
        <p14:creationId xmlns:p14="http://schemas.microsoft.com/office/powerpoint/2010/main" val="2691049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atikot4-turkoo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E7BC2F-1C63-42A8-9DF9-C4F451671D4A}"/>
              </a:ext>
            </a:extLst>
          </p:cNvPr>
          <p:cNvSpPr>
            <a:spLocks noGrp="1"/>
          </p:cNvSpPr>
          <p:nvPr>
            <p:ph type="title"/>
          </p:nvPr>
        </p:nvSpPr>
        <p:spPr>
          <a:xfrm>
            <a:off x="476674" y="459355"/>
            <a:ext cx="11345183"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21" name="Content Placeholder 13">
            <a:extLst>
              <a:ext uri="{FF2B5EF4-FFF2-40B4-BE49-F238E27FC236}">
                <a16:creationId xmlns:a16="http://schemas.microsoft.com/office/drawing/2014/main" id="{8703DB3D-B2C7-C64D-B62B-97CB1D4F6FCF}"/>
              </a:ext>
            </a:extLst>
          </p:cNvPr>
          <p:cNvSpPr>
            <a:spLocks noGrp="1"/>
          </p:cNvSpPr>
          <p:nvPr>
            <p:ph sz="quarter" idx="16" hasCustomPrompt="1"/>
          </p:nvPr>
        </p:nvSpPr>
        <p:spPr>
          <a:xfrm>
            <a:off x="476672" y="1741716"/>
            <a:ext cx="2665086" cy="3967969"/>
          </a:xfrm>
          <a:prstGeom prst="rect">
            <a:avLst/>
          </a:prstGeom>
          <a:solidFill>
            <a:schemeClr val="accent1"/>
          </a:solidFill>
        </p:spPr>
        <p:txBody>
          <a:bodyPr tIns="288000" rIns="180000" anchor="t">
            <a:normAutofit/>
          </a:bodyPr>
          <a:lstStyle>
            <a:lvl1pPr marL="358784" indent="-179393">
              <a:spcBef>
                <a:spcPts val="0"/>
              </a:spcBef>
              <a:spcAft>
                <a:spcPts val="601"/>
              </a:spcAft>
              <a:buClr>
                <a:schemeClr val="bg1"/>
              </a:buClr>
              <a:buFont typeface="Arial" panose="020B0604020202020204" pitchFamily="34" charset="0"/>
              <a:buChar char="•"/>
              <a:tabLst/>
              <a:defRPr sz="1600">
                <a:solidFill>
                  <a:schemeClr val="bg1"/>
                </a:solidFill>
                <a:latin typeface="+mn-lt"/>
                <a:ea typeface="Nunito Sans" pitchFamily="2" charset="0"/>
              </a:defRPr>
            </a:lvl1pPr>
            <a:lvl2pPr marL="287032" indent="0">
              <a:buNone/>
              <a:defRPr sz="1600"/>
            </a:lvl2pPr>
            <a:lvl3pPr>
              <a:defRPr sz="1200"/>
            </a:lvl3pPr>
            <a:lvl4pPr>
              <a:defRPr sz="1100"/>
            </a:lvl4pPr>
            <a:lvl5pPr>
              <a:defRPr sz="800"/>
            </a:lvl5pPr>
          </a:lstStyle>
          <a:p>
            <a:pPr lvl="0"/>
            <a:r>
              <a:rPr lang="en-US" dirty="0"/>
              <a:t>Edit Master text styles</a:t>
            </a:r>
          </a:p>
        </p:txBody>
      </p:sp>
      <p:sp>
        <p:nvSpPr>
          <p:cNvPr id="9" name="Content Placeholder 13">
            <a:extLst>
              <a:ext uri="{FF2B5EF4-FFF2-40B4-BE49-F238E27FC236}">
                <a16:creationId xmlns:a16="http://schemas.microsoft.com/office/drawing/2014/main" id="{32827A9A-2AE6-3E49-B4D4-6D31F94D870F}"/>
              </a:ext>
            </a:extLst>
          </p:cNvPr>
          <p:cNvSpPr>
            <a:spLocks noGrp="1"/>
          </p:cNvSpPr>
          <p:nvPr>
            <p:ph sz="quarter" idx="17" hasCustomPrompt="1"/>
          </p:nvPr>
        </p:nvSpPr>
        <p:spPr>
          <a:xfrm>
            <a:off x="3370038" y="1741716"/>
            <a:ext cx="2665086" cy="3967969"/>
          </a:xfrm>
          <a:prstGeom prst="rect">
            <a:avLst/>
          </a:prstGeom>
          <a:solidFill>
            <a:schemeClr val="accent1"/>
          </a:solidFill>
        </p:spPr>
        <p:txBody>
          <a:bodyPr tIns="288000" rIns="180000" anchor="t">
            <a:normAutofit/>
          </a:bodyPr>
          <a:lstStyle>
            <a:lvl1pPr marL="358784" indent="-179393">
              <a:spcBef>
                <a:spcPts val="0"/>
              </a:spcBef>
              <a:spcAft>
                <a:spcPts val="601"/>
              </a:spcAft>
              <a:buClr>
                <a:schemeClr val="bg1"/>
              </a:buClr>
              <a:buFont typeface="Arial" panose="020B0604020202020204" pitchFamily="34" charset="0"/>
              <a:buChar char="•"/>
              <a:tabLst/>
              <a:defRPr sz="1600">
                <a:solidFill>
                  <a:schemeClr val="bg1"/>
                </a:solidFill>
                <a:latin typeface="+mn-lt"/>
                <a:ea typeface="Nunito Sans" pitchFamily="2" charset="0"/>
              </a:defRPr>
            </a:lvl1pPr>
            <a:lvl2pPr marL="287032" indent="0">
              <a:buNone/>
              <a:defRPr sz="1600"/>
            </a:lvl2pPr>
            <a:lvl3pPr>
              <a:defRPr sz="1200"/>
            </a:lvl3pPr>
            <a:lvl4pPr>
              <a:defRPr sz="1100"/>
            </a:lvl4pPr>
            <a:lvl5pPr>
              <a:defRPr sz="800"/>
            </a:lvl5pPr>
          </a:lstStyle>
          <a:p>
            <a:pPr lvl="0"/>
            <a:r>
              <a:rPr lang="en-US" dirty="0"/>
              <a:t>Edit Master text styles</a:t>
            </a:r>
          </a:p>
        </p:txBody>
      </p:sp>
      <p:sp>
        <p:nvSpPr>
          <p:cNvPr id="10" name="Content Placeholder 13">
            <a:extLst>
              <a:ext uri="{FF2B5EF4-FFF2-40B4-BE49-F238E27FC236}">
                <a16:creationId xmlns:a16="http://schemas.microsoft.com/office/drawing/2014/main" id="{1977CF5B-0FAB-F847-A0C5-09F6DD13DED8}"/>
              </a:ext>
            </a:extLst>
          </p:cNvPr>
          <p:cNvSpPr>
            <a:spLocks noGrp="1"/>
          </p:cNvSpPr>
          <p:nvPr>
            <p:ph sz="quarter" idx="18" hasCustomPrompt="1"/>
          </p:nvPr>
        </p:nvSpPr>
        <p:spPr>
          <a:xfrm>
            <a:off x="6263404" y="1741716"/>
            <a:ext cx="2665086" cy="3967969"/>
          </a:xfrm>
          <a:prstGeom prst="rect">
            <a:avLst/>
          </a:prstGeom>
          <a:solidFill>
            <a:schemeClr val="accent1"/>
          </a:solidFill>
        </p:spPr>
        <p:txBody>
          <a:bodyPr tIns="288000" rIns="180000" anchor="t">
            <a:normAutofit/>
          </a:bodyPr>
          <a:lstStyle>
            <a:lvl1pPr marL="358784" indent="-179393">
              <a:spcBef>
                <a:spcPts val="0"/>
              </a:spcBef>
              <a:spcAft>
                <a:spcPts val="601"/>
              </a:spcAft>
              <a:buClr>
                <a:schemeClr val="bg1"/>
              </a:buClr>
              <a:buFont typeface="Arial" panose="020B0604020202020204" pitchFamily="34" charset="0"/>
              <a:buChar char="•"/>
              <a:tabLst/>
              <a:defRPr sz="1600">
                <a:solidFill>
                  <a:schemeClr val="bg1"/>
                </a:solidFill>
                <a:latin typeface="+mn-lt"/>
                <a:ea typeface="Nunito Sans" pitchFamily="2" charset="0"/>
              </a:defRPr>
            </a:lvl1pPr>
            <a:lvl2pPr marL="287032" indent="0">
              <a:buNone/>
              <a:defRPr sz="1600"/>
            </a:lvl2pPr>
            <a:lvl3pPr>
              <a:defRPr sz="1200"/>
            </a:lvl3pPr>
            <a:lvl4pPr>
              <a:defRPr sz="1100"/>
            </a:lvl4pPr>
            <a:lvl5pPr>
              <a:defRPr sz="800"/>
            </a:lvl5pPr>
          </a:lstStyle>
          <a:p>
            <a:pPr lvl="0"/>
            <a:r>
              <a:rPr lang="en-US" dirty="0"/>
              <a:t>Edit Master text styles</a:t>
            </a:r>
          </a:p>
        </p:txBody>
      </p:sp>
      <p:sp>
        <p:nvSpPr>
          <p:cNvPr id="11" name="Content Placeholder 13">
            <a:extLst>
              <a:ext uri="{FF2B5EF4-FFF2-40B4-BE49-F238E27FC236}">
                <a16:creationId xmlns:a16="http://schemas.microsoft.com/office/drawing/2014/main" id="{183048C0-5AC2-0F46-BCE5-3560F7A959C6}"/>
              </a:ext>
            </a:extLst>
          </p:cNvPr>
          <p:cNvSpPr>
            <a:spLocks noGrp="1"/>
          </p:cNvSpPr>
          <p:nvPr>
            <p:ph sz="quarter" idx="19" hasCustomPrompt="1"/>
          </p:nvPr>
        </p:nvSpPr>
        <p:spPr>
          <a:xfrm>
            <a:off x="9156769" y="1741716"/>
            <a:ext cx="2665086" cy="3967969"/>
          </a:xfrm>
          <a:prstGeom prst="rect">
            <a:avLst/>
          </a:prstGeom>
          <a:solidFill>
            <a:schemeClr val="accent1"/>
          </a:solidFill>
        </p:spPr>
        <p:txBody>
          <a:bodyPr tIns="288000" rIns="180000" anchor="t">
            <a:normAutofit/>
          </a:bodyPr>
          <a:lstStyle>
            <a:lvl1pPr marL="358784" indent="-179393">
              <a:spcBef>
                <a:spcPts val="0"/>
              </a:spcBef>
              <a:spcAft>
                <a:spcPts val="601"/>
              </a:spcAft>
              <a:buClr>
                <a:schemeClr val="bg1"/>
              </a:buClr>
              <a:buFont typeface="Arial" panose="020B0604020202020204" pitchFamily="34" charset="0"/>
              <a:buChar char="•"/>
              <a:tabLst/>
              <a:defRPr sz="1600">
                <a:solidFill>
                  <a:schemeClr val="bg1"/>
                </a:solidFill>
                <a:latin typeface="+mn-lt"/>
                <a:ea typeface="Nunito Sans" pitchFamily="2" charset="0"/>
              </a:defRPr>
            </a:lvl1pPr>
            <a:lvl2pPr marL="287032" indent="0">
              <a:buNone/>
              <a:defRPr sz="1600"/>
            </a:lvl2pPr>
            <a:lvl3pPr>
              <a:defRPr sz="1200"/>
            </a:lvl3pPr>
            <a:lvl4pPr>
              <a:defRPr sz="1100"/>
            </a:lvl4pPr>
            <a:lvl5pPr>
              <a:defRPr sz="800"/>
            </a:lvl5pPr>
          </a:lstStyle>
          <a:p>
            <a:pPr lvl="0"/>
            <a:r>
              <a:rPr lang="en-US" dirty="0"/>
              <a:t>Edit Master text styles</a:t>
            </a:r>
          </a:p>
        </p:txBody>
      </p:sp>
      <p:sp>
        <p:nvSpPr>
          <p:cNvPr id="12" name="Slide Number Placeholder 14">
            <a:extLst>
              <a:ext uri="{FF2B5EF4-FFF2-40B4-BE49-F238E27FC236}">
                <a16:creationId xmlns:a16="http://schemas.microsoft.com/office/drawing/2014/main" id="{C8816F40-1E5F-8543-888B-548B2A737716}"/>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14" name="Date Placeholder 16">
            <a:extLst>
              <a:ext uri="{FF2B5EF4-FFF2-40B4-BE49-F238E27FC236}">
                <a16:creationId xmlns:a16="http://schemas.microsoft.com/office/drawing/2014/main" id="{745B003E-9B5C-2A49-A2EC-3AB633712CD1}"/>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D5F9C3CC-30A4-C84A-8C99-5E62E3E1A00D}" type="datetime1">
              <a:rPr lang="fi-FI" smtClean="0"/>
              <a:t>11.1.2024</a:t>
            </a:fld>
            <a:endParaRPr lang="ru-RU"/>
          </a:p>
        </p:txBody>
      </p:sp>
    </p:spTree>
    <p:extLst>
      <p:ext uri="{BB962C8B-B14F-4D97-AF65-F5344CB8AC3E}">
        <p14:creationId xmlns:p14="http://schemas.microsoft.com/office/powerpoint/2010/main" val="1932195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E7BC2F-1C63-42A8-9DF9-C4F451671D4A}"/>
              </a:ext>
            </a:extLst>
          </p:cNvPr>
          <p:cNvSpPr>
            <a:spLocks noGrp="1"/>
          </p:cNvSpPr>
          <p:nvPr>
            <p:ph type="title"/>
          </p:nvPr>
        </p:nvSpPr>
        <p:spPr>
          <a:xfrm>
            <a:off x="442914" y="459355"/>
            <a:ext cx="11306175"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6" name="Text Placeholder 2">
            <a:extLst>
              <a:ext uri="{FF2B5EF4-FFF2-40B4-BE49-F238E27FC236}">
                <a16:creationId xmlns:a16="http://schemas.microsoft.com/office/drawing/2014/main" id="{C48B7D6B-0FE0-C44A-A561-7FD592C55D5A}"/>
              </a:ext>
            </a:extLst>
          </p:cNvPr>
          <p:cNvSpPr>
            <a:spLocks noGrp="1"/>
          </p:cNvSpPr>
          <p:nvPr>
            <p:ph type="body" sz="quarter" idx="13" hasCustomPrompt="1"/>
          </p:nvPr>
        </p:nvSpPr>
        <p:spPr>
          <a:xfrm>
            <a:off x="2104028" y="6318252"/>
            <a:ext cx="7968886" cy="379735"/>
          </a:xfrm>
          <a:prstGeom prst="rect">
            <a:avLst/>
          </a:prstGeom>
        </p:spPr>
        <p:txBody>
          <a:bodyPr/>
          <a:lstStyle>
            <a:lvl1pPr marL="0" indent="0" algn="l">
              <a:buNone/>
              <a:defRPr sz="1001" b="0" i="1">
                <a:solidFill>
                  <a:schemeClr val="tx1"/>
                </a:solidFill>
                <a:latin typeface="+mj-lt"/>
              </a:defRPr>
            </a:lvl1pPr>
            <a:lvl2pPr marL="265119" indent="0">
              <a:buNone/>
              <a:defRPr sz="1401" b="1">
                <a:latin typeface="+mj-lt"/>
              </a:defRPr>
            </a:lvl2pPr>
            <a:lvl3pPr marL="539764" indent="0">
              <a:buNone/>
              <a:defRPr sz="1401" b="1">
                <a:latin typeface="+mj-lt"/>
              </a:defRPr>
            </a:lvl3pPr>
            <a:lvl4pPr marL="804882" indent="0">
              <a:buNone/>
              <a:defRPr sz="1401" b="1">
                <a:latin typeface="+mj-lt"/>
              </a:defRPr>
            </a:lvl4pPr>
            <a:lvl5pPr marL="1079527" indent="0">
              <a:buNone/>
              <a:defRPr sz="1401" b="1">
                <a:latin typeface="+mj-lt"/>
              </a:defRPr>
            </a:lvl5pPr>
          </a:lstStyle>
          <a:p>
            <a:pPr lvl="0"/>
            <a:r>
              <a:rPr lang="en-US" dirty="0"/>
              <a:t>Edit Master text styles</a:t>
            </a:r>
          </a:p>
        </p:txBody>
      </p:sp>
      <p:sp>
        <p:nvSpPr>
          <p:cNvPr id="7" name="Slide Number Placeholder 14">
            <a:extLst>
              <a:ext uri="{FF2B5EF4-FFF2-40B4-BE49-F238E27FC236}">
                <a16:creationId xmlns:a16="http://schemas.microsoft.com/office/drawing/2014/main" id="{348DD89D-CF03-7440-9B20-49AD000E69AA}"/>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9" name="Date Placeholder 16">
            <a:extLst>
              <a:ext uri="{FF2B5EF4-FFF2-40B4-BE49-F238E27FC236}">
                <a16:creationId xmlns:a16="http://schemas.microsoft.com/office/drawing/2014/main" id="{2804519B-7391-A242-A39C-6213CE6A1194}"/>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D76D563D-2B28-564D-896B-BEB598C2C6B5}" type="datetime1">
              <a:rPr lang="fi-FI" smtClean="0"/>
              <a:t>11.1.2024</a:t>
            </a:fld>
            <a:endParaRPr lang="ru-RU"/>
          </a:p>
        </p:txBody>
      </p:sp>
    </p:spTree>
    <p:extLst>
      <p:ext uri="{BB962C8B-B14F-4D97-AF65-F5344CB8AC3E}">
        <p14:creationId xmlns:p14="http://schemas.microsoft.com/office/powerpoint/2010/main" val="4068851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tumm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5AC021-9F6C-C948-8F93-47B5F4CFF261}"/>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sp>
        <p:nvSpPr>
          <p:cNvPr id="8" name="Otsikko 1">
            <a:extLst>
              <a:ext uri="{FF2B5EF4-FFF2-40B4-BE49-F238E27FC236}">
                <a16:creationId xmlns:a16="http://schemas.microsoft.com/office/drawing/2014/main" id="{B7901371-B10C-0645-B0F6-21B36ADD11C5}"/>
              </a:ext>
            </a:extLst>
          </p:cNvPr>
          <p:cNvSpPr>
            <a:spLocks noGrp="1"/>
          </p:cNvSpPr>
          <p:nvPr>
            <p:ph type="title"/>
          </p:nvPr>
        </p:nvSpPr>
        <p:spPr>
          <a:xfrm>
            <a:off x="442914" y="459355"/>
            <a:ext cx="11306175" cy="737620"/>
          </a:xfrm>
          <a:prstGeom prst="rect">
            <a:avLst/>
          </a:prstGeom>
        </p:spPr>
        <p:txBody>
          <a:bodyPr/>
          <a:lstStyle>
            <a:lvl1pPr algn="l">
              <a:defRPr sz="3200">
                <a:solidFill>
                  <a:schemeClr val="accent2"/>
                </a:solidFill>
              </a:defRPr>
            </a:lvl1pPr>
          </a:lstStyle>
          <a:p>
            <a:r>
              <a:rPr lang="fi-FI"/>
              <a:t>Muokkaa ots. perustyyl. napsautt.</a:t>
            </a:r>
            <a:endParaRPr lang="fi-FI" dirty="0"/>
          </a:p>
        </p:txBody>
      </p:sp>
      <p:sp>
        <p:nvSpPr>
          <p:cNvPr id="10" name="Text Placeholder 2">
            <a:extLst>
              <a:ext uri="{FF2B5EF4-FFF2-40B4-BE49-F238E27FC236}">
                <a16:creationId xmlns:a16="http://schemas.microsoft.com/office/drawing/2014/main" id="{A21F77ED-D2B9-334E-8DFF-DCACB0833D26}"/>
              </a:ext>
            </a:extLst>
          </p:cNvPr>
          <p:cNvSpPr>
            <a:spLocks noGrp="1"/>
          </p:cNvSpPr>
          <p:nvPr>
            <p:ph type="body" sz="quarter" idx="13" hasCustomPrompt="1"/>
          </p:nvPr>
        </p:nvSpPr>
        <p:spPr>
          <a:xfrm>
            <a:off x="2104028" y="6318252"/>
            <a:ext cx="7968886" cy="379735"/>
          </a:xfrm>
          <a:prstGeom prst="rect">
            <a:avLst/>
          </a:prstGeom>
        </p:spPr>
        <p:txBody>
          <a:bodyPr/>
          <a:lstStyle>
            <a:lvl1pPr marL="0" indent="0" algn="l">
              <a:buNone/>
              <a:defRPr sz="1001" b="0" i="1">
                <a:solidFill>
                  <a:schemeClr val="accent2"/>
                </a:solidFill>
                <a:latin typeface="+mj-lt"/>
              </a:defRPr>
            </a:lvl1pPr>
            <a:lvl2pPr marL="265119" indent="0">
              <a:buNone/>
              <a:defRPr sz="1401" b="1">
                <a:latin typeface="+mj-lt"/>
              </a:defRPr>
            </a:lvl2pPr>
            <a:lvl3pPr marL="539764" indent="0">
              <a:buNone/>
              <a:defRPr sz="1401" b="1">
                <a:latin typeface="+mj-lt"/>
              </a:defRPr>
            </a:lvl3pPr>
            <a:lvl4pPr marL="804882" indent="0">
              <a:buNone/>
              <a:defRPr sz="1401" b="1">
                <a:latin typeface="+mj-lt"/>
              </a:defRPr>
            </a:lvl4pPr>
            <a:lvl5pPr marL="1079527" indent="0">
              <a:buNone/>
              <a:defRPr sz="1401" b="1">
                <a:latin typeface="+mj-lt"/>
              </a:defRPr>
            </a:lvl5pPr>
          </a:lstStyle>
          <a:p>
            <a:pPr lvl="0"/>
            <a:r>
              <a:rPr lang="en-US" dirty="0"/>
              <a:t>Edit Master text styles</a:t>
            </a:r>
          </a:p>
        </p:txBody>
      </p:sp>
      <p:pic>
        <p:nvPicPr>
          <p:cNvPr id="9" name="Picture 8" descr="A picture containing drawing, cup, mug&#10;&#10;Description automatically generated">
            <a:extLst>
              <a:ext uri="{FF2B5EF4-FFF2-40B4-BE49-F238E27FC236}">
                <a16:creationId xmlns:a16="http://schemas.microsoft.com/office/drawing/2014/main" id="{36C21516-F00E-F74D-BF62-345C967F7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1" name="Slide Number Placeholder 14">
            <a:extLst>
              <a:ext uri="{FF2B5EF4-FFF2-40B4-BE49-F238E27FC236}">
                <a16:creationId xmlns:a16="http://schemas.microsoft.com/office/drawing/2014/main" id="{596FEE22-E14B-BF42-94B4-0CDD2BC76C78}"/>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2" name="Date Placeholder 16">
            <a:extLst>
              <a:ext uri="{FF2B5EF4-FFF2-40B4-BE49-F238E27FC236}">
                <a16:creationId xmlns:a16="http://schemas.microsoft.com/office/drawing/2014/main" id="{3AEB79A9-35B0-C941-97BD-AA6AFE5CD628}"/>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458C6BD5-8CB5-8645-B7E3-843F5A5EDA74}" type="datetime1">
              <a:rPr lang="fi-FI" smtClean="0"/>
              <a:t>11.1.2024</a:t>
            </a:fld>
            <a:endParaRPr lang="ru-RU"/>
          </a:p>
        </p:txBody>
      </p:sp>
    </p:spTree>
    <p:extLst>
      <p:ext uri="{BB962C8B-B14F-4D97-AF65-F5344CB8AC3E}">
        <p14:creationId xmlns:p14="http://schemas.microsoft.com/office/powerpoint/2010/main" val="2898757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turkoosi">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5AC021-9F6C-C948-8F93-47B5F4CFF26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sp>
        <p:nvSpPr>
          <p:cNvPr id="8" name="Otsikko 1">
            <a:extLst>
              <a:ext uri="{FF2B5EF4-FFF2-40B4-BE49-F238E27FC236}">
                <a16:creationId xmlns:a16="http://schemas.microsoft.com/office/drawing/2014/main" id="{53B62F31-42A7-9248-97E3-341B0D32927D}"/>
              </a:ext>
            </a:extLst>
          </p:cNvPr>
          <p:cNvSpPr>
            <a:spLocks noGrp="1"/>
          </p:cNvSpPr>
          <p:nvPr>
            <p:ph type="title"/>
          </p:nvPr>
        </p:nvSpPr>
        <p:spPr>
          <a:xfrm>
            <a:off x="442914" y="459355"/>
            <a:ext cx="11306175" cy="737620"/>
          </a:xfrm>
          <a:prstGeom prst="rect">
            <a:avLst/>
          </a:prstGeom>
        </p:spPr>
        <p:txBody>
          <a:bodyPr/>
          <a:lstStyle>
            <a:lvl1pPr algn="l">
              <a:defRPr sz="3200">
                <a:solidFill>
                  <a:schemeClr val="bg1"/>
                </a:solidFill>
              </a:defRPr>
            </a:lvl1pPr>
          </a:lstStyle>
          <a:p>
            <a:r>
              <a:rPr lang="fi-FI"/>
              <a:t>Muokkaa ots. perustyyl. napsautt.</a:t>
            </a:r>
            <a:endParaRPr lang="fi-FI" dirty="0"/>
          </a:p>
        </p:txBody>
      </p:sp>
      <p:sp>
        <p:nvSpPr>
          <p:cNvPr id="10" name="Text Placeholder 2">
            <a:extLst>
              <a:ext uri="{FF2B5EF4-FFF2-40B4-BE49-F238E27FC236}">
                <a16:creationId xmlns:a16="http://schemas.microsoft.com/office/drawing/2014/main" id="{0CC540D2-57AF-5642-8AEC-3C3DC6E336FA}"/>
              </a:ext>
            </a:extLst>
          </p:cNvPr>
          <p:cNvSpPr>
            <a:spLocks noGrp="1"/>
          </p:cNvSpPr>
          <p:nvPr>
            <p:ph type="body" sz="quarter" idx="13" hasCustomPrompt="1"/>
          </p:nvPr>
        </p:nvSpPr>
        <p:spPr>
          <a:xfrm>
            <a:off x="2104028" y="6318252"/>
            <a:ext cx="7968886" cy="379735"/>
          </a:xfrm>
          <a:prstGeom prst="rect">
            <a:avLst/>
          </a:prstGeom>
        </p:spPr>
        <p:txBody>
          <a:bodyPr/>
          <a:lstStyle>
            <a:lvl1pPr marL="0" indent="0" algn="l">
              <a:buNone/>
              <a:defRPr sz="1001" b="0" i="1">
                <a:solidFill>
                  <a:schemeClr val="accent3"/>
                </a:solidFill>
                <a:latin typeface="+mj-lt"/>
              </a:defRPr>
            </a:lvl1pPr>
            <a:lvl2pPr marL="265119" indent="0">
              <a:buNone/>
              <a:defRPr sz="1401" b="1">
                <a:latin typeface="+mj-lt"/>
              </a:defRPr>
            </a:lvl2pPr>
            <a:lvl3pPr marL="539764" indent="0">
              <a:buNone/>
              <a:defRPr sz="1401" b="1">
                <a:latin typeface="+mj-lt"/>
              </a:defRPr>
            </a:lvl3pPr>
            <a:lvl4pPr marL="804882" indent="0">
              <a:buNone/>
              <a:defRPr sz="1401" b="1">
                <a:latin typeface="+mj-lt"/>
              </a:defRPr>
            </a:lvl4pPr>
            <a:lvl5pPr marL="1079527" indent="0">
              <a:buNone/>
              <a:defRPr sz="1401" b="1">
                <a:latin typeface="+mj-lt"/>
              </a:defRPr>
            </a:lvl5pPr>
          </a:lstStyle>
          <a:p>
            <a:pPr lvl="0"/>
            <a:r>
              <a:rPr lang="en-US" dirty="0"/>
              <a:t>Edit Master text styles</a:t>
            </a:r>
          </a:p>
        </p:txBody>
      </p:sp>
      <p:pic>
        <p:nvPicPr>
          <p:cNvPr id="9" name="Picture 8" descr="A picture containing drawing, cup, mug&#10;&#10;Description automatically generated">
            <a:extLst>
              <a:ext uri="{FF2B5EF4-FFF2-40B4-BE49-F238E27FC236}">
                <a16:creationId xmlns:a16="http://schemas.microsoft.com/office/drawing/2014/main" id="{D1EE7BE8-B5BB-EE41-9E40-8D4B98E229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1" name="Slide Number Placeholder 14">
            <a:extLst>
              <a:ext uri="{FF2B5EF4-FFF2-40B4-BE49-F238E27FC236}">
                <a16:creationId xmlns:a16="http://schemas.microsoft.com/office/drawing/2014/main" id="{A2BD33DD-CC6A-BB47-A1A0-F92B05E795D2}"/>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2" name="Date Placeholder 16">
            <a:extLst>
              <a:ext uri="{FF2B5EF4-FFF2-40B4-BE49-F238E27FC236}">
                <a16:creationId xmlns:a16="http://schemas.microsoft.com/office/drawing/2014/main" id="{27EC6E2D-C798-B24A-8F78-AB3D461678FF}"/>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A51D4B8A-B494-6341-8F51-17C8AB57B68F}" type="datetime1">
              <a:rPr lang="fi-FI" smtClean="0"/>
              <a:t>11.1.2024</a:t>
            </a:fld>
            <a:endParaRPr lang="ru-RU"/>
          </a:p>
        </p:txBody>
      </p:sp>
    </p:spTree>
    <p:extLst>
      <p:ext uri="{BB962C8B-B14F-4D97-AF65-F5344CB8AC3E}">
        <p14:creationId xmlns:p14="http://schemas.microsoft.com/office/powerpoint/2010/main" val="237538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isää graafi ja lähde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E7BC2F-1C63-42A8-9DF9-C4F451671D4A}"/>
              </a:ext>
            </a:extLst>
          </p:cNvPr>
          <p:cNvSpPr>
            <a:spLocks noGrp="1"/>
          </p:cNvSpPr>
          <p:nvPr>
            <p:ph type="title"/>
          </p:nvPr>
        </p:nvSpPr>
        <p:spPr>
          <a:xfrm>
            <a:off x="442914" y="459355"/>
            <a:ext cx="11306175"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4" name="Chart Placeholder 3">
            <a:extLst>
              <a:ext uri="{FF2B5EF4-FFF2-40B4-BE49-F238E27FC236}">
                <a16:creationId xmlns:a16="http://schemas.microsoft.com/office/drawing/2014/main" id="{B4B9BD7D-BFE1-694D-AD9E-F4E1B8A4556B}"/>
              </a:ext>
            </a:extLst>
          </p:cNvPr>
          <p:cNvSpPr>
            <a:spLocks noGrp="1"/>
          </p:cNvSpPr>
          <p:nvPr>
            <p:ph type="chart" sz="quarter" idx="14"/>
          </p:nvPr>
        </p:nvSpPr>
        <p:spPr>
          <a:xfrm>
            <a:off x="442912" y="1450977"/>
            <a:ext cx="8469861" cy="4613275"/>
          </a:xfrm>
          <a:prstGeom prst="rect">
            <a:avLst/>
          </a:prstGeom>
        </p:spPr>
        <p:txBody>
          <a:bodyPr/>
          <a:lstStyle/>
          <a:p>
            <a:r>
              <a:rPr lang="fi-FI"/>
              <a:t>Lisää kaavio napsauttamalla kuvaketta</a:t>
            </a:r>
          </a:p>
        </p:txBody>
      </p:sp>
      <p:sp>
        <p:nvSpPr>
          <p:cNvPr id="9" name="Text Placeholder 19">
            <a:extLst>
              <a:ext uri="{FF2B5EF4-FFF2-40B4-BE49-F238E27FC236}">
                <a16:creationId xmlns:a16="http://schemas.microsoft.com/office/drawing/2014/main" id="{CDB5CCA5-9530-1349-B0A9-D654A581A95E}"/>
              </a:ext>
            </a:extLst>
          </p:cNvPr>
          <p:cNvSpPr>
            <a:spLocks noGrp="1"/>
          </p:cNvSpPr>
          <p:nvPr>
            <p:ph type="body" sz="quarter" idx="10" hasCustomPrompt="1"/>
          </p:nvPr>
        </p:nvSpPr>
        <p:spPr>
          <a:xfrm>
            <a:off x="9272684" y="1596571"/>
            <a:ext cx="2592388" cy="4339357"/>
          </a:xfrm>
          <a:prstGeom prst="roundRect">
            <a:avLst/>
          </a:prstGeom>
        </p:spPr>
        <p:style>
          <a:lnRef idx="2">
            <a:schemeClr val="accent2"/>
          </a:lnRef>
          <a:fillRef idx="1">
            <a:schemeClr val="lt1"/>
          </a:fillRef>
          <a:effectRef idx="0">
            <a:schemeClr val="accent2"/>
          </a:effectRef>
          <a:fontRef idx="minor">
            <a:schemeClr val="dk1"/>
          </a:fontRef>
        </p:style>
        <p:txBody>
          <a:bodyPr/>
          <a:lstStyle>
            <a:lvl1pPr marL="285757" indent="-285757" algn="l">
              <a:buClr>
                <a:schemeClr val="tx1"/>
              </a:buClr>
              <a:buFont typeface="Arial" panose="020B0604020202020204" pitchFamily="34" charset="0"/>
              <a:buChar char="•"/>
              <a:defRPr sz="1600">
                <a:solidFill>
                  <a:schemeClr val="tx1"/>
                </a:solidFill>
              </a:defRPr>
            </a:lvl1pPr>
            <a:lvl2pPr marL="550875" indent="-285757" algn="l">
              <a:buClr>
                <a:schemeClr val="tx1"/>
              </a:buClr>
              <a:buFont typeface="Arial" panose="020B0604020202020204" pitchFamily="34" charset="0"/>
              <a:buChar char="•"/>
              <a:defRPr sz="1401">
                <a:solidFill>
                  <a:schemeClr val="tx1"/>
                </a:solidFill>
              </a:defRPr>
            </a:lvl2pPr>
            <a:lvl3pPr marL="711218" indent="-171454" algn="l">
              <a:buClr>
                <a:schemeClr val="tx1"/>
              </a:buClr>
              <a:buFont typeface="Arial" panose="020B0604020202020204" pitchFamily="34" charset="0"/>
              <a:buChar char="•"/>
              <a:defRPr sz="1401">
                <a:solidFill>
                  <a:schemeClr val="tx1"/>
                </a:solidFill>
              </a:defRPr>
            </a:lvl3pPr>
            <a:lvl4pPr marL="976337" indent="-171454" algn="l">
              <a:buClr>
                <a:schemeClr val="accent1"/>
              </a:buClr>
              <a:buFont typeface="Arial" panose="020B0604020202020204" pitchFamily="34" charset="0"/>
              <a:buChar char="•"/>
              <a:defRPr sz="1600">
                <a:solidFill>
                  <a:schemeClr val="tx1"/>
                </a:solidFill>
              </a:defRPr>
            </a:lvl4pPr>
            <a:lvl5pPr marL="1250981" indent="-171454" algn="l">
              <a:buClr>
                <a:schemeClr val="accent1"/>
              </a:buClr>
              <a:buFont typeface="Arial" panose="020B0604020202020204" pitchFamily="34" charset="0"/>
              <a:buChar char="•"/>
              <a:defRPr sz="1401">
                <a:solidFill>
                  <a:schemeClr val="tx1"/>
                </a:solidFill>
              </a:defRPr>
            </a:lvl5pPr>
          </a:lstStyle>
          <a:p>
            <a:pPr lvl="0"/>
            <a:r>
              <a:rPr lang="en-US" dirty="0"/>
              <a:t>Edit Master text styles</a:t>
            </a:r>
          </a:p>
          <a:p>
            <a:pPr lvl="1"/>
            <a:r>
              <a:rPr lang="en-US" dirty="0"/>
              <a:t>Second level</a:t>
            </a:r>
          </a:p>
          <a:p>
            <a:pPr lvl="2"/>
            <a:r>
              <a:rPr lang="en-US" dirty="0"/>
              <a:t>Third level</a:t>
            </a:r>
          </a:p>
          <a:p>
            <a:pPr lvl="3"/>
            <a:endParaRPr lang="fi-FI" dirty="0"/>
          </a:p>
        </p:txBody>
      </p:sp>
      <p:sp>
        <p:nvSpPr>
          <p:cNvPr id="11" name="Text Placeholder 2">
            <a:extLst>
              <a:ext uri="{FF2B5EF4-FFF2-40B4-BE49-F238E27FC236}">
                <a16:creationId xmlns:a16="http://schemas.microsoft.com/office/drawing/2014/main" id="{DBC9FE2A-DF20-0347-8936-56DF32A4D638}"/>
              </a:ext>
            </a:extLst>
          </p:cNvPr>
          <p:cNvSpPr>
            <a:spLocks noGrp="1"/>
          </p:cNvSpPr>
          <p:nvPr>
            <p:ph type="body" sz="quarter" idx="13" hasCustomPrompt="1"/>
          </p:nvPr>
        </p:nvSpPr>
        <p:spPr>
          <a:xfrm>
            <a:off x="2104028" y="6318252"/>
            <a:ext cx="7968886" cy="379735"/>
          </a:xfrm>
          <a:prstGeom prst="rect">
            <a:avLst/>
          </a:prstGeom>
        </p:spPr>
        <p:txBody>
          <a:bodyPr/>
          <a:lstStyle>
            <a:lvl1pPr marL="0" indent="0" algn="l">
              <a:buNone/>
              <a:defRPr sz="1001" b="0" i="1">
                <a:solidFill>
                  <a:schemeClr val="tx1"/>
                </a:solidFill>
                <a:latin typeface="+mj-lt"/>
              </a:defRPr>
            </a:lvl1pPr>
            <a:lvl2pPr marL="265119" indent="0">
              <a:buNone/>
              <a:defRPr sz="1401" b="1">
                <a:latin typeface="+mj-lt"/>
              </a:defRPr>
            </a:lvl2pPr>
            <a:lvl3pPr marL="539764" indent="0">
              <a:buNone/>
              <a:defRPr sz="1401" b="1">
                <a:latin typeface="+mj-lt"/>
              </a:defRPr>
            </a:lvl3pPr>
            <a:lvl4pPr marL="804882" indent="0">
              <a:buNone/>
              <a:defRPr sz="1401" b="1">
                <a:latin typeface="+mj-lt"/>
              </a:defRPr>
            </a:lvl4pPr>
            <a:lvl5pPr marL="1079527" indent="0">
              <a:buNone/>
              <a:defRPr sz="1401" b="1">
                <a:latin typeface="+mj-lt"/>
              </a:defRPr>
            </a:lvl5pPr>
          </a:lstStyle>
          <a:p>
            <a:pPr lvl="0"/>
            <a:r>
              <a:rPr lang="en-US" dirty="0"/>
              <a:t>Edit Master text styles</a:t>
            </a:r>
          </a:p>
        </p:txBody>
      </p:sp>
      <p:sp>
        <p:nvSpPr>
          <p:cNvPr id="12" name="Slide Number Placeholder 14">
            <a:extLst>
              <a:ext uri="{FF2B5EF4-FFF2-40B4-BE49-F238E27FC236}">
                <a16:creationId xmlns:a16="http://schemas.microsoft.com/office/drawing/2014/main" id="{DBF78986-0231-4F49-BD5D-A373FCBC3E6A}"/>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13" name="Date Placeholder 16">
            <a:extLst>
              <a:ext uri="{FF2B5EF4-FFF2-40B4-BE49-F238E27FC236}">
                <a16:creationId xmlns:a16="http://schemas.microsoft.com/office/drawing/2014/main" id="{6E36CE63-D68D-D940-8421-43B1962CDDEF}"/>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C0817B67-69D9-8944-AA8E-7CCBEC1FB6FC}" type="datetime1">
              <a:rPr lang="fi-FI" smtClean="0"/>
              <a:t>11.1.2024</a:t>
            </a:fld>
            <a:endParaRPr lang="ru-RU"/>
          </a:p>
        </p:txBody>
      </p:sp>
    </p:spTree>
    <p:extLst>
      <p:ext uri="{BB962C8B-B14F-4D97-AF65-F5344CB8AC3E}">
        <p14:creationId xmlns:p14="http://schemas.microsoft.com/office/powerpoint/2010/main" val="713304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sää graafi ja lähde ja teksti-tumm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C08781-6219-5248-A624-EEA03A41502B}"/>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sp>
        <p:nvSpPr>
          <p:cNvPr id="2" name="Otsikko 1">
            <a:extLst>
              <a:ext uri="{FF2B5EF4-FFF2-40B4-BE49-F238E27FC236}">
                <a16:creationId xmlns:a16="http://schemas.microsoft.com/office/drawing/2014/main" id="{7FE7BC2F-1C63-42A8-9DF9-C4F451671D4A}"/>
              </a:ext>
            </a:extLst>
          </p:cNvPr>
          <p:cNvSpPr>
            <a:spLocks noGrp="1"/>
          </p:cNvSpPr>
          <p:nvPr>
            <p:ph type="title"/>
          </p:nvPr>
        </p:nvSpPr>
        <p:spPr>
          <a:xfrm>
            <a:off x="442914" y="459355"/>
            <a:ext cx="11306175" cy="737620"/>
          </a:xfrm>
          <a:prstGeom prst="rect">
            <a:avLst/>
          </a:prstGeom>
        </p:spPr>
        <p:txBody>
          <a:bodyPr/>
          <a:lstStyle>
            <a:lvl1pPr>
              <a:defRPr sz="3600">
                <a:solidFill>
                  <a:schemeClr val="accent2"/>
                </a:solidFill>
              </a:defRPr>
            </a:lvl1pPr>
          </a:lstStyle>
          <a:p>
            <a:r>
              <a:rPr lang="fi-FI"/>
              <a:t>Muokkaa ots. perustyyl. napsautt.</a:t>
            </a:r>
            <a:endParaRPr lang="fi-FI" dirty="0"/>
          </a:p>
        </p:txBody>
      </p:sp>
      <p:sp>
        <p:nvSpPr>
          <p:cNvPr id="4" name="Chart Placeholder 3">
            <a:extLst>
              <a:ext uri="{FF2B5EF4-FFF2-40B4-BE49-F238E27FC236}">
                <a16:creationId xmlns:a16="http://schemas.microsoft.com/office/drawing/2014/main" id="{B4B9BD7D-BFE1-694D-AD9E-F4E1B8A4556B}"/>
              </a:ext>
            </a:extLst>
          </p:cNvPr>
          <p:cNvSpPr>
            <a:spLocks noGrp="1"/>
          </p:cNvSpPr>
          <p:nvPr>
            <p:ph type="chart" sz="quarter" idx="14"/>
          </p:nvPr>
        </p:nvSpPr>
        <p:spPr>
          <a:xfrm>
            <a:off x="442911" y="1450977"/>
            <a:ext cx="8469862" cy="4613275"/>
          </a:xfrm>
          <a:prstGeom prst="rect">
            <a:avLst/>
          </a:prstGeom>
        </p:spPr>
        <p:txBody>
          <a:bodyPr/>
          <a:lstStyle/>
          <a:p>
            <a:r>
              <a:rPr lang="fi-FI"/>
              <a:t>Lisää kaavio napsauttamalla kuvaketta</a:t>
            </a:r>
          </a:p>
        </p:txBody>
      </p:sp>
      <p:sp>
        <p:nvSpPr>
          <p:cNvPr id="9" name="Text Placeholder 19">
            <a:extLst>
              <a:ext uri="{FF2B5EF4-FFF2-40B4-BE49-F238E27FC236}">
                <a16:creationId xmlns:a16="http://schemas.microsoft.com/office/drawing/2014/main" id="{CDB5CCA5-9530-1349-B0A9-D654A581A95E}"/>
              </a:ext>
            </a:extLst>
          </p:cNvPr>
          <p:cNvSpPr>
            <a:spLocks noGrp="1"/>
          </p:cNvSpPr>
          <p:nvPr>
            <p:ph type="body" sz="quarter" idx="10" hasCustomPrompt="1"/>
          </p:nvPr>
        </p:nvSpPr>
        <p:spPr>
          <a:xfrm>
            <a:off x="9287198" y="1818290"/>
            <a:ext cx="2592388" cy="4059996"/>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a:lstStyle>
            <a:lvl1pPr marL="285757" indent="-285757" algn="l">
              <a:buClr>
                <a:schemeClr val="bg1"/>
              </a:buClr>
              <a:buFont typeface="Arial" panose="020B0604020202020204" pitchFamily="34" charset="0"/>
              <a:buChar char="•"/>
              <a:defRPr sz="1600">
                <a:solidFill>
                  <a:schemeClr val="bg1"/>
                </a:solidFill>
              </a:defRPr>
            </a:lvl1pPr>
            <a:lvl2pPr marL="550875" indent="-285757" algn="l">
              <a:buClr>
                <a:schemeClr val="bg1"/>
              </a:buClr>
              <a:buFont typeface="Arial" panose="020B0604020202020204" pitchFamily="34" charset="0"/>
              <a:buChar char="•"/>
              <a:defRPr sz="1401">
                <a:solidFill>
                  <a:schemeClr val="bg1"/>
                </a:solidFill>
              </a:defRPr>
            </a:lvl2pPr>
            <a:lvl3pPr marL="711218" indent="-171454" algn="l">
              <a:buClr>
                <a:schemeClr val="tx1"/>
              </a:buClr>
              <a:buFont typeface="Arial" panose="020B0604020202020204" pitchFamily="34" charset="0"/>
              <a:buChar char="•"/>
              <a:defRPr sz="1401">
                <a:solidFill>
                  <a:schemeClr val="bg1"/>
                </a:solidFill>
              </a:defRPr>
            </a:lvl3pPr>
            <a:lvl4pPr marL="976337" indent="-171454" algn="l">
              <a:buClr>
                <a:schemeClr val="tx1"/>
              </a:buClr>
              <a:buFont typeface="Arial" panose="020B0604020202020204" pitchFamily="34" charset="0"/>
              <a:buNone/>
              <a:defRPr sz="1600">
                <a:solidFill>
                  <a:schemeClr val="bg1"/>
                </a:solidFill>
              </a:defRPr>
            </a:lvl4pPr>
            <a:lvl5pPr marL="1250981" indent="-171454" algn="l">
              <a:buClr>
                <a:schemeClr val="accent1"/>
              </a:buClr>
              <a:buFont typeface="Arial" panose="020B0604020202020204" pitchFamily="34" charset="0"/>
              <a:buChar char="•"/>
              <a:defRPr sz="1401">
                <a:solidFill>
                  <a:schemeClr val="tx1"/>
                </a:solidFill>
              </a:defRPr>
            </a:lvl5pPr>
          </a:lstStyle>
          <a:p>
            <a:pPr lvl="0"/>
            <a:r>
              <a:rPr lang="en-US" dirty="0"/>
              <a:t>Edit Master text styles</a:t>
            </a:r>
          </a:p>
          <a:p>
            <a:pPr lvl="1"/>
            <a:r>
              <a:rPr lang="en-US" dirty="0"/>
              <a:t>Second level</a:t>
            </a:r>
          </a:p>
        </p:txBody>
      </p:sp>
      <p:sp>
        <p:nvSpPr>
          <p:cNvPr id="13" name="Text Placeholder 2">
            <a:extLst>
              <a:ext uri="{FF2B5EF4-FFF2-40B4-BE49-F238E27FC236}">
                <a16:creationId xmlns:a16="http://schemas.microsoft.com/office/drawing/2014/main" id="{B5563714-5745-9E46-8B0B-2F9850CC50B8}"/>
              </a:ext>
            </a:extLst>
          </p:cNvPr>
          <p:cNvSpPr>
            <a:spLocks noGrp="1"/>
          </p:cNvSpPr>
          <p:nvPr>
            <p:ph type="body" sz="quarter" idx="13" hasCustomPrompt="1"/>
          </p:nvPr>
        </p:nvSpPr>
        <p:spPr>
          <a:xfrm>
            <a:off x="2104029" y="6318252"/>
            <a:ext cx="7623394" cy="379735"/>
          </a:xfrm>
          <a:prstGeom prst="rect">
            <a:avLst/>
          </a:prstGeom>
        </p:spPr>
        <p:txBody>
          <a:bodyPr/>
          <a:lstStyle>
            <a:lvl1pPr marL="0" indent="0" algn="l">
              <a:buNone/>
              <a:defRPr sz="1001" b="0" i="1">
                <a:solidFill>
                  <a:schemeClr val="accent2"/>
                </a:solidFill>
                <a:latin typeface="+mj-lt"/>
              </a:defRPr>
            </a:lvl1pPr>
            <a:lvl2pPr marL="265119" indent="0">
              <a:buNone/>
              <a:defRPr sz="1401" b="1">
                <a:latin typeface="+mj-lt"/>
              </a:defRPr>
            </a:lvl2pPr>
            <a:lvl3pPr marL="539764" indent="0">
              <a:buNone/>
              <a:defRPr sz="1401" b="1">
                <a:latin typeface="+mj-lt"/>
              </a:defRPr>
            </a:lvl3pPr>
            <a:lvl4pPr marL="804882" indent="0">
              <a:buNone/>
              <a:defRPr sz="1401" b="1">
                <a:latin typeface="+mj-lt"/>
              </a:defRPr>
            </a:lvl4pPr>
            <a:lvl5pPr marL="1079527" indent="0">
              <a:buNone/>
              <a:defRPr sz="1401" b="1">
                <a:latin typeface="+mj-lt"/>
              </a:defRPr>
            </a:lvl5pPr>
          </a:lstStyle>
          <a:p>
            <a:pPr lvl="0"/>
            <a:r>
              <a:rPr lang="en-US" dirty="0"/>
              <a:t>Edit Master text styles</a:t>
            </a:r>
          </a:p>
        </p:txBody>
      </p:sp>
      <p:pic>
        <p:nvPicPr>
          <p:cNvPr id="14" name="Picture 13" descr="A picture containing drawing, cup, mug&#10;&#10;Description automatically generated">
            <a:extLst>
              <a:ext uri="{FF2B5EF4-FFF2-40B4-BE49-F238E27FC236}">
                <a16:creationId xmlns:a16="http://schemas.microsoft.com/office/drawing/2014/main" id="{8B70FC8E-A3DD-CC48-8DC8-3B6DCE7CF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5" name="Slide Number Placeholder 14">
            <a:extLst>
              <a:ext uri="{FF2B5EF4-FFF2-40B4-BE49-F238E27FC236}">
                <a16:creationId xmlns:a16="http://schemas.microsoft.com/office/drawing/2014/main" id="{553915E0-3F46-494B-8EE0-E69D40F166FC}"/>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6" name="Date Placeholder 16">
            <a:extLst>
              <a:ext uri="{FF2B5EF4-FFF2-40B4-BE49-F238E27FC236}">
                <a16:creationId xmlns:a16="http://schemas.microsoft.com/office/drawing/2014/main" id="{9A5C0011-93BA-7944-A16C-A895AF88945E}"/>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8EAC2DAF-B567-3F45-8F10-1CE0F2F5A50E}" type="datetime1">
              <a:rPr lang="fi-FI" smtClean="0"/>
              <a:t>11.1.2024</a:t>
            </a:fld>
            <a:endParaRPr lang="ru-RU"/>
          </a:p>
        </p:txBody>
      </p:sp>
    </p:spTree>
    <p:extLst>
      <p:ext uri="{BB962C8B-B14F-4D97-AF65-F5344CB8AC3E}">
        <p14:creationId xmlns:p14="http://schemas.microsoft.com/office/powerpoint/2010/main" val="459464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okosivun taulukko-turkoo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E7BC2F-1C63-42A8-9DF9-C4F451671D4A}"/>
              </a:ext>
            </a:extLst>
          </p:cNvPr>
          <p:cNvSpPr>
            <a:spLocks noGrp="1"/>
          </p:cNvSpPr>
          <p:nvPr>
            <p:ph type="title"/>
          </p:nvPr>
        </p:nvSpPr>
        <p:spPr>
          <a:xfrm>
            <a:off x="442914" y="459355"/>
            <a:ext cx="11306175"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4" name="Chart Placeholder 3">
            <a:extLst>
              <a:ext uri="{FF2B5EF4-FFF2-40B4-BE49-F238E27FC236}">
                <a16:creationId xmlns:a16="http://schemas.microsoft.com/office/drawing/2014/main" id="{B4B9BD7D-BFE1-694D-AD9E-F4E1B8A4556B}"/>
              </a:ext>
            </a:extLst>
          </p:cNvPr>
          <p:cNvSpPr>
            <a:spLocks noGrp="1"/>
          </p:cNvSpPr>
          <p:nvPr>
            <p:ph type="chart" sz="quarter" idx="14"/>
          </p:nvPr>
        </p:nvSpPr>
        <p:spPr>
          <a:xfrm>
            <a:off x="457661" y="1450977"/>
            <a:ext cx="11291426" cy="4613275"/>
          </a:xfrm>
          <a:prstGeom prst="rect">
            <a:avLst/>
          </a:prstGeom>
        </p:spPr>
        <p:txBody>
          <a:bodyPr/>
          <a:lstStyle/>
          <a:p>
            <a:r>
              <a:rPr lang="fi-FI"/>
              <a:t>Lisää kaavio napsauttamalla kuvaketta</a:t>
            </a:r>
          </a:p>
        </p:txBody>
      </p:sp>
      <p:sp>
        <p:nvSpPr>
          <p:cNvPr id="7" name="Text Placeholder 2">
            <a:extLst>
              <a:ext uri="{FF2B5EF4-FFF2-40B4-BE49-F238E27FC236}">
                <a16:creationId xmlns:a16="http://schemas.microsoft.com/office/drawing/2014/main" id="{F22A0514-B1ED-0D43-9253-BF7AC0174DD6}"/>
              </a:ext>
            </a:extLst>
          </p:cNvPr>
          <p:cNvSpPr>
            <a:spLocks noGrp="1"/>
          </p:cNvSpPr>
          <p:nvPr>
            <p:ph type="body" sz="quarter" idx="13" hasCustomPrompt="1"/>
          </p:nvPr>
        </p:nvSpPr>
        <p:spPr>
          <a:xfrm>
            <a:off x="2104028" y="6318252"/>
            <a:ext cx="7968886" cy="379735"/>
          </a:xfrm>
          <a:prstGeom prst="rect">
            <a:avLst/>
          </a:prstGeom>
        </p:spPr>
        <p:txBody>
          <a:bodyPr/>
          <a:lstStyle>
            <a:lvl1pPr marL="0" indent="0" algn="l">
              <a:buNone/>
              <a:defRPr sz="1001" b="0" i="1">
                <a:solidFill>
                  <a:schemeClr val="tx1"/>
                </a:solidFill>
                <a:latin typeface="+mj-lt"/>
              </a:defRPr>
            </a:lvl1pPr>
            <a:lvl2pPr marL="265119" indent="0">
              <a:buNone/>
              <a:defRPr sz="1401" b="1">
                <a:latin typeface="+mj-lt"/>
              </a:defRPr>
            </a:lvl2pPr>
            <a:lvl3pPr marL="539764" indent="0">
              <a:buNone/>
              <a:defRPr sz="1401" b="1">
                <a:latin typeface="+mj-lt"/>
              </a:defRPr>
            </a:lvl3pPr>
            <a:lvl4pPr marL="804882" indent="0">
              <a:buNone/>
              <a:defRPr sz="1401" b="1">
                <a:latin typeface="+mj-lt"/>
              </a:defRPr>
            </a:lvl4pPr>
            <a:lvl5pPr marL="1079527" indent="0">
              <a:buNone/>
              <a:defRPr sz="1401" b="1">
                <a:latin typeface="+mj-lt"/>
              </a:defRPr>
            </a:lvl5pPr>
          </a:lstStyle>
          <a:p>
            <a:pPr lvl="0"/>
            <a:r>
              <a:rPr lang="en-US" dirty="0"/>
              <a:t>Edit Master text styles</a:t>
            </a:r>
          </a:p>
        </p:txBody>
      </p:sp>
      <p:sp>
        <p:nvSpPr>
          <p:cNvPr id="9" name="Slide Number Placeholder 14">
            <a:extLst>
              <a:ext uri="{FF2B5EF4-FFF2-40B4-BE49-F238E27FC236}">
                <a16:creationId xmlns:a16="http://schemas.microsoft.com/office/drawing/2014/main" id="{01AB5CA9-6408-3647-A4A2-1E21154E9969}"/>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11" name="Date Placeholder 16">
            <a:extLst>
              <a:ext uri="{FF2B5EF4-FFF2-40B4-BE49-F238E27FC236}">
                <a16:creationId xmlns:a16="http://schemas.microsoft.com/office/drawing/2014/main" id="{DF0C3B7B-AE83-6349-BD0C-CD0E779D55F7}"/>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54E1B7E3-975C-5B44-941D-7C1ADD6ACB05}" type="datetime1">
              <a:rPr lang="fi-FI" smtClean="0"/>
              <a:t>11.1.2024</a:t>
            </a:fld>
            <a:endParaRPr lang="ru-RU"/>
          </a:p>
        </p:txBody>
      </p:sp>
    </p:spTree>
    <p:extLst>
      <p:ext uri="{BB962C8B-B14F-4D97-AF65-F5344CB8AC3E}">
        <p14:creationId xmlns:p14="http://schemas.microsoft.com/office/powerpoint/2010/main" val="2000151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oko sivun taukukko-tumm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C08781-6219-5248-A624-EEA03A41502B}"/>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sp>
        <p:nvSpPr>
          <p:cNvPr id="2" name="Otsikko 1">
            <a:extLst>
              <a:ext uri="{FF2B5EF4-FFF2-40B4-BE49-F238E27FC236}">
                <a16:creationId xmlns:a16="http://schemas.microsoft.com/office/drawing/2014/main" id="{7FE7BC2F-1C63-42A8-9DF9-C4F451671D4A}"/>
              </a:ext>
            </a:extLst>
          </p:cNvPr>
          <p:cNvSpPr>
            <a:spLocks noGrp="1"/>
          </p:cNvSpPr>
          <p:nvPr>
            <p:ph type="title"/>
          </p:nvPr>
        </p:nvSpPr>
        <p:spPr>
          <a:xfrm>
            <a:off x="442914" y="459355"/>
            <a:ext cx="11306175" cy="737620"/>
          </a:xfrm>
          <a:prstGeom prst="rect">
            <a:avLst/>
          </a:prstGeom>
        </p:spPr>
        <p:txBody>
          <a:bodyPr/>
          <a:lstStyle>
            <a:lvl1pPr>
              <a:defRPr sz="3600">
                <a:solidFill>
                  <a:schemeClr val="accent2"/>
                </a:solidFill>
              </a:defRPr>
            </a:lvl1pPr>
          </a:lstStyle>
          <a:p>
            <a:r>
              <a:rPr lang="fi-FI"/>
              <a:t>Muokkaa ots. perustyyl. napsautt.</a:t>
            </a:r>
            <a:endParaRPr lang="fi-FI" dirty="0"/>
          </a:p>
        </p:txBody>
      </p:sp>
      <p:sp>
        <p:nvSpPr>
          <p:cNvPr id="4" name="Chart Placeholder 3">
            <a:extLst>
              <a:ext uri="{FF2B5EF4-FFF2-40B4-BE49-F238E27FC236}">
                <a16:creationId xmlns:a16="http://schemas.microsoft.com/office/drawing/2014/main" id="{B4B9BD7D-BFE1-694D-AD9E-F4E1B8A4556B}"/>
              </a:ext>
            </a:extLst>
          </p:cNvPr>
          <p:cNvSpPr>
            <a:spLocks noGrp="1"/>
          </p:cNvSpPr>
          <p:nvPr>
            <p:ph type="chart" sz="quarter" idx="14"/>
          </p:nvPr>
        </p:nvSpPr>
        <p:spPr>
          <a:xfrm>
            <a:off x="442911" y="1450977"/>
            <a:ext cx="11306174" cy="4613275"/>
          </a:xfrm>
          <a:prstGeom prst="rect">
            <a:avLst/>
          </a:prstGeom>
        </p:spPr>
        <p:txBody>
          <a:bodyPr/>
          <a:lstStyle/>
          <a:p>
            <a:r>
              <a:rPr lang="fi-FI"/>
              <a:t>Lisää kaavio napsauttamalla kuvaketta</a:t>
            </a:r>
            <a:endParaRPr lang="fi-FI" dirty="0"/>
          </a:p>
        </p:txBody>
      </p:sp>
      <p:sp>
        <p:nvSpPr>
          <p:cNvPr id="9" name="Text Placeholder 2">
            <a:extLst>
              <a:ext uri="{FF2B5EF4-FFF2-40B4-BE49-F238E27FC236}">
                <a16:creationId xmlns:a16="http://schemas.microsoft.com/office/drawing/2014/main" id="{011023DF-BB87-AD4D-887A-E40C2873D627}"/>
              </a:ext>
            </a:extLst>
          </p:cNvPr>
          <p:cNvSpPr>
            <a:spLocks noGrp="1"/>
          </p:cNvSpPr>
          <p:nvPr>
            <p:ph type="body" sz="quarter" idx="13" hasCustomPrompt="1"/>
          </p:nvPr>
        </p:nvSpPr>
        <p:spPr>
          <a:xfrm>
            <a:off x="2104028" y="6318252"/>
            <a:ext cx="7968886" cy="379735"/>
          </a:xfrm>
          <a:prstGeom prst="rect">
            <a:avLst/>
          </a:prstGeom>
        </p:spPr>
        <p:txBody>
          <a:bodyPr/>
          <a:lstStyle>
            <a:lvl1pPr marL="0" indent="0" algn="l">
              <a:buNone/>
              <a:defRPr sz="1001" b="0" i="1">
                <a:solidFill>
                  <a:schemeClr val="accent2"/>
                </a:solidFill>
                <a:latin typeface="+mj-lt"/>
              </a:defRPr>
            </a:lvl1pPr>
            <a:lvl2pPr marL="265119" indent="0">
              <a:buNone/>
              <a:defRPr sz="1401" b="1">
                <a:latin typeface="+mj-lt"/>
              </a:defRPr>
            </a:lvl2pPr>
            <a:lvl3pPr marL="539764" indent="0">
              <a:buNone/>
              <a:defRPr sz="1401" b="1">
                <a:latin typeface="+mj-lt"/>
              </a:defRPr>
            </a:lvl3pPr>
            <a:lvl4pPr marL="804882" indent="0">
              <a:buNone/>
              <a:defRPr sz="1401" b="1">
                <a:latin typeface="+mj-lt"/>
              </a:defRPr>
            </a:lvl4pPr>
            <a:lvl5pPr marL="1079527" indent="0">
              <a:buNone/>
              <a:defRPr sz="1401" b="1">
                <a:latin typeface="+mj-lt"/>
              </a:defRPr>
            </a:lvl5pPr>
          </a:lstStyle>
          <a:p>
            <a:pPr lvl="0"/>
            <a:r>
              <a:rPr lang="en-US" dirty="0"/>
              <a:t>Edit Master text styles</a:t>
            </a:r>
          </a:p>
        </p:txBody>
      </p:sp>
      <p:pic>
        <p:nvPicPr>
          <p:cNvPr id="13" name="Picture 12" descr="A picture containing drawing, cup, mug&#10;&#10;Description automatically generated">
            <a:extLst>
              <a:ext uri="{FF2B5EF4-FFF2-40B4-BE49-F238E27FC236}">
                <a16:creationId xmlns:a16="http://schemas.microsoft.com/office/drawing/2014/main" id="{E69DF4AA-9C99-E54E-9295-AA876A6698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4" name="Slide Number Placeholder 14">
            <a:extLst>
              <a:ext uri="{FF2B5EF4-FFF2-40B4-BE49-F238E27FC236}">
                <a16:creationId xmlns:a16="http://schemas.microsoft.com/office/drawing/2014/main" id="{79C78221-374D-AD40-AFBB-390D1D495FCF}"/>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5" name="Date Placeholder 16">
            <a:extLst>
              <a:ext uri="{FF2B5EF4-FFF2-40B4-BE49-F238E27FC236}">
                <a16:creationId xmlns:a16="http://schemas.microsoft.com/office/drawing/2014/main" id="{954284FE-83A1-9F49-A111-2B12CE420959}"/>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CFFA994A-FCC4-CA4D-982E-A2F21D99F74E}" type="datetime1">
              <a:rPr lang="fi-FI" smtClean="0"/>
              <a:t>11.1.2024</a:t>
            </a:fld>
            <a:endParaRPr lang="ru-RU"/>
          </a:p>
        </p:txBody>
      </p:sp>
    </p:spTree>
    <p:extLst>
      <p:ext uri="{BB962C8B-B14F-4D97-AF65-F5344CB8AC3E}">
        <p14:creationId xmlns:p14="http://schemas.microsoft.com/office/powerpoint/2010/main" val="2058994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palloa-hiek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E7BC2F-1C63-42A8-9DF9-C4F451671D4A}"/>
              </a:ext>
            </a:extLst>
          </p:cNvPr>
          <p:cNvSpPr>
            <a:spLocks noGrp="1"/>
          </p:cNvSpPr>
          <p:nvPr>
            <p:ph type="title"/>
          </p:nvPr>
        </p:nvSpPr>
        <p:spPr>
          <a:xfrm>
            <a:off x="442914" y="459355"/>
            <a:ext cx="11306175"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23" name="Text Placeholder 14">
            <a:extLst>
              <a:ext uri="{FF2B5EF4-FFF2-40B4-BE49-F238E27FC236}">
                <a16:creationId xmlns:a16="http://schemas.microsoft.com/office/drawing/2014/main" id="{7E41BFDF-78BF-2B44-A2AD-AA18E03F418C}"/>
              </a:ext>
            </a:extLst>
          </p:cNvPr>
          <p:cNvSpPr>
            <a:spLocks noGrp="1"/>
          </p:cNvSpPr>
          <p:nvPr>
            <p:ph type="body" sz="quarter" idx="13"/>
          </p:nvPr>
        </p:nvSpPr>
        <p:spPr>
          <a:xfrm>
            <a:off x="2567609" y="1988842"/>
            <a:ext cx="3422446" cy="3422445"/>
          </a:xfrm>
          <a:prstGeom prst="ellipse">
            <a:avLst/>
          </a:prstGeom>
          <a:solidFill>
            <a:schemeClr val="accent1"/>
          </a:solidFill>
        </p:spPr>
        <p:txBody>
          <a:bodyPr lIns="72000" tIns="72000" rIns="72000" bIns="72000" anchor="ctr">
            <a:normAutofit/>
          </a:bodyPr>
          <a:lstStyle>
            <a:lvl1pPr marL="0" indent="0" algn="ctr">
              <a:spcAft>
                <a:spcPts val="0"/>
              </a:spcAft>
              <a:buNone/>
              <a:defRPr sz="1801" b="1">
                <a:solidFill>
                  <a:schemeClr val="bg1"/>
                </a:solidFill>
              </a:defRPr>
            </a:lvl1pPr>
            <a:lvl2pPr marL="355609" indent="0" algn="ctr">
              <a:buNone/>
              <a:defRPr sz="1401"/>
            </a:lvl2pPr>
            <a:lvl3pPr marL="627078" indent="0" algn="ctr">
              <a:buNone/>
              <a:defRPr sz="1401"/>
            </a:lvl3pPr>
            <a:lvl4pPr marL="898548" indent="0" algn="ctr">
              <a:buNone/>
              <a:defRPr sz="1401"/>
            </a:lvl4pPr>
            <a:lvl5pPr marL="1168429" indent="0" algn="ctr">
              <a:buNone/>
              <a:defRPr sz="1401"/>
            </a:lvl5pPr>
          </a:lstStyle>
          <a:p>
            <a:pPr lvl="0"/>
            <a:r>
              <a:rPr lang="fi-FI"/>
              <a:t>Muokkaa tekstin perustyylejä napsauttamalla</a:t>
            </a:r>
          </a:p>
        </p:txBody>
      </p:sp>
      <p:sp>
        <p:nvSpPr>
          <p:cNvPr id="24" name="Text Placeholder 14">
            <a:extLst>
              <a:ext uri="{FF2B5EF4-FFF2-40B4-BE49-F238E27FC236}">
                <a16:creationId xmlns:a16="http://schemas.microsoft.com/office/drawing/2014/main" id="{CC253CEC-93BB-BF44-8C73-21FC47EDB0E9}"/>
              </a:ext>
            </a:extLst>
          </p:cNvPr>
          <p:cNvSpPr>
            <a:spLocks noGrp="1"/>
          </p:cNvSpPr>
          <p:nvPr>
            <p:ph type="body" sz="quarter" idx="18"/>
          </p:nvPr>
        </p:nvSpPr>
        <p:spPr>
          <a:xfrm>
            <a:off x="6489979" y="1990510"/>
            <a:ext cx="3422446" cy="3422445"/>
          </a:xfrm>
          <a:prstGeom prst="ellipse">
            <a:avLst/>
          </a:prstGeom>
          <a:solidFill>
            <a:schemeClr val="accent1"/>
          </a:solidFill>
        </p:spPr>
        <p:txBody>
          <a:bodyPr lIns="72000" tIns="72000" rIns="72000" bIns="72000" anchor="ctr">
            <a:normAutofit/>
          </a:bodyPr>
          <a:lstStyle>
            <a:lvl1pPr marL="0" indent="0" algn="ctr">
              <a:spcAft>
                <a:spcPts val="0"/>
              </a:spcAft>
              <a:buNone/>
              <a:defRPr sz="1801" b="1">
                <a:solidFill>
                  <a:schemeClr val="bg1"/>
                </a:solidFill>
              </a:defRPr>
            </a:lvl1pPr>
            <a:lvl2pPr marL="355609" indent="0" algn="ctr">
              <a:buNone/>
              <a:defRPr sz="1401"/>
            </a:lvl2pPr>
            <a:lvl3pPr marL="627078" indent="0" algn="ctr">
              <a:buNone/>
              <a:defRPr sz="1401"/>
            </a:lvl3pPr>
            <a:lvl4pPr marL="898548" indent="0" algn="ctr">
              <a:buNone/>
              <a:defRPr sz="1401"/>
            </a:lvl4pPr>
            <a:lvl5pPr marL="1168429" indent="0" algn="ctr">
              <a:buNone/>
              <a:defRPr sz="1401"/>
            </a:lvl5pPr>
          </a:lstStyle>
          <a:p>
            <a:pPr lvl="0"/>
            <a:r>
              <a:rPr lang="fi-FI"/>
              <a:t>Muokkaa tekstin perustyylejä napsauttamalla</a:t>
            </a:r>
          </a:p>
        </p:txBody>
      </p:sp>
      <p:sp>
        <p:nvSpPr>
          <p:cNvPr id="7" name="Slide Number Placeholder 14">
            <a:extLst>
              <a:ext uri="{FF2B5EF4-FFF2-40B4-BE49-F238E27FC236}">
                <a16:creationId xmlns:a16="http://schemas.microsoft.com/office/drawing/2014/main" id="{AD350EE5-0CA4-EE44-9422-F41A0348467B}"/>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9" name="Date Placeholder 16">
            <a:extLst>
              <a:ext uri="{FF2B5EF4-FFF2-40B4-BE49-F238E27FC236}">
                <a16:creationId xmlns:a16="http://schemas.microsoft.com/office/drawing/2014/main" id="{8773EDA3-4EAA-D447-A5E9-EF9B5C5CF0CD}"/>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36EDDC25-9854-8C42-A2CB-EAC85210A4CF}" type="datetime1">
              <a:rPr lang="fi-FI" smtClean="0"/>
              <a:t>11.1.2024</a:t>
            </a:fld>
            <a:endParaRPr lang="ru-RU"/>
          </a:p>
        </p:txBody>
      </p:sp>
    </p:spTree>
    <p:extLst>
      <p:ext uri="{BB962C8B-B14F-4D97-AF65-F5344CB8AC3E}">
        <p14:creationId xmlns:p14="http://schemas.microsoft.com/office/powerpoint/2010/main" val="329023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tumm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D46050-C5C0-DD41-BE43-F8B69D8AC9E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sp>
        <p:nvSpPr>
          <p:cNvPr id="7" name="Otsikko 1">
            <a:extLst>
              <a:ext uri="{FF2B5EF4-FFF2-40B4-BE49-F238E27FC236}">
                <a16:creationId xmlns:a16="http://schemas.microsoft.com/office/drawing/2014/main" id="{3F1329B0-DA4D-6C44-B6B8-1E6A8DB1AFA1}"/>
              </a:ext>
            </a:extLst>
          </p:cNvPr>
          <p:cNvSpPr>
            <a:spLocks noGrp="1"/>
          </p:cNvSpPr>
          <p:nvPr>
            <p:ph type="ctrTitle" hasCustomPrompt="1"/>
          </p:nvPr>
        </p:nvSpPr>
        <p:spPr>
          <a:xfrm>
            <a:off x="3059723" y="2553752"/>
            <a:ext cx="8685177" cy="2387600"/>
          </a:xfrm>
          <a:prstGeom prst="rect">
            <a:avLst/>
          </a:prstGeom>
        </p:spPr>
        <p:txBody>
          <a:bodyPr anchor="b"/>
          <a:lstStyle>
            <a:lvl1pPr algn="r">
              <a:lnSpc>
                <a:spcPct val="100000"/>
              </a:lnSpc>
              <a:defRPr sz="6000">
                <a:solidFill>
                  <a:schemeClr val="accent2"/>
                </a:solidFill>
                <a:latin typeface="+mj-lt"/>
                <a:ea typeface="Nunito Sans" pitchFamily="2" charset="0"/>
              </a:defRPr>
            </a:lvl1pPr>
          </a:lstStyle>
          <a:p>
            <a:r>
              <a:rPr lang="en-US" dirty="0"/>
              <a:t>Click to edit Master </a:t>
            </a:r>
            <a:br>
              <a:rPr lang="en-US" dirty="0"/>
            </a:br>
            <a:r>
              <a:rPr lang="en-US" dirty="0"/>
              <a:t>title style</a:t>
            </a:r>
            <a:endParaRPr lang="fi-FI" dirty="0"/>
          </a:p>
        </p:txBody>
      </p:sp>
      <p:sp>
        <p:nvSpPr>
          <p:cNvPr id="9" name="Alaotsikko 2">
            <a:extLst>
              <a:ext uri="{FF2B5EF4-FFF2-40B4-BE49-F238E27FC236}">
                <a16:creationId xmlns:a16="http://schemas.microsoft.com/office/drawing/2014/main" id="{BB7F9237-B3F8-5F47-9BBE-02D3BD7CF22F}"/>
              </a:ext>
            </a:extLst>
          </p:cNvPr>
          <p:cNvSpPr>
            <a:spLocks noGrp="1"/>
          </p:cNvSpPr>
          <p:nvPr>
            <p:ph type="subTitle" idx="1" hasCustomPrompt="1"/>
          </p:nvPr>
        </p:nvSpPr>
        <p:spPr>
          <a:xfrm>
            <a:off x="3058700" y="5127363"/>
            <a:ext cx="8690389" cy="734579"/>
          </a:xfrm>
          <a:prstGeom prst="rect">
            <a:avLst/>
          </a:prstGeom>
        </p:spPr>
        <p:txBody>
          <a:bodyPr>
            <a:normAutofit/>
          </a:bodyPr>
          <a:lstStyle>
            <a:lvl1pPr marL="0" indent="0" algn="r">
              <a:lnSpc>
                <a:spcPct val="100000"/>
              </a:lnSpc>
              <a:spcBef>
                <a:spcPts val="0"/>
              </a:spcBef>
              <a:buNone/>
              <a:defRPr sz="1401" b="0" spc="300">
                <a:solidFill>
                  <a:schemeClr val="accent2"/>
                </a:solidFill>
                <a:latin typeface="+mj-lt"/>
                <a:ea typeface="Nunito Sans" pitchFamily="2"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CLICK TO EDIT MASTER SUBTITLE STYLE</a:t>
            </a:r>
            <a:endParaRPr lang="fi-FI" dirty="0"/>
          </a:p>
        </p:txBody>
      </p:sp>
      <p:pic>
        <p:nvPicPr>
          <p:cNvPr id="11" name="Picture 10" descr="A picture containing drawing, cup, mug&#10;&#10;Description automatically generated">
            <a:extLst>
              <a:ext uri="{FF2B5EF4-FFF2-40B4-BE49-F238E27FC236}">
                <a16:creationId xmlns:a16="http://schemas.microsoft.com/office/drawing/2014/main" id="{155028D4-5A64-1845-B6A1-3F3C6E3D4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3" name="Slide Number Placeholder 14">
            <a:extLst>
              <a:ext uri="{FF2B5EF4-FFF2-40B4-BE49-F238E27FC236}">
                <a16:creationId xmlns:a16="http://schemas.microsoft.com/office/drawing/2014/main" id="{D11CD4B3-0234-0545-BEB4-B507645A2E9E}"/>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4" name="Date Placeholder 16">
            <a:extLst>
              <a:ext uri="{FF2B5EF4-FFF2-40B4-BE49-F238E27FC236}">
                <a16:creationId xmlns:a16="http://schemas.microsoft.com/office/drawing/2014/main" id="{4D79AA93-D9FF-FC47-A5B4-6F40B0AA7EC7}"/>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4E3C98FC-EE80-C640-9DBF-1CE134BCD63E}" type="datetime1">
              <a:rPr lang="fi-FI" smtClean="0"/>
              <a:t>11.1.2024</a:t>
            </a:fld>
            <a:endParaRPr lang="ru-RU"/>
          </a:p>
        </p:txBody>
      </p:sp>
    </p:spTree>
    <p:extLst>
      <p:ext uri="{BB962C8B-B14F-4D97-AF65-F5344CB8AC3E}">
        <p14:creationId xmlns:p14="http://schemas.microsoft.com/office/powerpoint/2010/main" val="35772772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palloa-hiek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E7BC2F-1C63-42A8-9DF9-C4F451671D4A}"/>
              </a:ext>
            </a:extLst>
          </p:cNvPr>
          <p:cNvSpPr>
            <a:spLocks noGrp="1"/>
          </p:cNvSpPr>
          <p:nvPr>
            <p:ph type="title"/>
          </p:nvPr>
        </p:nvSpPr>
        <p:spPr>
          <a:xfrm>
            <a:off x="442914" y="459355"/>
            <a:ext cx="11306175"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17" name="Text Placeholder 14">
            <a:extLst>
              <a:ext uri="{FF2B5EF4-FFF2-40B4-BE49-F238E27FC236}">
                <a16:creationId xmlns:a16="http://schemas.microsoft.com/office/drawing/2014/main" id="{A14DCD39-FD16-F140-98B5-EA09188E75B6}"/>
              </a:ext>
            </a:extLst>
          </p:cNvPr>
          <p:cNvSpPr>
            <a:spLocks noGrp="1"/>
          </p:cNvSpPr>
          <p:nvPr>
            <p:ph type="body" sz="quarter" idx="13"/>
          </p:nvPr>
        </p:nvSpPr>
        <p:spPr>
          <a:xfrm>
            <a:off x="1430737" y="2253732"/>
            <a:ext cx="2880000" cy="2880000"/>
          </a:xfrm>
          <a:prstGeom prst="ellipse">
            <a:avLst/>
          </a:prstGeom>
          <a:solidFill>
            <a:schemeClr val="accent1"/>
          </a:solidFill>
        </p:spPr>
        <p:txBody>
          <a:bodyPr lIns="72000" tIns="72000" rIns="72000" bIns="72000" anchor="ctr">
            <a:normAutofit/>
          </a:bodyPr>
          <a:lstStyle>
            <a:lvl1pPr marL="0" indent="0" algn="ctr">
              <a:spcAft>
                <a:spcPts val="0"/>
              </a:spcAft>
              <a:buNone/>
              <a:defRPr sz="1801" b="1">
                <a:solidFill>
                  <a:schemeClr val="bg1"/>
                </a:solidFill>
              </a:defRPr>
            </a:lvl1pPr>
            <a:lvl2pPr marL="355609" indent="0" algn="ctr">
              <a:buNone/>
              <a:defRPr sz="1401"/>
            </a:lvl2pPr>
            <a:lvl3pPr marL="627078" indent="0" algn="ctr">
              <a:buNone/>
              <a:defRPr sz="1401"/>
            </a:lvl3pPr>
            <a:lvl4pPr marL="898548" indent="0" algn="ctr">
              <a:buNone/>
              <a:defRPr sz="1401"/>
            </a:lvl4pPr>
            <a:lvl5pPr marL="1168429" indent="0" algn="ctr">
              <a:buNone/>
              <a:defRPr sz="1401"/>
            </a:lvl5pPr>
          </a:lstStyle>
          <a:p>
            <a:pPr lvl="0"/>
            <a:r>
              <a:rPr lang="fi-FI"/>
              <a:t>Muokkaa tekstin perustyylejä napsauttamalla</a:t>
            </a:r>
          </a:p>
        </p:txBody>
      </p:sp>
      <p:sp>
        <p:nvSpPr>
          <p:cNvPr id="18" name="Text Placeholder 14">
            <a:extLst>
              <a:ext uri="{FF2B5EF4-FFF2-40B4-BE49-F238E27FC236}">
                <a16:creationId xmlns:a16="http://schemas.microsoft.com/office/drawing/2014/main" id="{740BE08C-2600-9243-BF97-5680C4BDBE86}"/>
              </a:ext>
            </a:extLst>
          </p:cNvPr>
          <p:cNvSpPr>
            <a:spLocks noGrp="1"/>
          </p:cNvSpPr>
          <p:nvPr>
            <p:ph type="body" sz="quarter" idx="18"/>
          </p:nvPr>
        </p:nvSpPr>
        <p:spPr>
          <a:xfrm>
            <a:off x="4641902" y="2255401"/>
            <a:ext cx="2880000" cy="2880000"/>
          </a:xfrm>
          <a:prstGeom prst="ellipse">
            <a:avLst/>
          </a:prstGeom>
          <a:solidFill>
            <a:schemeClr val="accent1"/>
          </a:solidFill>
        </p:spPr>
        <p:txBody>
          <a:bodyPr lIns="72000" tIns="72000" rIns="72000" bIns="72000" anchor="ctr">
            <a:normAutofit/>
          </a:bodyPr>
          <a:lstStyle>
            <a:lvl1pPr marL="0" indent="0" algn="ctr">
              <a:spcAft>
                <a:spcPts val="0"/>
              </a:spcAft>
              <a:buNone/>
              <a:defRPr sz="1801" b="1">
                <a:solidFill>
                  <a:schemeClr val="bg1"/>
                </a:solidFill>
              </a:defRPr>
            </a:lvl1pPr>
            <a:lvl2pPr marL="355609" indent="0" algn="ctr">
              <a:buNone/>
              <a:defRPr sz="1401"/>
            </a:lvl2pPr>
            <a:lvl3pPr marL="627078" indent="0" algn="ctr">
              <a:buNone/>
              <a:defRPr sz="1401"/>
            </a:lvl3pPr>
            <a:lvl4pPr marL="898548" indent="0" algn="ctr">
              <a:buNone/>
              <a:defRPr sz="1401"/>
            </a:lvl4pPr>
            <a:lvl5pPr marL="1168429" indent="0" algn="ctr">
              <a:buNone/>
              <a:defRPr sz="1401"/>
            </a:lvl5pPr>
          </a:lstStyle>
          <a:p>
            <a:pPr lvl="0"/>
            <a:r>
              <a:rPr lang="fi-FI"/>
              <a:t>Muokkaa tekstin perustyylejä napsauttamalla</a:t>
            </a:r>
          </a:p>
        </p:txBody>
      </p:sp>
      <p:sp>
        <p:nvSpPr>
          <p:cNvPr id="19" name="Text Placeholder 14">
            <a:extLst>
              <a:ext uri="{FF2B5EF4-FFF2-40B4-BE49-F238E27FC236}">
                <a16:creationId xmlns:a16="http://schemas.microsoft.com/office/drawing/2014/main" id="{18310517-064B-E04F-AF93-2304ED281AB1}"/>
              </a:ext>
            </a:extLst>
          </p:cNvPr>
          <p:cNvSpPr>
            <a:spLocks noGrp="1"/>
          </p:cNvSpPr>
          <p:nvPr>
            <p:ph type="body" sz="quarter" idx="19"/>
          </p:nvPr>
        </p:nvSpPr>
        <p:spPr>
          <a:xfrm>
            <a:off x="7853067" y="2254665"/>
            <a:ext cx="2880000" cy="2880000"/>
          </a:xfrm>
          <a:prstGeom prst="ellipse">
            <a:avLst/>
          </a:prstGeom>
          <a:solidFill>
            <a:schemeClr val="accent1"/>
          </a:solidFill>
        </p:spPr>
        <p:txBody>
          <a:bodyPr lIns="72000" tIns="72000" rIns="72000" bIns="72000" anchor="ctr">
            <a:normAutofit/>
          </a:bodyPr>
          <a:lstStyle>
            <a:lvl1pPr marL="0" indent="0" algn="ctr">
              <a:spcAft>
                <a:spcPts val="0"/>
              </a:spcAft>
              <a:buNone/>
              <a:defRPr sz="1801" b="1">
                <a:solidFill>
                  <a:schemeClr val="bg1"/>
                </a:solidFill>
              </a:defRPr>
            </a:lvl1pPr>
            <a:lvl2pPr marL="355609" indent="0" algn="ctr">
              <a:buNone/>
              <a:defRPr sz="1401"/>
            </a:lvl2pPr>
            <a:lvl3pPr marL="627078" indent="0" algn="ctr">
              <a:buNone/>
              <a:defRPr sz="1401"/>
            </a:lvl3pPr>
            <a:lvl4pPr marL="898548" indent="0" algn="ctr">
              <a:buNone/>
              <a:defRPr sz="1401"/>
            </a:lvl4pPr>
            <a:lvl5pPr marL="1168429" indent="0" algn="ctr">
              <a:buNone/>
              <a:defRPr sz="1401"/>
            </a:lvl5pPr>
          </a:lstStyle>
          <a:p>
            <a:pPr lvl="0"/>
            <a:r>
              <a:rPr lang="fi-FI"/>
              <a:t>Muokkaa tekstin perustyylejä napsauttamalla</a:t>
            </a:r>
          </a:p>
        </p:txBody>
      </p:sp>
      <p:sp>
        <p:nvSpPr>
          <p:cNvPr id="9" name="Slide Number Placeholder 14">
            <a:extLst>
              <a:ext uri="{FF2B5EF4-FFF2-40B4-BE49-F238E27FC236}">
                <a16:creationId xmlns:a16="http://schemas.microsoft.com/office/drawing/2014/main" id="{4250F703-9D0D-6847-95AE-2C6B32C26310}"/>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11" name="Date Placeholder 16">
            <a:extLst>
              <a:ext uri="{FF2B5EF4-FFF2-40B4-BE49-F238E27FC236}">
                <a16:creationId xmlns:a16="http://schemas.microsoft.com/office/drawing/2014/main" id="{1615035B-849C-A74B-A3CC-D006D9F6274B}"/>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3F5C2FE3-7228-554A-83D4-850110764725}" type="datetime1">
              <a:rPr lang="fi-FI" smtClean="0"/>
              <a:t>11.1.2024</a:t>
            </a:fld>
            <a:endParaRPr lang="ru-RU"/>
          </a:p>
        </p:txBody>
      </p:sp>
    </p:spTree>
    <p:extLst>
      <p:ext uri="{BB962C8B-B14F-4D97-AF65-F5344CB8AC3E}">
        <p14:creationId xmlns:p14="http://schemas.microsoft.com/office/powerpoint/2010/main" val="3200085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pallo-tumm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E7BC2F-1C63-42A8-9DF9-C4F451671D4A}"/>
              </a:ext>
            </a:extLst>
          </p:cNvPr>
          <p:cNvSpPr>
            <a:spLocks noGrp="1"/>
          </p:cNvSpPr>
          <p:nvPr>
            <p:ph type="title"/>
          </p:nvPr>
        </p:nvSpPr>
        <p:spPr>
          <a:xfrm>
            <a:off x="442914" y="459355"/>
            <a:ext cx="11306175"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23" name="Text Placeholder 14">
            <a:extLst>
              <a:ext uri="{FF2B5EF4-FFF2-40B4-BE49-F238E27FC236}">
                <a16:creationId xmlns:a16="http://schemas.microsoft.com/office/drawing/2014/main" id="{7E41BFDF-78BF-2B44-A2AD-AA18E03F418C}"/>
              </a:ext>
            </a:extLst>
          </p:cNvPr>
          <p:cNvSpPr>
            <a:spLocks noGrp="1"/>
          </p:cNvSpPr>
          <p:nvPr>
            <p:ph type="body" sz="quarter" idx="13"/>
          </p:nvPr>
        </p:nvSpPr>
        <p:spPr>
          <a:xfrm>
            <a:off x="2567609" y="1988842"/>
            <a:ext cx="3422446" cy="3422445"/>
          </a:xfrm>
          <a:prstGeom prst="ellipse">
            <a:avLst/>
          </a:prstGeom>
          <a:solidFill>
            <a:schemeClr val="tx1"/>
          </a:solidFill>
        </p:spPr>
        <p:txBody>
          <a:bodyPr lIns="72000" tIns="72000" rIns="72000" bIns="72000" anchor="ctr">
            <a:normAutofit/>
          </a:bodyPr>
          <a:lstStyle>
            <a:lvl1pPr marL="0" indent="0" algn="ctr">
              <a:spcAft>
                <a:spcPts val="0"/>
              </a:spcAft>
              <a:buNone/>
              <a:defRPr sz="1801" b="1">
                <a:solidFill>
                  <a:schemeClr val="accent2"/>
                </a:solidFill>
              </a:defRPr>
            </a:lvl1pPr>
            <a:lvl2pPr marL="355609" indent="0" algn="ctr">
              <a:buNone/>
              <a:defRPr sz="1401"/>
            </a:lvl2pPr>
            <a:lvl3pPr marL="627078" indent="0" algn="ctr">
              <a:buNone/>
              <a:defRPr sz="1401"/>
            </a:lvl3pPr>
            <a:lvl4pPr marL="898548" indent="0" algn="ctr">
              <a:buNone/>
              <a:defRPr sz="1401"/>
            </a:lvl4pPr>
            <a:lvl5pPr marL="1168429" indent="0" algn="ctr">
              <a:buNone/>
              <a:defRPr sz="1401"/>
            </a:lvl5pPr>
          </a:lstStyle>
          <a:p>
            <a:pPr lvl="0"/>
            <a:r>
              <a:rPr lang="fi-FI"/>
              <a:t>Muokkaa tekstin perustyylejä napsauttamalla</a:t>
            </a:r>
          </a:p>
        </p:txBody>
      </p:sp>
      <p:sp>
        <p:nvSpPr>
          <p:cNvPr id="24" name="Text Placeholder 14">
            <a:extLst>
              <a:ext uri="{FF2B5EF4-FFF2-40B4-BE49-F238E27FC236}">
                <a16:creationId xmlns:a16="http://schemas.microsoft.com/office/drawing/2014/main" id="{CC253CEC-93BB-BF44-8C73-21FC47EDB0E9}"/>
              </a:ext>
            </a:extLst>
          </p:cNvPr>
          <p:cNvSpPr>
            <a:spLocks noGrp="1"/>
          </p:cNvSpPr>
          <p:nvPr>
            <p:ph type="body" sz="quarter" idx="18"/>
          </p:nvPr>
        </p:nvSpPr>
        <p:spPr>
          <a:xfrm>
            <a:off x="6489979" y="1990510"/>
            <a:ext cx="3422446" cy="3422445"/>
          </a:xfrm>
          <a:prstGeom prst="ellipse">
            <a:avLst/>
          </a:prstGeom>
          <a:solidFill>
            <a:schemeClr val="tx1"/>
          </a:solidFill>
        </p:spPr>
        <p:txBody>
          <a:bodyPr lIns="72000" tIns="72000" rIns="72000" bIns="72000" anchor="ctr">
            <a:normAutofit/>
          </a:bodyPr>
          <a:lstStyle>
            <a:lvl1pPr marL="0" indent="0" algn="ctr">
              <a:spcAft>
                <a:spcPts val="0"/>
              </a:spcAft>
              <a:buNone/>
              <a:defRPr sz="1801" b="1">
                <a:solidFill>
                  <a:schemeClr val="accent2"/>
                </a:solidFill>
              </a:defRPr>
            </a:lvl1pPr>
            <a:lvl2pPr marL="355609" indent="0" algn="ctr">
              <a:buNone/>
              <a:defRPr sz="1401"/>
            </a:lvl2pPr>
            <a:lvl3pPr marL="627078" indent="0" algn="ctr">
              <a:buNone/>
              <a:defRPr sz="1401"/>
            </a:lvl3pPr>
            <a:lvl4pPr marL="898548" indent="0" algn="ctr">
              <a:buNone/>
              <a:defRPr sz="1401"/>
            </a:lvl4pPr>
            <a:lvl5pPr marL="1168429" indent="0" algn="ctr">
              <a:buNone/>
              <a:defRPr sz="1401"/>
            </a:lvl5pPr>
          </a:lstStyle>
          <a:p>
            <a:pPr lvl="0"/>
            <a:r>
              <a:rPr lang="fi-FI"/>
              <a:t>Muokkaa tekstin perustyylejä napsauttamalla</a:t>
            </a:r>
          </a:p>
        </p:txBody>
      </p:sp>
      <p:sp>
        <p:nvSpPr>
          <p:cNvPr id="7" name="Slide Number Placeholder 14">
            <a:extLst>
              <a:ext uri="{FF2B5EF4-FFF2-40B4-BE49-F238E27FC236}">
                <a16:creationId xmlns:a16="http://schemas.microsoft.com/office/drawing/2014/main" id="{E3A16740-7DFB-DA44-A392-477DDAC93C49}"/>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9" name="Date Placeholder 16">
            <a:extLst>
              <a:ext uri="{FF2B5EF4-FFF2-40B4-BE49-F238E27FC236}">
                <a16:creationId xmlns:a16="http://schemas.microsoft.com/office/drawing/2014/main" id="{4BD7E571-90AC-2B49-831E-A5F4C2396272}"/>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17D3FE1F-3B55-284F-B28D-ED08B0C50AEF}" type="datetime1">
              <a:rPr lang="fi-FI" smtClean="0"/>
              <a:t>11.1.2024</a:t>
            </a:fld>
            <a:endParaRPr lang="ru-RU"/>
          </a:p>
        </p:txBody>
      </p:sp>
    </p:spTree>
    <p:extLst>
      <p:ext uri="{BB962C8B-B14F-4D97-AF65-F5344CB8AC3E}">
        <p14:creationId xmlns:p14="http://schemas.microsoft.com/office/powerpoint/2010/main" val="1223063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palloa-tumm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E7BC2F-1C63-42A8-9DF9-C4F451671D4A}"/>
              </a:ext>
            </a:extLst>
          </p:cNvPr>
          <p:cNvSpPr>
            <a:spLocks noGrp="1"/>
          </p:cNvSpPr>
          <p:nvPr>
            <p:ph type="title"/>
          </p:nvPr>
        </p:nvSpPr>
        <p:spPr>
          <a:xfrm>
            <a:off x="442914" y="459355"/>
            <a:ext cx="11306175"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17" name="Text Placeholder 14">
            <a:extLst>
              <a:ext uri="{FF2B5EF4-FFF2-40B4-BE49-F238E27FC236}">
                <a16:creationId xmlns:a16="http://schemas.microsoft.com/office/drawing/2014/main" id="{A14DCD39-FD16-F140-98B5-EA09188E75B6}"/>
              </a:ext>
            </a:extLst>
          </p:cNvPr>
          <p:cNvSpPr>
            <a:spLocks noGrp="1"/>
          </p:cNvSpPr>
          <p:nvPr>
            <p:ph type="body" sz="quarter" idx="13"/>
          </p:nvPr>
        </p:nvSpPr>
        <p:spPr>
          <a:xfrm>
            <a:off x="1430737" y="2253732"/>
            <a:ext cx="2880000" cy="2880000"/>
          </a:xfrm>
          <a:prstGeom prst="ellipse">
            <a:avLst/>
          </a:prstGeom>
          <a:solidFill>
            <a:schemeClr val="tx1"/>
          </a:solidFill>
        </p:spPr>
        <p:txBody>
          <a:bodyPr lIns="72000" tIns="72000" rIns="72000" bIns="72000" anchor="ctr">
            <a:normAutofit/>
          </a:bodyPr>
          <a:lstStyle>
            <a:lvl1pPr marL="0" indent="0" algn="ctr">
              <a:spcAft>
                <a:spcPts val="0"/>
              </a:spcAft>
              <a:buNone/>
              <a:defRPr sz="1801" b="1">
                <a:solidFill>
                  <a:schemeClr val="accent2"/>
                </a:solidFill>
              </a:defRPr>
            </a:lvl1pPr>
            <a:lvl2pPr marL="355609" indent="0" algn="ctr">
              <a:buNone/>
              <a:defRPr sz="1401"/>
            </a:lvl2pPr>
            <a:lvl3pPr marL="627078" indent="0" algn="ctr">
              <a:buNone/>
              <a:defRPr sz="1401"/>
            </a:lvl3pPr>
            <a:lvl4pPr marL="898548" indent="0" algn="ctr">
              <a:buNone/>
              <a:defRPr sz="1401"/>
            </a:lvl4pPr>
            <a:lvl5pPr marL="1168429" indent="0" algn="ctr">
              <a:buNone/>
              <a:defRPr sz="1401"/>
            </a:lvl5pPr>
          </a:lstStyle>
          <a:p>
            <a:pPr lvl="0"/>
            <a:r>
              <a:rPr lang="fi-FI"/>
              <a:t>Muokkaa tekstin perustyylejä napsauttamalla</a:t>
            </a:r>
          </a:p>
        </p:txBody>
      </p:sp>
      <p:sp>
        <p:nvSpPr>
          <p:cNvPr id="18" name="Text Placeholder 14">
            <a:extLst>
              <a:ext uri="{FF2B5EF4-FFF2-40B4-BE49-F238E27FC236}">
                <a16:creationId xmlns:a16="http://schemas.microsoft.com/office/drawing/2014/main" id="{740BE08C-2600-9243-BF97-5680C4BDBE86}"/>
              </a:ext>
            </a:extLst>
          </p:cNvPr>
          <p:cNvSpPr>
            <a:spLocks noGrp="1"/>
          </p:cNvSpPr>
          <p:nvPr>
            <p:ph type="body" sz="quarter" idx="18"/>
          </p:nvPr>
        </p:nvSpPr>
        <p:spPr>
          <a:xfrm>
            <a:off x="4641902" y="2255401"/>
            <a:ext cx="2880000" cy="2880000"/>
          </a:xfrm>
          <a:prstGeom prst="ellipse">
            <a:avLst/>
          </a:prstGeom>
          <a:solidFill>
            <a:schemeClr val="tx1"/>
          </a:solidFill>
        </p:spPr>
        <p:txBody>
          <a:bodyPr lIns="72000" tIns="72000" rIns="72000" bIns="72000" anchor="ctr">
            <a:normAutofit/>
          </a:bodyPr>
          <a:lstStyle>
            <a:lvl1pPr marL="0" indent="0" algn="ctr">
              <a:spcAft>
                <a:spcPts val="0"/>
              </a:spcAft>
              <a:buNone/>
              <a:defRPr sz="1801" b="1">
                <a:solidFill>
                  <a:schemeClr val="accent2"/>
                </a:solidFill>
              </a:defRPr>
            </a:lvl1pPr>
            <a:lvl2pPr marL="355609" indent="0" algn="ctr">
              <a:buNone/>
              <a:defRPr sz="1401"/>
            </a:lvl2pPr>
            <a:lvl3pPr marL="627078" indent="0" algn="ctr">
              <a:buNone/>
              <a:defRPr sz="1401"/>
            </a:lvl3pPr>
            <a:lvl4pPr marL="898548" indent="0" algn="ctr">
              <a:buNone/>
              <a:defRPr sz="1401"/>
            </a:lvl4pPr>
            <a:lvl5pPr marL="1168429" indent="0" algn="ctr">
              <a:buNone/>
              <a:defRPr sz="1401"/>
            </a:lvl5pPr>
          </a:lstStyle>
          <a:p>
            <a:pPr lvl="0"/>
            <a:r>
              <a:rPr lang="fi-FI"/>
              <a:t>Muokkaa tekstin perustyylejä napsauttamalla</a:t>
            </a:r>
          </a:p>
        </p:txBody>
      </p:sp>
      <p:sp>
        <p:nvSpPr>
          <p:cNvPr id="19" name="Text Placeholder 14">
            <a:extLst>
              <a:ext uri="{FF2B5EF4-FFF2-40B4-BE49-F238E27FC236}">
                <a16:creationId xmlns:a16="http://schemas.microsoft.com/office/drawing/2014/main" id="{18310517-064B-E04F-AF93-2304ED281AB1}"/>
              </a:ext>
            </a:extLst>
          </p:cNvPr>
          <p:cNvSpPr>
            <a:spLocks noGrp="1"/>
          </p:cNvSpPr>
          <p:nvPr>
            <p:ph type="body" sz="quarter" idx="19"/>
          </p:nvPr>
        </p:nvSpPr>
        <p:spPr>
          <a:xfrm>
            <a:off x="7853067" y="2254665"/>
            <a:ext cx="2880000" cy="2880000"/>
          </a:xfrm>
          <a:prstGeom prst="ellipse">
            <a:avLst/>
          </a:prstGeom>
          <a:solidFill>
            <a:schemeClr val="tx1"/>
          </a:solidFill>
        </p:spPr>
        <p:txBody>
          <a:bodyPr lIns="72000" tIns="72000" rIns="72000" bIns="72000" anchor="ctr">
            <a:normAutofit/>
          </a:bodyPr>
          <a:lstStyle>
            <a:lvl1pPr marL="0" indent="0" algn="ctr">
              <a:spcAft>
                <a:spcPts val="0"/>
              </a:spcAft>
              <a:buNone/>
              <a:defRPr sz="1801" b="1">
                <a:solidFill>
                  <a:schemeClr val="accent2"/>
                </a:solidFill>
              </a:defRPr>
            </a:lvl1pPr>
            <a:lvl2pPr marL="355609" indent="0" algn="ctr">
              <a:buNone/>
              <a:defRPr sz="1401"/>
            </a:lvl2pPr>
            <a:lvl3pPr marL="627078" indent="0" algn="ctr">
              <a:buNone/>
              <a:defRPr sz="1401"/>
            </a:lvl3pPr>
            <a:lvl4pPr marL="898548" indent="0" algn="ctr">
              <a:buNone/>
              <a:defRPr sz="1401"/>
            </a:lvl4pPr>
            <a:lvl5pPr marL="1168429" indent="0" algn="ctr">
              <a:buNone/>
              <a:defRPr sz="1401"/>
            </a:lvl5pPr>
          </a:lstStyle>
          <a:p>
            <a:pPr lvl="0"/>
            <a:r>
              <a:rPr lang="fi-FI"/>
              <a:t>Muokkaa tekstin perustyylejä napsauttamalla</a:t>
            </a:r>
          </a:p>
        </p:txBody>
      </p:sp>
      <p:sp>
        <p:nvSpPr>
          <p:cNvPr id="9" name="Slide Number Placeholder 14">
            <a:extLst>
              <a:ext uri="{FF2B5EF4-FFF2-40B4-BE49-F238E27FC236}">
                <a16:creationId xmlns:a16="http://schemas.microsoft.com/office/drawing/2014/main" id="{98DEF1A0-C005-5B4C-AC95-3B84B4259CD2}"/>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11" name="Date Placeholder 16">
            <a:extLst>
              <a:ext uri="{FF2B5EF4-FFF2-40B4-BE49-F238E27FC236}">
                <a16:creationId xmlns:a16="http://schemas.microsoft.com/office/drawing/2014/main" id="{1B64AA84-A1A5-4940-AA90-15C7A03AE1C8}"/>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D314CA71-F837-CF47-A3A0-1B84BAF5B283}" type="datetime1">
              <a:rPr lang="fi-FI" smtClean="0"/>
              <a:t>11.1.2024</a:t>
            </a:fld>
            <a:endParaRPr lang="ru-RU"/>
          </a:p>
        </p:txBody>
      </p:sp>
    </p:spTree>
    <p:extLst>
      <p:ext uri="{BB962C8B-B14F-4D97-AF65-F5344CB8AC3E}">
        <p14:creationId xmlns:p14="http://schemas.microsoft.com/office/powerpoint/2010/main" val="1462293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laatikot-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E7BC2F-1C63-42A8-9DF9-C4F451671D4A}"/>
              </a:ext>
            </a:extLst>
          </p:cNvPr>
          <p:cNvSpPr>
            <a:spLocks noGrp="1"/>
          </p:cNvSpPr>
          <p:nvPr>
            <p:ph type="title"/>
          </p:nvPr>
        </p:nvSpPr>
        <p:spPr>
          <a:xfrm>
            <a:off x="442914" y="459355"/>
            <a:ext cx="11306175"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19" name="Text Placeholder 19">
            <a:extLst>
              <a:ext uri="{FF2B5EF4-FFF2-40B4-BE49-F238E27FC236}">
                <a16:creationId xmlns:a16="http://schemas.microsoft.com/office/drawing/2014/main" id="{08EE3BA5-2D79-9C45-8012-013EA19A2A0D}"/>
              </a:ext>
            </a:extLst>
          </p:cNvPr>
          <p:cNvSpPr>
            <a:spLocks noGrp="1"/>
          </p:cNvSpPr>
          <p:nvPr>
            <p:ph type="body" sz="quarter" idx="10" hasCustomPrompt="1"/>
          </p:nvPr>
        </p:nvSpPr>
        <p:spPr>
          <a:xfrm>
            <a:off x="1183721" y="2276872"/>
            <a:ext cx="2592388" cy="3744416"/>
          </a:xfrm>
          <a:prstGeom prst="rect">
            <a:avLst/>
          </a:prstGeom>
        </p:spPr>
        <p:txBody>
          <a:bodyPr/>
          <a:lstStyle>
            <a:lvl1pPr marL="285757" indent="-285757" algn="l">
              <a:buClr>
                <a:schemeClr val="tx1"/>
              </a:buClr>
              <a:buFont typeface="Arial" panose="020B0604020202020204" pitchFamily="34" charset="0"/>
              <a:buChar char="•"/>
              <a:defRPr sz="1600">
                <a:solidFill>
                  <a:schemeClr val="tx1"/>
                </a:solidFill>
              </a:defRPr>
            </a:lvl1pPr>
            <a:lvl2pPr marL="550875" indent="-285757" algn="l">
              <a:buClr>
                <a:schemeClr val="tx1"/>
              </a:buClr>
              <a:buFont typeface="Arial" panose="020B0604020202020204" pitchFamily="34" charset="0"/>
              <a:buChar char="•"/>
              <a:defRPr sz="1401">
                <a:solidFill>
                  <a:schemeClr val="tx1"/>
                </a:solidFill>
              </a:defRPr>
            </a:lvl2pPr>
            <a:lvl3pPr marL="711218" indent="-171454" algn="l">
              <a:buClr>
                <a:schemeClr val="tx1"/>
              </a:buClr>
              <a:buFont typeface="Arial" panose="020B0604020202020204" pitchFamily="34" charset="0"/>
              <a:buChar char="•"/>
              <a:defRPr sz="1401">
                <a:solidFill>
                  <a:schemeClr val="tx1"/>
                </a:solidFill>
              </a:defRPr>
            </a:lvl3pPr>
            <a:lvl4pPr marL="976337" indent="-171454" algn="l">
              <a:buClr>
                <a:schemeClr val="tx1"/>
              </a:buClr>
              <a:buFont typeface="Arial" panose="020B0604020202020204" pitchFamily="34" charset="0"/>
              <a:buChar char="•"/>
              <a:defRPr sz="1600">
                <a:solidFill>
                  <a:schemeClr val="tx1"/>
                </a:solidFill>
              </a:defRPr>
            </a:lvl4pPr>
            <a:lvl5pPr marL="1250981" indent="-171454" algn="l">
              <a:buClr>
                <a:schemeClr val="accent1"/>
              </a:buClr>
              <a:buFont typeface="Arial" panose="020B0604020202020204" pitchFamily="34" charset="0"/>
              <a:buChar char="•"/>
              <a:defRPr sz="1401">
                <a:solidFill>
                  <a:schemeClr val="tx1"/>
                </a:solidFill>
              </a:defRPr>
            </a:lvl5pPr>
          </a:lstStyle>
          <a:p>
            <a:pPr lvl="0"/>
            <a:r>
              <a:rPr lang="en-US" dirty="0"/>
              <a:t>Edit Master text styles</a:t>
            </a:r>
          </a:p>
          <a:p>
            <a:pPr lvl="1"/>
            <a:r>
              <a:rPr lang="en-US" dirty="0"/>
              <a:t>Second level</a:t>
            </a:r>
          </a:p>
          <a:p>
            <a:pPr lvl="2"/>
            <a:r>
              <a:rPr lang="en-US" dirty="0"/>
              <a:t>Third level</a:t>
            </a:r>
          </a:p>
          <a:p>
            <a:pPr lvl="3"/>
            <a:endParaRPr lang="fi-FI" dirty="0"/>
          </a:p>
        </p:txBody>
      </p:sp>
      <p:sp>
        <p:nvSpPr>
          <p:cNvPr id="20" name="Text Placeholder 19">
            <a:extLst>
              <a:ext uri="{FF2B5EF4-FFF2-40B4-BE49-F238E27FC236}">
                <a16:creationId xmlns:a16="http://schemas.microsoft.com/office/drawing/2014/main" id="{990ACA7C-7F52-9C43-88DC-8B82051E8618}"/>
              </a:ext>
            </a:extLst>
          </p:cNvPr>
          <p:cNvSpPr>
            <a:spLocks noGrp="1"/>
          </p:cNvSpPr>
          <p:nvPr>
            <p:ph type="body" sz="quarter" idx="11" hasCustomPrompt="1"/>
          </p:nvPr>
        </p:nvSpPr>
        <p:spPr>
          <a:xfrm>
            <a:off x="4799807" y="2295453"/>
            <a:ext cx="2592388" cy="3744416"/>
          </a:xfrm>
          <a:prstGeom prst="rect">
            <a:avLst/>
          </a:prstGeom>
        </p:spPr>
        <p:txBody>
          <a:bodyPr/>
          <a:lstStyle>
            <a:lvl1pPr marL="285757" indent="-285757" algn="l">
              <a:buClr>
                <a:schemeClr val="tx1"/>
              </a:buClr>
              <a:buFont typeface="Arial" panose="020B0604020202020204" pitchFamily="34" charset="0"/>
              <a:buChar char="•"/>
              <a:defRPr sz="1600">
                <a:solidFill>
                  <a:schemeClr val="tx1"/>
                </a:solidFill>
              </a:defRPr>
            </a:lvl1pPr>
            <a:lvl2pPr marL="550875" indent="-285757" algn="l">
              <a:buClr>
                <a:schemeClr val="tx1"/>
              </a:buClr>
              <a:buFont typeface="Arial" panose="020B0604020202020204" pitchFamily="34" charset="0"/>
              <a:buChar char="•"/>
              <a:defRPr sz="1401">
                <a:solidFill>
                  <a:schemeClr val="tx1"/>
                </a:solidFill>
              </a:defRPr>
            </a:lvl2pPr>
            <a:lvl3pPr marL="711218" indent="-171454" algn="l">
              <a:buClr>
                <a:schemeClr val="tx1"/>
              </a:buClr>
              <a:buFont typeface="Arial" panose="020B0604020202020204" pitchFamily="34" charset="0"/>
              <a:buChar char="•"/>
              <a:defRPr sz="1401">
                <a:solidFill>
                  <a:schemeClr val="tx1"/>
                </a:solidFill>
              </a:defRPr>
            </a:lvl3pPr>
            <a:lvl4pPr marL="976337" indent="-171454" algn="l">
              <a:buClr>
                <a:schemeClr val="tx1"/>
              </a:buClr>
              <a:buFont typeface="Arial" panose="020B0604020202020204" pitchFamily="34" charset="0"/>
              <a:buChar char="•"/>
              <a:defRPr sz="1600">
                <a:solidFill>
                  <a:schemeClr val="tx1"/>
                </a:solidFill>
              </a:defRPr>
            </a:lvl4pPr>
            <a:lvl5pPr marL="1250981" indent="-171454" algn="l">
              <a:buClr>
                <a:schemeClr val="accent1"/>
              </a:buClr>
              <a:buFont typeface="Arial" panose="020B0604020202020204" pitchFamily="34" charset="0"/>
              <a:buChar char="•"/>
              <a:defRPr sz="1401">
                <a:solidFill>
                  <a:schemeClr val="tx1"/>
                </a:solidFill>
              </a:defRPr>
            </a:lvl5pPr>
          </a:lstStyle>
          <a:p>
            <a:pPr lvl="0"/>
            <a:r>
              <a:rPr lang="en-US" dirty="0"/>
              <a:t>Edit Master text styles</a:t>
            </a:r>
          </a:p>
          <a:p>
            <a:pPr lvl="1"/>
            <a:r>
              <a:rPr lang="en-US" dirty="0"/>
              <a:t>Second level</a:t>
            </a:r>
          </a:p>
          <a:p>
            <a:pPr lvl="2"/>
            <a:r>
              <a:rPr lang="en-US" dirty="0"/>
              <a:t>Third level</a:t>
            </a:r>
          </a:p>
          <a:p>
            <a:pPr lvl="3"/>
            <a:endParaRPr lang="fi-FI" dirty="0"/>
          </a:p>
        </p:txBody>
      </p:sp>
      <p:sp>
        <p:nvSpPr>
          <p:cNvPr id="21" name="Text Placeholder 19">
            <a:extLst>
              <a:ext uri="{FF2B5EF4-FFF2-40B4-BE49-F238E27FC236}">
                <a16:creationId xmlns:a16="http://schemas.microsoft.com/office/drawing/2014/main" id="{4C696639-757D-B447-A99F-1BE26D5530C2}"/>
              </a:ext>
            </a:extLst>
          </p:cNvPr>
          <p:cNvSpPr>
            <a:spLocks noGrp="1"/>
          </p:cNvSpPr>
          <p:nvPr>
            <p:ph type="body" sz="quarter" idx="12" hasCustomPrompt="1"/>
          </p:nvPr>
        </p:nvSpPr>
        <p:spPr>
          <a:xfrm>
            <a:off x="8415892" y="2295453"/>
            <a:ext cx="2592388" cy="3744416"/>
          </a:xfrm>
          <a:prstGeom prst="rect">
            <a:avLst/>
          </a:prstGeom>
        </p:spPr>
        <p:txBody>
          <a:bodyPr/>
          <a:lstStyle>
            <a:lvl1pPr marL="285757" indent="-285757" algn="l">
              <a:buClr>
                <a:schemeClr val="tx1"/>
              </a:buClr>
              <a:buFont typeface="Arial" panose="020B0604020202020204" pitchFamily="34" charset="0"/>
              <a:buChar char="•"/>
              <a:defRPr sz="1600">
                <a:solidFill>
                  <a:schemeClr val="tx1"/>
                </a:solidFill>
              </a:defRPr>
            </a:lvl1pPr>
            <a:lvl2pPr marL="550875" indent="-285757" algn="l">
              <a:buClr>
                <a:schemeClr val="tx1"/>
              </a:buClr>
              <a:buFont typeface="Arial" panose="020B0604020202020204" pitchFamily="34" charset="0"/>
              <a:buChar char="•"/>
              <a:defRPr sz="1401">
                <a:solidFill>
                  <a:schemeClr val="tx1"/>
                </a:solidFill>
              </a:defRPr>
            </a:lvl2pPr>
            <a:lvl3pPr marL="711218" indent="-171454" algn="l">
              <a:buClr>
                <a:schemeClr val="tx1"/>
              </a:buClr>
              <a:buFont typeface="Arial" panose="020B0604020202020204" pitchFamily="34" charset="0"/>
              <a:buChar char="•"/>
              <a:defRPr sz="1401">
                <a:solidFill>
                  <a:schemeClr val="tx1"/>
                </a:solidFill>
              </a:defRPr>
            </a:lvl3pPr>
            <a:lvl4pPr marL="976337" indent="-171454" algn="l">
              <a:buClr>
                <a:schemeClr val="accent1"/>
              </a:buClr>
              <a:buFont typeface="Arial" panose="020B0604020202020204" pitchFamily="34" charset="0"/>
              <a:buChar char="•"/>
              <a:defRPr sz="1401">
                <a:solidFill>
                  <a:schemeClr val="tx1"/>
                </a:solidFill>
              </a:defRPr>
            </a:lvl4pPr>
            <a:lvl5pPr marL="1250981" indent="-171454" algn="l">
              <a:buClr>
                <a:schemeClr val="accent1"/>
              </a:buClr>
              <a:buFont typeface="Arial" panose="020B0604020202020204" pitchFamily="34" charset="0"/>
              <a:buChar char="•"/>
              <a:defRPr sz="1401">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22" name="Text Placeholder 2">
            <a:extLst>
              <a:ext uri="{FF2B5EF4-FFF2-40B4-BE49-F238E27FC236}">
                <a16:creationId xmlns:a16="http://schemas.microsoft.com/office/drawing/2014/main" id="{56AE8133-9C27-174C-BC20-EFC738537B7D}"/>
              </a:ext>
            </a:extLst>
          </p:cNvPr>
          <p:cNvSpPr>
            <a:spLocks noGrp="1"/>
          </p:cNvSpPr>
          <p:nvPr>
            <p:ph type="body" sz="quarter" idx="13"/>
          </p:nvPr>
        </p:nvSpPr>
        <p:spPr>
          <a:xfrm>
            <a:off x="1184276" y="1628777"/>
            <a:ext cx="2592388" cy="504825"/>
          </a:xfrm>
          <a:prstGeom prst="rect">
            <a:avLst/>
          </a:prstGeom>
        </p:spPr>
        <p:txBody>
          <a:bodyPr/>
          <a:lstStyle>
            <a:lvl1pPr marL="0" indent="0" algn="ctr">
              <a:buNone/>
              <a:defRPr sz="1600" b="1">
                <a:solidFill>
                  <a:schemeClr val="tx1"/>
                </a:solidFill>
                <a:latin typeface="+mj-lt"/>
              </a:defRPr>
            </a:lvl1pPr>
            <a:lvl2pPr marL="265119" indent="0">
              <a:buNone/>
              <a:defRPr sz="1401" b="1">
                <a:latin typeface="+mj-lt"/>
              </a:defRPr>
            </a:lvl2pPr>
            <a:lvl3pPr marL="539764" indent="0">
              <a:buNone/>
              <a:defRPr sz="1401" b="1">
                <a:latin typeface="+mj-lt"/>
              </a:defRPr>
            </a:lvl3pPr>
            <a:lvl4pPr marL="804882" indent="0">
              <a:buNone/>
              <a:defRPr sz="1401" b="1">
                <a:latin typeface="+mj-lt"/>
              </a:defRPr>
            </a:lvl4pPr>
            <a:lvl5pPr marL="1079527" indent="0">
              <a:buNone/>
              <a:defRPr sz="1401" b="1">
                <a:latin typeface="+mj-lt"/>
              </a:defRPr>
            </a:lvl5pPr>
          </a:lstStyle>
          <a:p>
            <a:pPr lvl="0"/>
            <a:r>
              <a:rPr lang="fi-FI"/>
              <a:t>Muokkaa tekstin perustyylejä napsauttamalla</a:t>
            </a:r>
          </a:p>
        </p:txBody>
      </p:sp>
      <p:sp>
        <p:nvSpPr>
          <p:cNvPr id="23" name="Text Placeholder 2">
            <a:extLst>
              <a:ext uri="{FF2B5EF4-FFF2-40B4-BE49-F238E27FC236}">
                <a16:creationId xmlns:a16="http://schemas.microsoft.com/office/drawing/2014/main" id="{2E71DC47-38A6-9945-8BC2-4D2E32F68FC0}"/>
              </a:ext>
            </a:extLst>
          </p:cNvPr>
          <p:cNvSpPr>
            <a:spLocks noGrp="1"/>
          </p:cNvSpPr>
          <p:nvPr>
            <p:ph type="body" sz="quarter" idx="14"/>
          </p:nvPr>
        </p:nvSpPr>
        <p:spPr>
          <a:xfrm>
            <a:off x="4808547" y="1628777"/>
            <a:ext cx="2592388" cy="504825"/>
          </a:xfrm>
          <a:prstGeom prst="rect">
            <a:avLst/>
          </a:prstGeom>
        </p:spPr>
        <p:txBody>
          <a:bodyPr/>
          <a:lstStyle>
            <a:lvl1pPr marL="0" indent="0" algn="ctr">
              <a:buNone/>
              <a:defRPr sz="1600" b="1">
                <a:solidFill>
                  <a:schemeClr val="tx1"/>
                </a:solidFill>
                <a:latin typeface="+mj-lt"/>
              </a:defRPr>
            </a:lvl1pPr>
            <a:lvl2pPr marL="265119" indent="0">
              <a:buNone/>
              <a:defRPr sz="1401" b="1">
                <a:latin typeface="+mj-lt"/>
              </a:defRPr>
            </a:lvl2pPr>
            <a:lvl3pPr marL="539764" indent="0">
              <a:buNone/>
              <a:defRPr sz="1401" b="1">
                <a:latin typeface="+mj-lt"/>
              </a:defRPr>
            </a:lvl3pPr>
            <a:lvl4pPr marL="804882" indent="0">
              <a:buNone/>
              <a:defRPr sz="1401" b="1">
                <a:latin typeface="+mj-lt"/>
              </a:defRPr>
            </a:lvl4pPr>
            <a:lvl5pPr marL="1079527" indent="0">
              <a:buNone/>
              <a:defRPr sz="1401" b="1">
                <a:latin typeface="+mj-lt"/>
              </a:defRPr>
            </a:lvl5pPr>
          </a:lstStyle>
          <a:p>
            <a:pPr lvl="0"/>
            <a:r>
              <a:rPr lang="fi-FI"/>
              <a:t>Muokkaa tekstin perustyylejä napsauttamalla</a:t>
            </a:r>
          </a:p>
        </p:txBody>
      </p:sp>
      <p:sp>
        <p:nvSpPr>
          <p:cNvPr id="24" name="Text Placeholder 2">
            <a:extLst>
              <a:ext uri="{FF2B5EF4-FFF2-40B4-BE49-F238E27FC236}">
                <a16:creationId xmlns:a16="http://schemas.microsoft.com/office/drawing/2014/main" id="{3CC6D550-2262-AC42-8AE6-D001DF941838}"/>
              </a:ext>
            </a:extLst>
          </p:cNvPr>
          <p:cNvSpPr>
            <a:spLocks noGrp="1"/>
          </p:cNvSpPr>
          <p:nvPr>
            <p:ph type="body" sz="quarter" idx="15"/>
          </p:nvPr>
        </p:nvSpPr>
        <p:spPr>
          <a:xfrm>
            <a:off x="8392228" y="1628774"/>
            <a:ext cx="2592388" cy="504825"/>
          </a:xfrm>
          <a:prstGeom prst="rect">
            <a:avLst/>
          </a:prstGeom>
        </p:spPr>
        <p:txBody>
          <a:bodyPr/>
          <a:lstStyle>
            <a:lvl1pPr marL="0" indent="0" algn="ctr">
              <a:buNone/>
              <a:defRPr sz="1600" b="1">
                <a:solidFill>
                  <a:schemeClr val="tx1"/>
                </a:solidFill>
                <a:latin typeface="+mj-lt"/>
              </a:defRPr>
            </a:lvl1pPr>
            <a:lvl2pPr marL="265119" indent="0">
              <a:buNone/>
              <a:defRPr sz="1401" b="1">
                <a:latin typeface="+mj-lt"/>
              </a:defRPr>
            </a:lvl2pPr>
            <a:lvl3pPr marL="539764" indent="0">
              <a:buNone/>
              <a:defRPr sz="1401" b="1">
                <a:latin typeface="+mj-lt"/>
              </a:defRPr>
            </a:lvl3pPr>
            <a:lvl4pPr marL="804882" indent="0">
              <a:buNone/>
              <a:defRPr sz="1401" b="1">
                <a:latin typeface="+mj-lt"/>
              </a:defRPr>
            </a:lvl4pPr>
            <a:lvl5pPr marL="1079527" indent="0">
              <a:buNone/>
              <a:defRPr sz="1401" b="1">
                <a:latin typeface="+mj-lt"/>
              </a:defRPr>
            </a:lvl5pPr>
          </a:lstStyle>
          <a:p>
            <a:pPr lvl="0"/>
            <a:r>
              <a:rPr lang="fi-FI"/>
              <a:t>Muokkaa tekstin perustyylejä napsauttamalla</a:t>
            </a:r>
          </a:p>
        </p:txBody>
      </p:sp>
      <p:sp>
        <p:nvSpPr>
          <p:cNvPr id="11" name="Slide Number Placeholder 14">
            <a:extLst>
              <a:ext uri="{FF2B5EF4-FFF2-40B4-BE49-F238E27FC236}">
                <a16:creationId xmlns:a16="http://schemas.microsoft.com/office/drawing/2014/main" id="{72765D31-1F04-534F-96A3-37CE05C6F0FE}"/>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12" name="Date Placeholder 16">
            <a:extLst>
              <a:ext uri="{FF2B5EF4-FFF2-40B4-BE49-F238E27FC236}">
                <a16:creationId xmlns:a16="http://schemas.microsoft.com/office/drawing/2014/main" id="{D6CF5B80-D7C2-3140-83DD-1C7796AB88A3}"/>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D069E49E-7051-1D4C-9019-5D59007398B2}" type="datetime1">
              <a:rPr lang="fi-FI" smtClean="0"/>
              <a:t>11.1.2024</a:t>
            </a:fld>
            <a:endParaRPr lang="ru-RU"/>
          </a:p>
        </p:txBody>
      </p:sp>
    </p:spTree>
    <p:extLst>
      <p:ext uri="{BB962C8B-B14F-4D97-AF65-F5344CB8AC3E}">
        <p14:creationId xmlns:p14="http://schemas.microsoft.com/office/powerpoint/2010/main" val="611879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4" name="Slide Number Placeholder 14">
            <a:extLst>
              <a:ext uri="{FF2B5EF4-FFF2-40B4-BE49-F238E27FC236}">
                <a16:creationId xmlns:a16="http://schemas.microsoft.com/office/drawing/2014/main" id="{AAF37D32-69A0-D14B-9A55-5F0A7D4EDA83}"/>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6" name="Date Placeholder 16">
            <a:extLst>
              <a:ext uri="{FF2B5EF4-FFF2-40B4-BE49-F238E27FC236}">
                <a16:creationId xmlns:a16="http://schemas.microsoft.com/office/drawing/2014/main" id="{E1606225-A5CF-0A4A-B0A2-2D483D8F2478}"/>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F8334B95-A928-564D-82C0-BD058AF77280}" type="datetime1">
              <a:rPr lang="fi-FI" smtClean="0"/>
              <a:t>11.1.2024</a:t>
            </a:fld>
            <a:endParaRPr lang="ru-RU"/>
          </a:p>
        </p:txBody>
      </p:sp>
    </p:spTree>
    <p:extLst>
      <p:ext uri="{BB962C8B-B14F-4D97-AF65-F5344CB8AC3E}">
        <p14:creationId xmlns:p14="http://schemas.microsoft.com/office/powerpoint/2010/main" val="1207390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yhjä-tumm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5AC021-9F6C-C948-8F93-47B5F4CFF261}"/>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pic>
        <p:nvPicPr>
          <p:cNvPr id="8" name="Picture 7" descr="A picture containing drawing, cup, mug&#10;&#10;Description automatically generated">
            <a:extLst>
              <a:ext uri="{FF2B5EF4-FFF2-40B4-BE49-F238E27FC236}">
                <a16:creationId xmlns:a16="http://schemas.microsoft.com/office/drawing/2014/main" id="{06C6A19A-76D0-D844-8365-305C32441E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9" name="Slide Number Placeholder 14">
            <a:extLst>
              <a:ext uri="{FF2B5EF4-FFF2-40B4-BE49-F238E27FC236}">
                <a16:creationId xmlns:a16="http://schemas.microsoft.com/office/drawing/2014/main" id="{7436A811-EDAA-6F45-AD75-48F1B2D72BFC}"/>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0" name="Date Placeholder 16">
            <a:extLst>
              <a:ext uri="{FF2B5EF4-FFF2-40B4-BE49-F238E27FC236}">
                <a16:creationId xmlns:a16="http://schemas.microsoft.com/office/drawing/2014/main" id="{3C2E6DCC-271A-C640-A159-E3874C9885DB}"/>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4DC814A0-3FF5-2F44-B297-87DAC9E05B56}" type="datetime1">
              <a:rPr lang="fi-FI" smtClean="0"/>
              <a:t>11.1.2024</a:t>
            </a:fld>
            <a:endParaRPr lang="ru-RU"/>
          </a:p>
        </p:txBody>
      </p:sp>
    </p:spTree>
    <p:extLst>
      <p:ext uri="{BB962C8B-B14F-4D97-AF65-F5344CB8AC3E}">
        <p14:creationId xmlns:p14="http://schemas.microsoft.com/office/powerpoint/2010/main" val="656336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yhjä-turkoosi">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5AC021-9F6C-C948-8F93-47B5F4CFF26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pic>
        <p:nvPicPr>
          <p:cNvPr id="8" name="Picture 7" descr="A picture containing drawing, cup, mug&#10;&#10;Description automatically generated">
            <a:extLst>
              <a:ext uri="{FF2B5EF4-FFF2-40B4-BE49-F238E27FC236}">
                <a16:creationId xmlns:a16="http://schemas.microsoft.com/office/drawing/2014/main" id="{3C2CDC65-C5F0-1648-9382-5DEAD88E4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9" name="Slide Number Placeholder 14">
            <a:extLst>
              <a:ext uri="{FF2B5EF4-FFF2-40B4-BE49-F238E27FC236}">
                <a16:creationId xmlns:a16="http://schemas.microsoft.com/office/drawing/2014/main" id="{C09D64D1-64FC-A145-9554-91BA3625C0B0}"/>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0" name="Date Placeholder 16">
            <a:extLst>
              <a:ext uri="{FF2B5EF4-FFF2-40B4-BE49-F238E27FC236}">
                <a16:creationId xmlns:a16="http://schemas.microsoft.com/office/drawing/2014/main" id="{E5B4D166-2881-744C-AE96-E9C238645EE0}"/>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6431B199-D7D6-F245-81C9-9A9CE4C59336}" type="datetime1">
              <a:rPr lang="fi-FI" smtClean="0"/>
              <a:t>11.1.2024</a:t>
            </a:fld>
            <a:endParaRPr lang="ru-RU"/>
          </a:p>
        </p:txBody>
      </p:sp>
    </p:spTree>
    <p:extLst>
      <p:ext uri="{BB962C8B-B14F-4D97-AF65-F5344CB8AC3E}">
        <p14:creationId xmlns:p14="http://schemas.microsoft.com/office/powerpoint/2010/main" val="2902107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sällys">
    <p:spTree>
      <p:nvGrpSpPr>
        <p:cNvPr id="1" name=""/>
        <p:cNvGrpSpPr/>
        <p:nvPr/>
      </p:nvGrpSpPr>
      <p:grpSpPr>
        <a:xfrm>
          <a:off x="0" y="0"/>
          <a:ext cx="0" cy="0"/>
          <a:chOff x="0" y="0"/>
          <a:chExt cx="0" cy="0"/>
        </a:xfrm>
      </p:grpSpPr>
      <p:sp>
        <p:nvSpPr>
          <p:cNvPr id="6" name="Tekstin paikkamerkki 18">
            <a:extLst>
              <a:ext uri="{FF2B5EF4-FFF2-40B4-BE49-F238E27FC236}">
                <a16:creationId xmlns:a16="http://schemas.microsoft.com/office/drawing/2014/main" id="{EF516D8F-E99B-1A4C-99C8-7DC882924EE5}"/>
              </a:ext>
            </a:extLst>
          </p:cNvPr>
          <p:cNvSpPr>
            <a:spLocks noGrp="1"/>
          </p:cNvSpPr>
          <p:nvPr>
            <p:ph type="body" sz="quarter" idx="13" hasCustomPrompt="1"/>
          </p:nvPr>
        </p:nvSpPr>
        <p:spPr>
          <a:xfrm>
            <a:off x="333377" y="1744976"/>
            <a:ext cx="1190625" cy="561975"/>
          </a:xfrm>
          <a:prstGeom prst="rect">
            <a:avLst/>
          </a:prstGeom>
        </p:spPr>
        <p:txBody>
          <a:bodyPr anchor="b" anchorCtr="0">
            <a:normAutofit/>
          </a:bodyPr>
          <a:lstStyle>
            <a:lvl1pPr marL="0" indent="0">
              <a:buNone/>
              <a:defRPr sz="3401" b="1" u="sng">
                <a:solidFill>
                  <a:schemeClr val="accent2"/>
                </a:solidFill>
                <a:latin typeface="+mn-lt"/>
              </a:defRPr>
            </a:lvl1pPr>
            <a:lvl2pPr marL="180979" indent="0">
              <a:buNone/>
              <a:defRPr/>
            </a:lvl2pPr>
          </a:lstStyle>
          <a:p>
            <a:pPr lvl="0"/>
            <a:r>
              <a:rPr lang="fi-FI" dirty="0"/>
              <a:t>00</a:t>
            </a:r>
          </a:p>
        </p:txBody>
      </p:sp>
      <p:sp>
        <p:nvSpPr>
          <p:cNvPr id="9" name="Tekstin paikkamerkki 18">
            <a:extLst>
              <a:ext uri="{FF2B5EF4-FFF2-40B4-BE49-F238E27FC236}">
                <a16:creationId xmlns:a16="http://schemas.microsoft.com/office/drawing/2014/main" id="{1FE699F7-AB88-8848-83AE-CF3F5234BC8F}"/>
              </a:ext>
            </a:extLst>
          </p:cNvPr>
          <p:cNvSpPr>
            <a:spLocks noGrp="1"/>
          </p:cNvSpPr>
          <p:nvPr>
            <p:ph type="body" sz="quarter" idx="15" hasCustomPrompt="1"/>
          </p:nvPr>
        </p:nvSpPr>
        <p:spPr>
          <a:xfrm>
            <a:off x="4286251" y="1744976"/>
            <a:ext cx="1190625" cy="561975"/>
          </a:xfrm>
          <a:prstGeom prst="rect">
            <a:avLst/>
          </a:prstGeom>
        </p:spPr>
        <p:txBody>
          <a:bodyPr anchor="b" anchorCtr="0">
            <a:normAutofit/>
          </a:bodyPr>
          <a:lstStyle>
            <a:lvl1pPr marL="0" indent="0">
              <a:buNone/>
              <a:defRPr sz="3401" b="1" u="sng">
                <a:solidFill>
                  <a:schemeClr val="accent2"/>
                </a:solidFill>
                <a:latin typeface="+mn-lt"/>
              </a:defRPr>
            </a:lvl1pPr>
            <a:lvl2pPr marL="180979" indent="0">
              <a:buNone/>
              <a:defRPr/>
            </a:lvl2pPr>
          </a:lstStyle>
          <a:p>
            <a:pPr lvl="0"/>
            <a:r>
              <a:rPr lang="fi-FI"/>
              <a:t>00</a:t>
            </a:r>
          </a:p>
        </p:txBody>
      </p:sp>
      <p:sp>
        <p:nvSpPr>
          <p:cNvPr id="11" name="Tekstin paikkamerkki 18">
            <a:extLst>
              <a:ext uri="{FF2B5EF4-FFF2-40B4-BE49-F238E27FC236}">
                <a16:creationId xmlns:a16="http://schemas.microsoft.com/office/drawing/2014/main" id="{E4855CD4-7139-6D4F-ABD4-70E43120CBBE}"/>
              </a:ext>
            </a:extLst>
          </p:cNvPr>
          <p:cNvSpPr>
            <a:spLocks noGrp="1"/>
          </p:cNvSpPr>
          <p:nvPr>
            <p:ph type="body" sz="quarter" idx="17" hasCustomPrompt="1"/>
          </p:nvPr>
        </p:nvSpPr>
        <p:spPr>
          <a:xfrm>
            <a:off x="8229601" y="1744976"/>
            <a:ext cx="1190625" cy="561975"/>
          </a:xfrm>
          <a:prstGeom prst="rect">
            <a:avLst/>
          </a:prstGeom>
        </p:spPr>
        <p:txBody>
          <a:bodyPr anchor="b" anchorCtr="0">
            <a:normAutofit/>
          </a:bodyPr>
          <a:lstStyle>
            <a:lvl1pPr marL="0" indent="0">
              <a:buNone/>
              <a:defRPr sz="3401" b="1" u="sng">
                <a:solidFill>
                  <a:schemeClr val="accent2"/>
                </a:solidFill>
                <a:latin typeface="+mn-lt"/>
              </a:defRPr>
            </a:lvl1pPr>
            <a:lvl2pPr marL="180979" indent="0">
              <a:buNone/>
              <a:defRPr/>
            </a:lvl2pPr>
          </a:lstStyle>
          <a:p>
            <a:pPr lvl="0"/>
            <a:r>
              <a:rPr lang="fi-FI"/>
              <a:t>00</a:t>
            </a:r>
          </a:p>
        </p:txBody>
      </p:sp>
      <p:sp>
        <p:nvSpPr>
          <p:cNvPr id="13" name="Tekstin paikkamerkki 18">
            <a:extLst>
              <a:ext uri="{FF2B5EF4-FFF2-40B4-BE49-F238E27FC236}">
                <a16:creationId xmlns:a16="http://schemas.microsoft.com/office/drawing/2014/main" id="{2A591E8A-DDB5-FB4C-B4B1-6EDC63CF0902}"/>
              </a:ext>
            </a:extLst>
          </p:cNvPr>
          <p:cNvSpPr>
            <a:spLocks noGrp="1"/>
          </p:cNvSpPr>
          <p:nvPr>
            <p:ph type="body" sz="quarter" idx="19" hasCustomPrompt="1"/>
          </p:nvPr>
        </p:nvSpPr>
        <p:spPr>
          <a:xfrm>
            <a:off x="333377" y="3754753"/>
            <a:ext cx="1190625" cy="561975"/>
          </a:xfrm>
          <a:prstGeom prst="rect">
            <a:avLst/>
          </a:prstGeom>
        </p:spPr>
        <p:txBody>
          <a:bodyPr anchor="b" anchorCtr="0">
            <a:normAutofit/>
          </a:bodyPr>
          <a:lstStyle>
            <a:lvl1pPr marL="0" indent="0">
              <a:buNone/>
              <a:defRPr sz="3401" b="1" u="sng">
                <a:solidFill>
                  <a:schemeClr val="accent2"/>
                </a:solidFill>
                <a:latin typeface="+mn-lt"/>
              </a:defRPr>
            </a:lvl1pPr>
            <a:lvl2pPr marL="180979" indent="0">
              <a:buNone/>
              <a:defRPr/>
            </a:lvl2pPr>
          </a:lstStyle>
          <a:p>
            <a:pPr lvl="0"/>
            <a:r>
              <a:rPr lang="fi-FI"/>
              <a:t>00</a:t>
            </a:r>
          </a:p>
        </p:txBody>
      </p:sp>
      <p:sp>
        <p:nvSpPr>
          <p:cNvPr id="15" name="Tekstin paikkamerkki 18">
            <a:extLst>
              <a:ext uri="{FF2B5EF4-FFF2-40B4-BE49-F238E27FC236}">
                <a16:creationId xmlns:a16="http://schemas.microsoft.com/office/drawing/2014/main" id="{62789994-F203-4A44-B083-0A5235E605B9}"/>
              </a:ext>
            </a:extLst>
          </p:cNvPr>
          <p:cNvSpPr>
            <a:spLocks noGrp="1"/>
          </p:cNvSpPr>
          <p:nvPr>
            <p:ph type="body" sz="quarter" idx="21" hasCustomPrompt="1"/>
          </p:nvPr>
        </p:nvSpPr>
        <p:spPr>
          <a:xfrm>
            <a:off x="4286251" y="3754753"/>
            <a:ext cx="1190625" cy="561975"/>
          </a:xfrm>
          <a:prstGeom prst="rect">
            <a:avLst/>
          </a:prstGeom>
        </p:spPr>
        <p:txBody>
          <a:bodyPr anchor="b" anchorCtr="0">
            <a:normAutofit/>
          </a:bodyPr>
          <a:lstStyle>
            <a:lvl1pPr marL="0" indent="0">
              <a:buNone/>
              <a:defRPr sz="3401" b="1" u="sng">
                <a:solidFill>
                  <a:schemeClr val="accent2"/>
                </a:solidFill>
                <a:latin typeface="+mn-lt"/>
              </a:defRPr>
            </a:lvl1pPr>
            <a:lvl2pPr marL="180979" indent="0">
              <a:buNone/>
              <a:defRPr/>
            </a:lvl2pPr>
          </a:lstStyle>
          <a:p>
            <a:pPr lvl="0"/>
            <a:r>
              <a:rPr lang="fi-FI"/>
              <a:t>00</a:t>
            </a:r>
          </a:p>
        </p:txBody>
      </p:sp>
      <p:sp>
        <p:nvSpPr>
          <p:cNvPr id="17" name="Tekstin paikkamerkki 18">
            <a:extLst>
              <a:ext uri="{FF2B5EF4-FFF2-40B4-BE49-F238E27FC236}">
                <a16:creationId xmlns:a16="http://schemas.microsoft.com/office/drawing/2014/main" id="{60ABF194-21D3-1240-874F-AB9B13F0F213}"/>
              </a:ext>
            </a:extLst>
          </p:cNvPr>
          <p:cNvSpPr>
            <a:spLocks noGrp="1"/>
          </p:cNvSpPr>
          <p:nvPr>
            <p:ph type="body" sz="quarter" idx="23" hasCustomPrompt="1"/>
          </p:nvPr>
        </p:nvSpPr>
        <p:spPr>
          <a:xfrm>
            <a:off x="8229601" y="3754753"/>
            <a:ext cx="1190625" cy="561975"/>
          </a:xfrm>
          <a:prstGeom prst="rect">
            <a:avLst/>
          </a:prstGeom>
        </p:spPr>
        <p:txBody>
          <a:bodyPr anchor="b" anchorCtr="0">
            <a:normAutofit/>
          </a:bodyPr>
          <a:lstStyle>
            <a:lvl1pPr marL="0" indent="0">
              <a:buNone/>
              <a:defRPr sz="3401" b="1" u="sng">
                <a:solidFill>
                  <a:schemeClr val="accent2"/>
                </a:solidFill>
                <a:latin typeface="+mn-lt"/>
              </a:defRPr>
            </a:lvl1pPr>
            <a:lvl2pPr marL="180979" indent="0">
              <a:buNone/>
              <a:defRPr/>
            </a:lvl2pPr>
          </a:lstStyle>
          <a:p>
            <a:pPr lvl="0"/>
            <a:r>
              <a:rPr lang="fi-FI"/>
              <a:t>00</a:t>
            </a:r>
          </a:p>
        </p:txBody>
      </p:sp>
      <p:sp>
        <p:nvSpPr>
          <p:cNvPr id="18" name="Otsikko 1">
            <a:extLst>
              <a:ext uri="{FF2B5EF4-FFF2-40B4-BE49-F238E27FC236}">
                <a16:creationId xmlns:a16="http://schemas.microsoft.com/office/drawing/2014/main" id="{91103733-5E73-D643-AF6D-C985B7D3673B}"/>
              </a:ext>
            </a:extLst>
          </p:cNvPr>
          <p:cNvSpPr>
            <a:spLocks noGrp="1"/>
          </p:cNvSpPr>
          <p:nvPr>
            <p:ph type="title"/>
          </p:nvPr>
        </p:nvSpPr>
        <p:spPr>
          <a:xfrm>
            <a:off x="342900" y="459355"/>
            <a:ext cx="11487150"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3" name="Text Placeholder 2">
            <a:extLst>
              <a:ext uri="{FF2B5EF4-FFF2-40B4-BE49-F238E27FC236}">
                <a16:creationId xmlns:a16="http://schemas.microsoft.com/office/drawing/2014/main" id="{71D57729-1AB7-9A4A-B6CC-5FDA0BB0A6B0}"/>
              </a:ext>
            </a:extLst>
          </p:cNvPr>
          <p:cNvSpPr>
            <a:spLocks noGrp="1"/>
          </p:cNvSpPr>
          <p:nvPr>
            <p:ph type="body" sz="quarter" idx="24"/>
          </p:nvPr>
        </p:nvSpPr>
        <p:spPr>
          <a:xfrm>
            <a:off x="333376" y="2435540"/>
            <a:ext cx="3581401" cy="1190625"/>
          </a:xfrm>
          <a:prstGeom prst="rect">
            <a:avLst/>
          </a:prstGeom>
        </p:spPr>
        <p:txBody>
          <a:bodyPr/>
          <a:lstStyle>
            <a:lvl1pPr>
              <a:buNone/>
              <a:defRPr sz="1600">
                <a:solidFill>
                  <a:schemeClr val="tx1"/>
                </a:solidFill>
              </a:defRPr>
            </a:lvl1pPr>
            <a:lvl2pPr>
              <a:buNone/>
              <a:defRPr sz="1200">
                <a:solidFill>
                  <a:schemeClr val="tx1"/>
                </a:solidFill>
              </a:defRPr>
            </a:lvl2pPr>
            <a:lvl3pPr>
              <a:defRPr sz="1050">
                <a:solidFill>
                  <a:schemeClr val="tx1"/>
                </a:solidFill>
              </a:defRPr>
            </a:lvl3pPr>
            <a:lvl4pPr>
              <a:defRPr sz="1001">
                <a:solidFill>
                  <a:schemeClr val="tx1"/>
                </a:solidFill>
              </a:defRPr>
            </a:lvl4pPr>
            <a:lvl5pPr>
              <a:defRPr sz="601">
                <a:solidFill>
                  <a:schemeClr val="tx1"/>
                </a:solidFill>
              </a:defRPr>
            </a:lvl5pPr>
          </a:lstStyle>
          <a:p>
            <a:pPr lvl="0"/>
            <a:r>
              <a:rPr lang="fi-FI"/>
              <a:t>Muokkaa tekstin perustyylejä napsauttamalla</a:t>
            </a:r>
          </a:p>
        </p:txBody>
      </p:sp>
      <p:sp>
        <p:nvSpPr>
          <p:cNvPr id="19" name="Text Placeholder 2">
            <a:extLst>
              <a:ext uri="{FF2B5EF4-FFF2-40B4-BE49-F238E27FC236}">
                <a16:creationId xmlns:a16="http://schemas.microsoft.com/office/drawing/2014/main" id="{DB19AE94-776B-2140-AC67-8EDCA49BC978}"/>
              </a:ext>
            </a:extLst>
          </p:cNvPr>
          <p:cNvSpPr>
            <a:spLocks noGrp="1"/>
          </p:cNvSpPr>
          <p:nvPr>
            <p:ph type="body" sz="quarter" idx="25"/>
          </p:nvPr>
        </p:nvSpPr>
        <p:spPr>
          <a:xfrm>
            <a:off x="333376" y="4445316"/>
            <a:ext cx="3581401" cy="1190625"/>
          </a:xfrm>
          <a:prstGeom prst="rect">
            <a:avLst/>
          </a:prstGeom>
        </p:spPr>
        <p:txBody>
          <a:bodyPr/>
          <a:lstStyle>
            <a:lvl1pPr>
              <a:buNone/>
              <a:defRPr sz="1600">
                <a:solidFill>
                  <a:schemeClr val="tx1"/>
                </a:solidFill>
              </a:defRPr>
            </a:lvl1pPr>
            <a:lvl2pPr>
              <a:buNone/>
              <a:defRPr sz="1200">
                <a:solidFill>
                  <a:schemeClr val="tx1"/>
                </a:solidFill>
              </a:defRPr>
            </a:lvl2pPr>
            <a:lvl3pPr>
              <a:defRPr sz="1050">
                <a:solidFill>
                  <a:schemeClr val="tx1"/>
                </a:solidFill>
              </a:defRPr>
            </a:lvl3pPr>
            <a:lvl4pPr>
              <a:defRPr sz="1001">
                <a:solidFill>
                  <a:schemeClr val="tx1"/>
                </a:solidFill>
              </a:defRPr>
            </a:lvl4pPr>
            <a:lvl5pPr>
              <a:defRPr sz="601">
                <a:solidFill>
                  <a:schemeClr val="tx1"/>
                </a:solidFill>
              </a:defRPr>
            </a:lvl5pPr>
          </a:lstStyle>
          <a:p>
            <a:pPr lvl="0"/>
            <a:r>
              <a:rPr lang="fi-FI"/>
              <a:t>Muokkaa tekstin perustyylejä napsauttamalla</a:t>
            </a:r>
          </a:p>
        </p:txBody>
      </p:sp>
      <p:sp>
        <p:nvSpPr>
          <p:cNvPr id="20" name="Text Placeholder 2">
            <a:extLst>
              <a:ext uri="{FF2B5EF4-FFF2-40B4-BE49-F238E27FC236}">
                <a16:creationId xmlns:a16="http://schemas.microsoft.com/office/drawing/2014/main" id="{51C485BC-5AFA-7E43-92FA-852B9F305DE5}"/>
              </a:ext>
            </a:extLst>
          </p:cNvPr>
          <p:cNvSpPr>
            <a:spLocks noGrp="1"/>
          </p:cNvSpPr>
          <p:nvPr>
            <p:ph type="body" sz="quarter" idx="26"/>
          </p:nvPr>
        </p:nvSpPr>
        <p:spPr>
          <a:xfrm>
            <a:off x="4286250" y="2435540"/>
            <a:ext cx="3581401" cy="1190625"/>
          </a:xfrm>
          <a:prstGeom prst="rect">
            <a:avLst/>
          </a:prstGeom>
        </p:spPr>
        <p:txBody>
          <a:bodyPr/>
          <a:lstStyle>
            <a:lvl1pPr>
              <a:buNone/>
              <a:defRPr sz="1600">
                <a:solidFill>
                  <a:schemeClr val="tx1"/>
                </a:solidFill>
              </a:defRPr>
            </a:lvl1pPr>
            <a:lvl2pPr>
              <a:buNone/>
              <a:defRPr sz="1200">
                <a:solidFill>
                  <a:schemeClr val="tx1"/>
                </a:solidFill>
              </a:defRPr>
            </a:lvl2pPr>
            <a:lvl3pPr>
              <a:defRPr sz="1050">
                <a:solidFill>
                  <a:schemeClr val="tx1"/>
                </a:solidFill>
              </a:defRPr>
            </a:lvl3pPr>
            <a:lvl4pPr>
              <a:defRPr sz="1001">
                <a:solidFill>
                  <a:schemeClr val="tx1"/>
                </a:solidFill>
              </a:defRPr>
            </a:lvl4pPr>
            <a:lvl5pPr>
              <a:defRPr sz="601">
                <a:solidFill>
                  <a:schemeClr val="tx1"/>
                </a:solidFill>
              </a:defRPr>
            </a:lvl5pPr>
          </a:lstStyle>
          <a:p>
            <a:pPr lvl="0"/>
            <a:r>
              <a:rPr lang="fi-FI"/>
              <a:t>Muokkaa tekstin perustyylejä napsauttamalla</a:t>
            </a:r>
          </a:p>
        </p:txBody>
      </p:sp>
      <p:sp>
        <p:nvSpPr>
          <p:cNvPr id="21" name="Text Placeholder 2">
            <a:extLst>
              <a:ext uri="{FF2B5EF4-FFF2-40B4-BE49-F238E27FC236}">
                <a16:creationId xmlns:a16="http://schemas.microsoft.com/office/drawing/2014/main" id="{D01EC26B-F3D4-8E4A-B827-53E1318BE214}"/>
              </a:ext>
            </a:extLst>
          </p:cNvPr>
          <p:cNvSpPr>
            <a:spLocks noGrp="1"/>
          </p:cNvSpPr>
          <p:nvPr>
            <p:ph type="body" sz="quarter" idx="27"/>
          </p:nvPr>
        </p:nvSpPr>
        <p:spPr>
          <a:xfrm>
            <a:off x="4286250" y="4445316"/>
            <a:ext cx="3581401" cy="1190625"/>
          </a:xfrm>
          <a:prstGeom prst="rect">
            <a:avLst/>
          </a:prstGeom>
        </p:spPr>
        <p:txBody>
          <a:bodyPr/>
          <a:lstStyle>
            <a:lvl1pPr>
              <a:buNone/>
              <a:defRPr sz="1600">
                <a:solidFill>
                  <a:schemeClr val="tx1"/>
                </a:solidFill>
              </a:defRPr>
            </a:lvl1pPr>
            <a:lvl2pPr>
              <a:buNone/>
              <a:defRPr sz="1200">
                <a:solidFill>
                  <a:schemeClr val="tx1"/>
                </a:solidFill>
              </a:defRPr>
            </a:lvl2pPr>
            <a:lvl3pPr>
              <a:defRPr sz="1050">
                <a:solidFill>
                  <a:schemeClr val="tx1"/>
                </a:solidFill>
              </a:defRPr>
            </a:lvl3pPr>
            <a:lvl4pPr>
              <a:defRPr sz="1001">
                <a:solidFill>
                  <a:schemeClr val="tx1"/>
                </a:solidFill>
              </a:defRPr>
            </a:lvl4pPr>
            <a:lvl5pPr>
              <a:defRPr sz="601">
                <a:solidFill>
                  <a:schemeClr val="tx1"/>
                </a:solidFill>
              </a:defRPr>
            </a:lvl5pPr>
          </a:lstStyle>
          <a:p>
            <a:pPr lvl="0"/>
            <a:r>
              <a:rPr lang="fi-FI"/>
              <a:t>Muokkaa tekstin perustyylejä napsauttamalla</a:t>
            </a:r>
          </a:p>
        </p:txBody>
      </p:sp>
      <p:sp>
        <p:nvSpPr>
          <p:cNvPr id="22" name="Text Placeholder 2">
            <a:extLst>
              <a:ext uri="{FF2B5EF4-FFF2-40B4-BE49-F238E27FC236}">
                <a16:creationId xmlns:a16="http://schemas.microsoft.com/office/drawing/2014/main" id="{701522C4-52B1-BE4C-B432-7E03E792A74B}"/>
              </a:ext>
            </a:extLst>
          </p:cNvPr>
          <p:cNvSpPr>
            <a:spLocks noGrp="1"/>
          </p:cNvSpPr>
          <p:nvPr>
            <p:ph type="body" sz="quarter" idx="28"/>
          </p:nvPr>
        </p:nvSpPr>
        <p:spPr>
          <a:xfrm>
            <a:off x="8229600" y="2435540"/>
            <a:ext cx="3581401" cy="1190625"/>
          </a:xfrm>
          <a:prstGeom prst="rect">
            <a:avLst/>
          </a:prstGeom>
        </p:spPr>
        <p:txBody>
          <a:bodyPr/>
          <a:lstStyle>
            <a:lvl1pPr>
              <a:buNone/>
              <a:defRPr sz="1600">
                <a:solidFill>
                  <a:schemeClr val="tx1"/>
                </a:solidFill>
              </a:defRPr>
            </a:lvl1pPr>
            <a:lvl2pPr>
              <a:buNone/>
              <a:defRPr sz="1200">
                <a:solidFill>
                  <a:schemeClr val="tx1"/>
                </a:solidFill>
              </a:defRPr>
            </a:lvl2pPr>
            <a:lvl3pPr>
              <a:defRPr sz="1050">
                <a:solidFill>
                  <a:schemeClr val="tx1"/>
                </a:solidFill>
              </a:defRPr>
            </a:lvl3pPr>
            <a:lvl4pPr>
              <a:defRPr sz="1001">
                <a:solidFill>
                  <a:schemeClr val="tx1"/>
                </a:solidFill>
              </a:defRPr>
            </a:lvl4pPr>
            <a:lvl5pPr>
              <a:defRPr sz="601">
                <a:solidFill>
                  <a:schemeClr val="tx1"/>
                </a:solidFill>
              </a:defRPr>
            </a:lvl5pPr>
          </a:lstStyle>
          <a:p>
            <a:pPr lvl="0"/>
            <a:r>
              <a:rPr lang="fi-FI"/>
              <a:t>Muokkaa tekstin perustyylejä napsauttamalla</a:t>
            </a:r>
          </a:p>
        </p:txBody>
      </p:sp>
      <p:sp>
        <p:nvSpPr>
          <p:cNvPr id="23" name="Text Placeholder 2">
            <a:extLst>
              <a:ext uri="{FF2B5EF4-FFF2-40B4-BE49-F238E27FC236}">
                <a16:creationId xmlns:a16="http://schemas.microsoft.com/office/drawing/2014/main" id="{C5648CA8-8066-C54A-BA98-274ACE9BF454}"/>
              </a:ext>
            </a:extLst>
          </p:cNvPr>
          <p:cNvSpPr>
            <a:spLocks noGrp="1"/>
          </p:cNvSpPr>
          <p:nvPr>
            <p:ph type="body" sz="quarter" idx="29"/>
          </p:nvPr>
        </p:nvSpPr>
        <p:spPr>
          <a:xfrm>
            <a:off x="8229600" y="4445316"/>
            <a:ext cx="3581401" cy="1190625"/>
          </a:xfrm>
          <a:prstGeom prst="rect">
            <a:avLst/>
          </a:prstGeom>
        </p:spPr>
        <p:txBody>
          <a:bodyPr/>
          <a:lstStyle>
            <a:lvl1pPr>
              <a:buNone/>
              <a:defRPr sz="1600">
                <a:solidFill>
                  <a:schemeClr val="tx1"/>
                </a:solidFill>
              </a:defRPr>
            </a:lvl1pPr>
            <a:lvl2pPr>
              <a:buNone/>
              <a:defRPr sz="1200">
                <a:solidFill>
                  <a:schemeClr val="tx1"/>
                </a:solidFill>
              </a:defRPr>
            </a:lvl2pPr>
            <a:lvl3pPr>
              <a:defRPr sz="1050">
                <a:solidFill>
                  <a:schemeClr val="tx1"/>
                </a:solidFill>
              </a:defRPr>
            </a:lvl3pPr>
            <a:lvl4pPr>
              <a:defRPr sz="1001">
                <a:solidFill>
                  <a:schemeClr val="tx1"/>
                </a:solidFill>
              </a:defRPr>
            </a:lvl4pPr>
            <a:lvl5pPr>
              <a:defRPr sz="601">
                <a:solidFill>
                  <a:schemeClr val="tx1"/>
                </a:solidFill>
              </a:defRPr>
            </a:lvl5pPr>
          </a:lstStyle>
          <a:p>
            <a:pPr lvl="0"/>
            <a:r>
              <a:rPr lang="fi-FI"/>
              <a:t>Muokkaa tekstin perustyylejä napsauttamalla</a:t>
            </a:r>
          </a:p>
        </p:txBody>
      </p:sp>
      <p:sp>
        <p:nvSpPr>
          <p:cNvPr id="24" name="Slide Number Placeholder 14">
            <a:extLst>
              <a:ext uri="{FF2B5EF4-FFF2-40B4-BE49-F238E27FC236}">
                <a16:creationId xmlns:a16="http://schemas.microsoft.com/office/drawing/2014/main" id="{419B0E55-912C-4C41-A0B9-F5610B3C93B0}"/>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25" name="Date Placeholder 16">
            <a:extLst>
              <a:ext uri="{FF2B5EF4-FFF2-40B4-BE49-F238E27FC236}">
                <a16:creationId xmlns:a16="http://schemas.microsoft.com/office/drawing/2014/main" id="{8189FA8A-67E3-D54A-B2CF-4D12D3CD508A}"/>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67D2DCD1-D044-E74D-81E6-F4260BF56F3E}" type="datetime1">
              <a:rPr lang="fi-FI" smtClean="0"/>
              <a:t>11.1.2024</a:t>
            </a:fld>
            <a:endParaRPr lang="ru-RU"/>
          </a:p>
        </p:txBody>
      </p:sp>
    </p:spTree>
    <p:extLst>
      <p:ext uri="{BB962C8B-B14F-4D97-AF65-F5344CB8AC3E}">
        <p14:creationId xmlns:p14="http://schemas.microsoft.com/office/powerpoint/2010/main" val="762536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isällys">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7B8627D-905A-0047-A33F-32EF427C98B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sp>
        <p:nvSpPr>
          <p:cNvPr id="6" name="Tekstin paikkamerkki 18">
            <a:extLst>
              <a:ext uri="{FF2B5EF4-FFF2-40B4-BE49-F238E27FC236}">
                <a16:creationId xmlns:a16="http://schemas.microsoft.com/office/drawing/2014/main" id="{EF516D8F-E99B-1A4C-99C8-7DC882924EE5}"/>
              </a:ext>
            </a:extLst>
          </p:cNvPr>
          <p:cNvSpPr>
            <a:spLocks noGrp="1"/>
          </p:cNvSpPr>
          <p:nvPr>
            <p:ph type="body" sz="quarter" idx="13" hasCustomPrompt="1"/>
          </p:nvPr>
        </p:nvSpPr>
        <p:spPr>
          <a:xfrm>
            <a:off x="333377" y="1744976"/>
            <a:ext cx="1190625" cy="561975"/>
          </a:xfrm>
          <a:prstGeom prst="rect">
            <a:avLst/>
          </a:prstGeom>
        </p:spPr>
        <p:txBody>
          <a:bodyPr anchor="b" anchorCtr="0">
            <a:normAutofit/>
          </a:bodyPr>
          <a:lstStyle>
            <a:lvl1pPr marL="0" indent="0">
              <a:buNone/>
              <a:defRPr sz="3401" b="1" u="sng">
                <a:solidFill>
                  <a:schemeClr val="bg1"/>
                </a:solidFill>
                <a:latin typeface="+mn-lt"/>
              </a:defRPr>
            </a:lvl1pPr>
            <a:lvl2pPr marL="180979" indent="0">
              <a:buNone/>
              <a:defRPr/>
            </a:lvl2pPr>
          </a:lstStyle>
          <a:p>
            <a:pPr lvl="0"/>
            <a:r>
              <a:rPr lang="fi-FI" dirty="0"/>
              <a:t>00</a:t>
            </a:r>
          </a:p>
        </p:txBody>
      </p:sp>
      <p:sp>
        <p:nvSpPr>
          <p:cNvPr id="9" name="Tekstin paikkamerkki 18">
            <a:extLst>
              <a:ext uri="{FF2B5EF4-FFF2-40B4-BE49-F238E27FC236}">
                <a16:creationId xmlns:a16="http://schemas.microsoft.com/office/drawing/2014/main" id="{1FE699F7-AB88-8848-83AE-CF3F5234BC8F}"/>
              </a:ext>
            </a:extLst>
          </p:cNvPr>
          <p:cNvSpPr>
            <a:spLocks noGrp="1"/>
          </p:cNvSpPr>
          <p:nvPr>
            <p:ph type="body" sz="quarter" idx="15" hasCustomPrompt="1"/>
          </p:nvPr>
        </p:nvSpPr>
        <p:spPr>
          <a:xfrm>
            <a:off x="4286251" y="1744976"/>
            <a:ext cx="1190625" cy="561975"/>
          </a:xfrm>
          <a:prstGeom prst="rect">
            <a:avLst/>
          </a:prstGeom>
        </p:spPr>
        <p:txBody>
          <a:bodyPr anchor="b" anchorCtr="0">
            <a:normAutofit/>
          </a:bodyPr>
          <a:lstStyle>
            <a:lvl1pPr marL="0" indent="0">
              <a:buNone/>
              <a:defRPr sz="3401" b="1" u="sng">
                <a:solidFill>
                  <a:schemeClr val="bg1"/>
                </a:solidFill>
                <a:latin typeface="+mn-lt"/>
              </a:defRPr>
            </a:lvl1pPr>
            <a:lvl2pPr marL="180979" indent="0">
              <a:buNone/>
              <a:defRPr/>
            </a:lvl2pPr>
          </a:lstStyle>
          <a:p>
            <a:pPr lvl="0"/>
            <a:r>
              <a:rPr lang="fi-FI"/>
              <a:t>00</a:t>
            </a:r>
          </a:p>
        </p:txBody>
      </p:sp>
      <p:sp>
        <p:nvSpPr>
          <p:cNvPr id="11" name="Tekstin paikkamerkki 18">
            <a:extLst>
              <a:ext uri="{FF2B5EF4-FFF2-40B4-BE49-F238E27FC236}">
                <a16:creationId xmlns:a16="http://schemas.microsoft.com/office/drawing/2014/main" id="{E4855CD4-7139-6D4F-ABD4-70E43120CBBE}"/>
              </a:ext>
            </a:extLst>
          </p:cNvPr>
          <p:cNvSpPr>
            <a:spLocks noGrp="1"/>
          </p:cNvSpPr>
          <p:nvPr>
            <p:ph type="body" sz="quarter" idx="17" hasCustomPrompt="1"/>
          </p:nvPr>
        </p:nvSpPr>
        <p:spPr>
          <a:xfrm>
            <a:off x="8229601" y="1744976"/>
            <a:ext cx="1190625" cy="561975"/>
          </a:xfrm>
          <a:prstGeom prst="rect">
            <a:avLst/>
          </a:prstGeom>
        </p:spPr>
        <p:txBody>
          <a:bodyPr anchor="b" anchorCtr="0">
            <a:normAutofit/>
          </a:bodyPr>
          <a:lstStyle>
            <a:lvl1pPr marL="0" indent="0">
              <a:buNone/>
              <a:defRPr sz="3401" b="1" u="sng">
                <a:solidFill>
                  <a:schemeClr val="bg1"/>
                </a:solidFill>
                <a:latin typeface="+mn-lt"/>
              </a:defRPr>
            </a:lvl1pPr>
            <a:lvl2pPr marL="180979" indent="0">
              <a:buNone/>
              <a:defRPr/>
            </a:lvl2pPr>
          </a:lstStyle>
          <a:p>
            <a:pPr lvl="0"/>
            <a:r>
              <a:rPr lang="fi-FI"/>
              <a:t>00</a:t>
            </a:r>
          </a:p>
        </p:txBody>
      </p:sp>
      <p:sp>
        <p:nvSpPr>
          <p:cNvPr id="13" name="Tekstin paikkamerkki 18">
            <a:extLst>
              <a:ext uri="{FF2B5EF4-FFF2-40B4-BE49-F238E27FC236}">
                <a16:creationId xmlns:a16="http://schemas.microsoft.com/office/drawing/2014/main" id="{2A591E8A-DDB5-FB4C-B4B1-6EDC63CF0902}"/>
              </a:ext>
            </a:extLst>
          </p:cNvPr>
          <p:cNvSpPr>
            <a:spLocks noGrp="1"/>
          </p:cNvSpPr>
          <p:nvPr>
            <p:ph type="body" sz="quarter" idx="19" hasCustomPrompt="1"/>
          </p:nvPr>
        </p:nvSpPr>
        <p:spPr>
          <a:xfrm>
            <a:off x="333377" y="3754753"/>
            <a:ext cx="1190625" cy="561975"/>
          </a:xfrm>
          <a:prstGeom prst="rect">
            <a:avLst/>
          </a:prstGeom>
        </p:spPr>
        <p:txBody>
          <a:bodyPr anchor="b" anchorCtr="0">
            <a:normAutofit/>
          </a:bodyPr>
          <a:lstStyle>
            <a:lvl1pPr marL="0" indent="0">
              <a:buNone/>
              <a:defRPr sz="3401" b="1" u="sng">
                <a:solidFill>
                  <a:schemeClr val="bg1"/>
                </a:solidFill>
                <a:latin typeface="+mn-lt"/>
              </a:defRPr>
            </a:lvl1pPr>
            <a:lvl2pPr marL="180979" indent="0">
              <a:buNone/>
              <a:defRPr/>
            </a:lvl2pPr>
          </a:lstStyle>
          <a:p>
            <a:pPr lvl="0"/>
            <a:r>
              <a:rPr lang="fi-FI"/>
              <a:t>00</a:t>
            </a:r>
          </a:p>
        </p:txBody>
      </p:sp>
      <p:sp>
        <p:nvSpPr>
          <p:cNvPr id="15" name="Tekstin paikkamerkki 18">
            <a:extLst>
              <a:ext uri="{FF2B5EF4-FFF2-40B4-BE49-F238E27FC236}">
                <a16:creationId xmlns:a16="http://schemas.microsoft.com/office/drawing/2014/main" id="{62789994-F203-4A44-B083-0A5235E605B9}"/>
              </a:ext>
            </a:extLst>
          </p:cNvPr>
          <p:cNvSpPr>
            <a:spLocks noGrp="1"/>
          </p:cNvSpPr>
          <p:nvPr>
            <p:ph type="body" sz="quarter" idx="21" hasCustomPrompt="1"/>
          </p:nvPr>
        </p:nvSpPr>
        <p:spPr>
          <a:xfrm>
            <a:off x="4286251" y="3754753"/>
            <a:ext cx="1190625" cy="561975"/>
          </a:xfrm>
          <a:prstGeom prst="rect">
            <a:avLst/>
          </a:prstGeom>
        </p:spPr>
        <p:txBody>
          <a:bodyPr anchor="b" anchorCtr="0">
            <a:normAutofit/>
          </a:bodyPr>
          <a:lstStyle>
            <a:lvl1pPr marL="0" indent="0">
              <a:buNone/>
              <a:defRPr sz="3401" b="1" u="sng">
                <a:solidFill>
                  <a:schemeClr val="bg1"/>
                </a:solidFill>
                <a:latin typeface="+mn-lt"/>
              </a:defRPr>
            </a:lvl1pPr>
            <a:lvl2pPr marL="180979" indent="0">
              <a:buNone/>
              <a:defRPr/>
            </a:lvl2pPr>
          </a:lstStyle>
          <a:p>
            <a:pPr lvl="0"/>
            <a:r>
              <a:rPr lang="fi-FI"/>
              <a:t>00</a:t>
            </a:r>
          </a:p>
        </p:txBody>
      </p:sp>
      <p:sp>
        <p:nvSpPr>
          <p:cNvPr id="17" name="Tekstin paikkamerkki 18">
            <a:extLst>
              <a:ext uri="{FF2B5EF4-FFF2-40B4-BE49-F238E27FC236}">
                <a16:creationId xmlns:a16="http://schemas.microsoft.com/office/drawing/2014/main" id="{60ABF194-21D3-1240-874F-AB9B13F0F213}"/>
              </a:ext>
            </a:extLst>
          </p:cNvPr>
          <p:cNvSpPr>
            <a:spLocks noGrp="1"/>
          </p:cNvSpPr>
          <p:nvPr>
            <p:ph type="body" sz="quarter" idx="23" hasCustomPrompt="1"/>
          </p:nvPr>
        </p:nvSpPr>
        <p:spPr>
          <a:xfrm>
            <a:off x="8229601" y="3754753"/>
            <a:ext cx="1190625" cy="561975"/>
          </a:xfrm>
          <a:prstGeom prst="rect">
            <a:avLst/>
          </a:prstGeom>
        </p:spPr>
        <p:txBody>
          <a:bodyPr anchor="b" anchorCtr="0">
            <a:normAutofit/>
          </a:bodyPr>
          <a:lstStyle>
            <a:lvl1pPr marL="0" indent="0">
              <a:buNone/>
              <a:defRPr sz="3401" b="1" u="sng">
                <a:solidFill>
                  <a:schemeClr val="bg1"/>
                </a:solidFill>
                <a:latin typeface="+mn-lt"/>
              </a:defRPr>
            </a:lvl1pPr>
            <a:lvl2pPr marL="180979" indent="0">
              <a:buNone/>
              <a:defRPr/>
            </a:lvl2pPr>
          </a:lstStyle>
          <a:p>
            <a:pPr lvl="0"/>
            <a:r>
              <a:rPr lang="fi-FI"/>
              <a:t>00</a:t>
            </a:r>
          </a:p>
        </p:txBody>
      </p:sp>
      <p:sp>
        <p:nvSpPr>
          <p:cNvPr id="18" name="Otsikko 1">
            <a:extLst>
              <a:ext uri="{FF2B5EF4-FFF2-40B4-BE49-F238E27FC236}">
                <a16:creationId xmlns:a16="http://schemas.microsoft.com/office/drawing/2014/main" id="{91103733-5E73-D643-AF6D-C985B7D3673B}"/>
              </a:ext>
            </a:extLst>
          </p:cNvPr>
          <p:cNvSpPr>
            <a:spLocks noGrp="1"/>
          </p:cNvSpPr>
          <p:nvPr>
            <p:ph type="title"/>
          </p:nvPr>
        </p:nvSpPr>
        <p:spPr>
          <a:xfrm>
            <a:off x="342900" y="459355"/>
            <a:ext cx="11487150" cy="737620"/>
          </a:xfrm>
          <a:prstGeom prst="rect">
            <a:avLst/>
          </a:prstGeom>
        </p:spPr>
        <p:txBody>
          <a:bodyPr/>
          <a:lstStyle>
            <a:lvl1pPr algn="l">
              <a:defRPr sz="3200">
                <a:solidFill>
                  <a:schemeClr val="bg1"/>
                </a:solidFill>
              </a:defRPr>
            </a:lvl1pPr>
          </a:lstStyle>
          <a:p>
            <a:r>
              <a:rPr lang="fi-FI"/>
              <a:t>Muokkaa ots. perustyyl. napsautt.</a:t>
            </a:r>
            <a:endParaRPr lang="fi-FI" dirty="0"/>
          </a:p>
        </p:txBody>
      </p:sp>
      <p:sp>
        <p:nvSpPr>
          <p:cNvPr id="3" name="Text Placeholder 2">
            <a:extLst>
              <a:ext uri="{FF2B5EF4-FFF2-40B4-BE49-F238E27FC236}">
                <a16:creationId xmlns:a16="http://schemas.microsoft.com/office/drawing/2014/main" id="{71D57729-1AB7-9A4A-B6CC-5FDA0BB0A6B0}"/>
              </a:ext>
            </a:extLst>
          </p:cNvPr>
          <p:cNvSpPr>
            <a:spLocks noGrp="1"/>
          </p:cNvSpPr>
          <p:nvPr>
            <p:ph type="body" sz="quarter" idx="24"/>
          </p:nvPr>
        </p:nvSpPr>
        <p:spPr>
          <a:xfrm>
            <a:off x="333376" y="2435540"/>
            <a:ext cx="3581401" cy="1190625"/>
          </a:xfrm>
          <a:prstGeom prst="rect">
            <a:avLst/>
          </a:prstGeom>
        </p:spPr>
        <p:txBody>
          <a:bodyPr/>
          <a:lstStyle>
            <a:lvl1pPr>
              <a:buNone/>
              <a:defRPr sz="1600">
                <a:solidFill>
                  <a:schemeClr val="tx1"/>
                </a:solidFill>
              </a:defRPr>
            </a:lvl1pPr>
            <a:lvl2pPr>
              <a:buNone/>
              <a:defRPr sz="1200">
                <a:solidFill>
                  <a:schemeClr val="tx1"/>
                </a:solidFill>
              </a:defRPr>
            </a:lvl2pPr>
            <a:lvl3pPr>
              <a:defRPr sz="1050">
                <a:solidFill>
                  <a:schemeClr val="tx1"/>
                </a:solidFill>
              </a:defRPr>
            </a:lvl3pPr>
            <a:lvl4pPr>
              <a:defRPr sz="1001">
                <a:solidFill>
                  <a:schemeClr val="tx1"/>
                </a:solidFill>
              </a:defRPr>
            </a:lvl4pPr>
            <a:lvl5pPr>
              <a:defRPr sz="601">
                <a:solidFill>
                  <a:schemeClr val="tx1"/>
                </a:solidFill>
              </a:defRPr>
            </a:lvl5pPr>
          </a:lstStyle>
          <a:p>
            <a:pPr lvl="0"/>
            <a:r>
              <a:rPr lang="fi-FI"/>
              <a:t>Muokkaa tekstin perustyylejä napsauttamalla</a:t>
            </a:r>
          </a:p>
        </p:txBody>
      </p:sp>
      <p:sp>
        <p:nvSpPr>
          <p:cNvPr id="19" name="Text Placeholder 2">
            <a:extLst>
              <a:ext uri="{FF2B5EF4-FFF2-40B4-BE49-F238E27FC236}">
                <a16:creationId xmlns:a16="http://schemas.microsoft.com/office/drawing/2014/main" id="{DB19AE94-776B-2140-AC67-8EDCA49BC978}"/>
              </a:ext>
            </a:extLst>
          </p:cNvPr>
          <p:cNvSpPr>
            <a:spLocks noGrp="1"/>
          </p:cNvSpPr>
          <p:nvPr>
            <p:ph type="body" sz="quarter" idx="25"/>
          </p:nvPr>
        </p:nvSpPr>
        <p:spPr>
          <a:xfrm>
            <a:off x="333376" y="4445316"/>
            <a:ext cx="3581401" cy="1190625"/>
          </a:xfrm>
          <a:prstGeom prst="rect">
            <a:avLst/>
          </a:prstGeom>
        </p:spPr>
        <p:txBody>
          <a:bodyPr/>
          <a:lstStyle>
            <a:lvl1pPr>
              <a:buNone/>
              <a:defRPr sz="1600">
                <a:solidFill>
                  <a:schemeClr val="tx1"/>
                </a:solidFill>
              </a:defRPr>
            </a:lvl1pPr>
            <a:lvl2pPr>
              <a:buNone/>
              <a:defRPr sz="1200">
                <a:solidFill>
                  <a:schemeClr val="tx1"/>
                </a:solidFill>
              </a:defRPr>
            </a:lvl2pPr>
            <a:lvl3pPr>
              <a:defRPr sz="1050">
                <a:solidFill>
                  <a:schemeClr val="tx1"/>
                </a:solidFill>
              </a:defRPr>
            </a:lvl3pPr>
            <a:lvl4pPr>
              <a:defRPr sz="1001">
                <a:solidFill>
                  <a:schemeClr val="tx1"/>
                </a:solidFill>
              </a:defRPr>
            </a:lvl4pPr>
            <a:lvl5pPr>
              <a:defRPr sz="601">
                <a:solidFill>
                  <a:schemeClr val="tx1"/>
                </a:solidFill>
              </a:defRPr>
            </a:lvl5pPr>
          </a:lstStyle>
          <a:p>
            <a:pPr lvl="0"/>
            <a:r>
              <a:rPr lang="fi-FI"/>
              <a:t>Muokkaa tekstin perustyylejä napsauttamalla</a:t>
            </a:r>
          </a:p>
        </p:txBody>
      </p:sp>
      <p:sp>
        <p:nvSpPr>
          <p:cNvPr id="20" name="Text Placeholder 2">
            <a:extLst>
              <a:ext uri="{FF2B5EF4-FFF2-40B4-BE49-F238E27FC236}">
                <a16:creationId xmlns:a16="http://schemas.microsoft.com/office/drawing/2014/main" id="{51C485BC-5AFA-7E43-92FA-852B9F305DE5}"/>
              </a:ext>
            </a:extLst>
          </p:cNvPr>
          <p:cNvSpPr>
            <a:spLocks noGrp="1"/>
          </p:cNvSpPr>
          <p:nvPr>
            <p:ph type="body" sz="quarter" idx="26"/>
          </p:nvPr>
        </p:nvSpPr>
        <p:spPr>
          <a:xfrm>
            <a:off x="4286250" y="2435540"/>
            <a:ext cx="3581401" cy="1190625"/>
          </a:xfrm>
          <a:prstGeom prst="rect">
            <a:avLst/>
          </a:prstGeom>
        </p:spPr>
        <p:txBody>
          <a:bodyPr/>
          <a:lstStyle>
            <a:lvl1pPr>
              <a:buNone/>
              <a:defRPr sz="1600">
                <a:solidFill>
                  <a:schemeClr val="tx1"/>
                </a:solidFill>
              </a:defRPr>
            </a:lvl1pPr>
            <a:lvl2pPr>
              <a:buNone/>
              <a:defRPr sz="1200">
                <a:solidFill>
                  <a:schemeClr val="tx1"/>
                </a:solidFill>
              </a:defRPr>
            </a:lvl2pPr>
            <a:lvl3pPr>
              <a:defRPr sz="1050">
                <a:solidFill>
                  <a:schemeClr val="tx1"/>
                </a:solidFill>
              </a:defRPr>
            </a:lvl3pPr>
            <a:lvl4pPr>
              <a:defRPr sz="1001">
                <a:solidFill>
                  <a:schemeClr val="tx1"/>
                </a:solidFill>
              </a:defRPr>
            </a:lvl4pPr>
            <a:lvl5pPr>
              <a:defRPr sz="601">
                <a:solidFill>
                  <a:schemeClr val="tx1"/>
                </a:solidFill>
              </a:defRPr>
            </a:lvl5pPr>
          </a:lstStyle>
          <a:p>
            <a:pPr lvl="0"/>
            <a:r>
              <a:rPr lang="fi-FI"/>
              <a:t>Muokkaa tekstin perustyylejä napsauttamalla</a:t>
            </a:r>
          </a:p>
        </p:txBody>
      </p:sp>
      <p:sp>
        <p:nvSpPr>
          <p:cNvPr id="21" name="Text Placeholder 2">
            <a:extLst>
              <a:ext uri="{FF2B5EF4-FFF2-40B4-BE49-F238E27FC236}">
                <a16:creationId xmlns:a16="http://schemas.microsoft.com/office/drawing/2014/main" id="{D01EC26B-F3D4-8E4A-B827-53E1318BE214}"/>
              </a:ext>
            </a:extLst>
          </p:cNvPr>
          <p:cNvSpPr>
            <a:spLocks noGrp="1"/>
          </p:cNvSpPr>
          <p:nvPr>
            <p:ph type="body" sz="quarter" idx="27"/>
          </p:nvPr>
        </p:nvSpPr>
        <p:spPr>
          <a:xfrm>
            <a:off x="4286250" y="4445316"/>
            <a:ext cx="3581401" cy="1190625"/>
          </a:xfrm>
          <a:prstGeom prst="rect">
            <a:avLst/>
          </a:prstGeom>
        </p:spPr>
        <p:txBody>
          <a:bodyPr/>
          <a:lstStyle>
            <a:lvl1pPr>
              <a:buNone/>
              <a:defRPr sz="1600">
                <a:solidFill>
                  <a:schemeClr val="tx1"/>
                </a:solidFill>
              </a:defRPr>
            </a:lvl1pPr>
            <a:lvl2pPr>
              <a:buNone/>
              <a:defRPr sz="1200">
                <a:solidFill>
                  <a:schemeClr val="tx1"/>
                </a:solidFill>
              </a:defRPr>
            </a:lvl2pPr>
            <a:lvl3pPr>
              <a:defRPr sz="1050">
                <a:solidFill>
                  <a:schemeClr val="tx1"/>
                </a:solidFill>
              </a:defRPr>
            </a:lvl3pPr>
            <a:lvl4pPr>
              <a:defRPr sz="1001">
                <a:solidFill>
                  <a:schemeClr val="tx1"/>
                </a:solidFill>
              </a:defRPr>
            </a:lvl4pPr>
            <a:lvl5pPr>
              <a:defRPr sz="601">
                <a:solidFill>
                  <a:schemeClr val="tx1"/>
                </a:solidFill>
              </a:defRPr>
            </a:lvl5pPr>
          </a:lstStyle>
          <a:p>
            <a:pPr lvl="0"/>
            <a:r>
              <a:rPr lang="fi-FI"/>
              <a:t>Muokkaa tekstin perustyylejä napsauttamalla</a:t>
            </a:r>
          </a:p>
        </p:txBody>
      </p:sp>
      <p:sp>
        <p:nvSpPr>
          <p:cNvPr id="22" name="Text Placeholder 2">
            <a:extLst>
              <a:ext uri="{FF2B5EF4-FFF2-40B4-BE49-F238E27FC236}">
                <a16:creationId xmlns:a16="http://schemas.microsoft.com/office/drawing/2014/main" id="{701522C4-52B1-BE4C-B432-7E03E792A74B}"/>
              </a:ext>
            </a:extLst>
          </p:cNvPr>
          <p:cNvSpPr>
            <a:spLocks noGrp="1"/>
          </p:cNvSpPr>
          <p:nvPr>
            <p:ph type="body" sz="quarter" idx="28"/>
          </p:nvPr>
        </p:nvSpPr>
        <p:spPr>
          <a:xfrm>
            <a:off x="8229600" y="2435540"/>
            <a:ext cx="3581401" cy="1190625"/>
          </a:xfrm>
          <a:prstGeom prst="rect">
            <a:avLst/>
          </a:prstGeom>
        </p:spPr>
        <p:txBody>
          <a:bodyPr/>
          <a:lstStyle>
            <a:lvl1pPr>
              <a:buNone/>
              <a:defRPr sz="1600">
                <a:solidFill>
                  <a:schemeClr val="tx1"/>
                </a:solidFill>
              </a:defRPr>
            </a:lvl1pPr>
            <a:lvl2pPr>
              <a:buNone/>
              <a:defRPr sz="1200">
                <a:solidFill>
                  <a:schemeClr val="tx1"/>
                </a:solidFill>
              </a:defRPr>
            </a:lvl2pPr>
            <a:lvl3pPr>
              <a:defRPr sz="1050">
                <a:solidFill>
                  <a:schemeClr val="tx1"/>
                </a:solidFill>
              </a:defRPr>
            </a:lvl3pPr>
            <a:lvl4pPr>
              <a:defRPr sz="1001">
                <a:solidFill>
                  <a:schemeClr val="tx1"/>
                </a:solidFill>
              </a:defRPr>
            </a:lvl4pPr>
            <a:lvl5pPr>
              <a:defRPr sz="601">
                <a:solidFill>
                  <a:schemeClr val="tx1"/>
                </a:solidFill>
              </a:defRPr>
            </a:lvl5pPr>
          </a:lstStyle>
          <a:p>
            <a:pPr lvl="0"/>
            <a:r>
              <a:rPr lang="fi-FI"/>
              <a:t>Muokkaa tekstin perustyylejä napsauttamalla</a:t>
            </a:r>
          </a:p>
        </p:txBody>
      </p:sp>
      <p:sp>
        <p:nvSpPr>
          <p:cNvPr id="23" name="Text Placeholder 2">
            <a:extLst>
              <a:ext uri="{FF2B5EF4-FFF2-40B4-BE49-F238E27FC236}">
                <a16:creationId xmlns:a16="http://schemas.microsoft.com/office/drawing/2014/main" id="{C5648CA8-8066-C54A-BA98-274ACE9BF454}"/>
              </a:ext>
            </a:extLst>
          </p:cNvPr>
          <p:cNvSpPr>
            <a:spLocks noGrp="1"/>
          </p:cNvSpPr>
          <p:nvPr>
            <p:ph type="body" sz="quarter" idx="29"/>
          </p:nvPr>
        </p:nvSpPr>
        <p:spPr>
          <a:xfrm>
            <a:off x="8229600" y="4445316"/>
            <a:ext cx="3581401" cy="1190625"/>
          </a:xfrm>
          <a:prstGeom prst="rect">
            <a:avLst/>
          </a:prstGeom>
        </p:spPr>
        <p:txBody>
          <a:bodyPr/>
          <a:lstStyle>
            <a:lvl1pPr>
              <a:buNone/>
              <a:defRPr sz="1600">
                <a:solidFill>
                  <a:schemeClr val="tx1"/>
                </a:solidFill>
              </a:defRPr>
            </a:lvl1pPr>
            <a:lvl2pPr>
              <a:buNone/>
              <a:defRPr sz="1200">
                <a:solidFill>
                  <a:schemeClr val="tx1"/>
                </a:solidFill>
              </a:defRPr>
            </a:lvl2pPr>
            <a:lvl3pPr>
              <a:defRPr sz="1050">
                <a:solidFill>
                  <a:schemeClr val="tx1"/>
                </a:solidFill>
              </a:defRPr>
            </a:lvl3pPr>
            <a:lvl4pPr>
              <a:defRPr sz="1001">
                <a:solidFill>
                  <a:schemeClr val="tx1"/>
                </a:solidFill>
              </a:defRPr>
            </a:lvl4pPr>
            <a:lvl5pPr>
              <a:defRPr sz="601">
                <a:solidFill>
                  <a:schemeClr val="tx1"/>
                </a:solidFill>
              </a:defRPr>
            </a:lvl5pPr>
          </a:lstStyle>
          <a:p>
            <a:pPr lvl="0"/>
            <a:r>
              <a:rPr lang="fi-FI"/>
              <a:t>Muokkaa tekstin perustyylejä napsauttamalla</a:t>
            </a:r>
          </a:p>
        </p:txBody>
      </p:sp>
      <p:pic>
        <p:nvPicPr>
          <p:cNvPr id="26" name="Picture 25" descr="A picture containing drawing, cup, mug&#10;&#10;Description automatically generated">
            <a:extLst>
              <a:ext uri="{FF2B5EF4-FFF2-40B4-BE49-F238E27FC236}">
                <a16:creationId xmlns:a16="http://schemas.microsoft.com/office/drawing/2014/main" id="{770B9E85-E6A8-E64D-A349-F575D2934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27" name="Slide Number Placeholder 14">
            <a:extLst>
              <a:ext uri="{FF2B5EF4-FFF2-40B4-BE49-F238E27FC236}">
                <a16:creationId xmlns:a16="http://schemas.microsoft.com/office/drawing/2014/main" id="{9FCF69C8-0823-5245-8F95-576A6A3D9546}"/>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28" name="Date Placeholder 16">
            <a:extLst>
              <a:ext uri="{FF2B5EF4-FFF2-40B4-BE49-F238E27FC236}">
                <a16:creationId xmlns:a16="http://schemas.microsoft.com/office/drawing/2014/main" id="{B29601A3-B8FD-6246-84F8-10472B9BE581}"/>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059BB31A-E791-C948-99DC-358A1907F156}" type="datetime1">
              <a:rPr lang="fi-FI" smtClean="0"/>
              <a:t>11.1.2024</a:t>
            </a:fld>
            <a:endParaRPr lang="ru-RU"/>
          </a:p>
        </p:txBody>
      </p:sp>
    </p:spTree>
    <p:extLst>
      <p:ext uri="{BB962C8B-B14F-4D97-AF65-F5344CB8AC3E}">
        <p14:creationId xmlns:p14="http://schemas.microsoft.com/office/powerpoint/2010/main" val="40545247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16" name="Taulukon paikkamerkki 15">
            <a:extLst>
              <a:ext uri="{FF2B5EF4-FFF2-40B4-BE49-F238E27FC236}">
                <a16:creationId xmlns:a16="http://schemas.microsoft.com/office/drawing/2014/main" id="{0E00E25C-07E0-4852-AF42-BCAFEAE11749}"/>
              </a:ext>
            </a:extLst>
          </p:cNvPr>
          <p:cNvSpPr>
            <a:spLocks noGrp="1"/>
          </p:cNvSpPr>
          <p:nvPr>
            <p:ph type="tbl" sz="quarter" idx="13"/>
          </p:nvPr>
        </p:nvSpPr>
        <p:spPr>
          <a:xfrm>
            <a:off x="442914" y="1408115"/>
            <a:ext cx="11306175" cy="4687887"/>
          </a:xfrm>
          <a:prstGeom prst="rect">
            <a:avLst/>
          </a:prstGeom>
        </p:spPr>
        <p:txBody>
          <a:bodyPr>
            <a:normAutofit/>
          </a:bodyPr>
          <a:lstStyle>
            <a:lvl1pPr marL="0" indent="0">
              <a:buFontTx/>
              <a:buNone/>
              <a:defRPr sz="1600"/>
            </a:lvl1pPr>
          </a:lstStyle>
          <a:p>
            <a:r>
              <a:rPr lang="fi-FI"/>
              <a:t>Lisää taulukko napsauttamalla kuvaketta</a:t>
            </a:r>
          </a:p>
        </p:txBody>
      </p:sp>
      <p:sp>
        <p:nvSpPr>
          <p:cNvPr id="11" name="Otsikko 1">
            <a:extLst>
              <a:ext uri="{FF2B5EF4-FFF2-40B4-BE49-F238E27FC236}">
                <a16:creationId xmlns:a16="http://schemas.microsoft.com/office/drawing/2014/main" id="{9109EF6C-041B-C54E-9723-E1970E77D894}"/>
              </a:ext>
            </a:extLst>
          </p:cNvPr>
          <p:cNvSpPr>
            <a:spLocks noGrp="1"/>
          </p:cNvSpPr>
          <p:nvPr>
            <p:ph type="title"/>
          </p:nvPr>
        </p:nvSpPr>
        <p:spPr>
          <a:xfrm>
            <a:off x="442914" y="459355"/>
            <a:ext cx="11306175" cy="737620"/>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6" name="Text Placeholder 2">
            <a:extLst>
              <a:ext uri="{FF2B5EF4-FFF2-40B4-BE49-F238E27FC236}">
                <a16:creationId xmlns:a16="http://schemas.microsoft.com/office/drawing/2014/main" id="{D580A5A6-FF64-524A-86A3-740FF1B7EB5B}"/>
              </a:ext>
            </a:extLst>
          </p:cNvPr>
          <p:cNvSpPr>
            <a:spLocks noGrp="1"/>
          </p:cNvSpPr>
          <p:nvPr>
            <p:ph type="body" sz="quarter" idx="14" hasCustomPrompt="1"/>
          </p:nvPr>
        </p:nvSpPr>
        <p:spPr>
          <a:xfrm>
            <a:off x="2104029" y="6318252"/>
            <a:ext cx="7623394" cy="379735"/>
          </a:xfrm>
          <a:prstGeom prst="rect">
            <a:avLst/>
          </a:prstGeom>
        </p:spPr>
        <p:txBody>
          <a:bodyPr/>
          <a:lstStyle>
            <a:lvl1pPr marL="0" indent="0" algn="l">
              <a:buNone/>
              <a:defRPr sz="1001" b="0" i="1">
                <a:solidFill>
                  <a:schemeClr val="tx1"/>
                </a:solidFill>
                <a:latin typeface="+mj-lt"/>
              </a:defRPr>
            </a:lvl1pPr>
            <a:lvl2pPr marL="265119" indent="0">
              <a:buNone/>
              <a:defRPr sz="1401" b="1">
                <a:latin typeface="+mj-lt"/>
              </a:defRPr>
            </a:lvl2pPr>
            <a:lvl3pPr marL="539764" indent="0">
              <a:buNone/>
              <a:defRPr sz="1401" b="1">
                <a:latin typeface="+mj-lt"/>
              </a:defRPr>
            </a:lvl3pPr>
            <a:lvl4pPr marL="804882" indent="0">
              <a:buNone/>
              <a:defRPr sz="1401" b="1">
                <a:latin typeface="+mj-lt"/>
              </a:defRPr>
            </a:lvl4pPr>
            <a:lvl5pPr marL="1079527" indent="0">
              <a:buNone/>
              <a:defRPr sz="1401" b="1">
                <a:latin typeface="+mj-lt"/>
              </a:defRPr>
            </a:lvl5pPr>
          </a:lstStyle>
          <a:p>
            <a:pPr lvl="0"/>
            <a:r>
              <a:rPr lang="en-US" dirty="0"/>
              <a:t>Edit Master text styles</a:t>
            </a:r>
          </a:p>
        </p:txBody>
      </p:sp>
      <p:sp>
        <p:nvSpPr>
          <p:cNvPr id="7" name="Slide Number Placeholder 14">
            <a:extLst>
              <a:ext uri="{FF2B5EF4-FFF2-40B4-BE49-F238E27FC236}">
                <a16:creationId xmlns:a16="http://schemas.microsoft.com/office/drawing/2014/main" id="{DDFFD03B-90A1-4B40-98AC-4E7E3D6EDCE5}"/>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8" name="Date Placeholder 16">
            <a:extLst>
              <a:ext uri="{FF2B5EF4-FFF2-40B4-BE49-F238E27FC236}">
                <a16:creationId xmlns:a16="http://schemas.microsoft.com/office/drawing/2014/main" id="{D1FDD762-32A3-5646-8FE4-0E7D03BA193D}"/>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424A1E58-4D2A-0147-85D5-9BF0923ABDDA}" type="datetime1">
              <a:rPr lang="fi-FI" smtClean="0"/>
              <a:t>11.1.2024</a:t>
            </a:fld>
            <a:endParaRPr lang="ru-RU"/>
          </a:p>
        </p:txBody>
      </p:sp>
    </p:spTree>
    <p:extLst>
      <p:ext uri="{BB962C8B-B14F-4D97-AF65-F5344CB8AC3E}">
        <p14:creationId xmlns:p14="http://schemas.microsoft.com/office/powerpoint/2010/main" val="253710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rtta-sisältö-valkoinen">
    <p:spTree>
      <p:nvGrpSpPr>
        <p:cNvPr id="1" name=""/>
        <p:cNvGrpSpPr/>
        <p:nvPr/>
      </p:nvGrpSpPr>
      <p:grpSpPr>
        <a:xfrm>
          <a:off x="0" y="0"/>
          <a:ext cx="0" cy="0"/>
          <a:chOff x="0" y="0"/>
          <a:chExt cx="0" cy="0"/>
        </a:xfrm>
      </p:grpSpPr>
      <p:sp>
        <p:nvSpPr>
          <p:cNvPr id="14" name="Slide Number Placeholder 14">
            <a:extLst>
              <a:ext uri="{FF2B5EF4-FFF2-40B4-BE49-F238E27FC236}">
                <a16:creationId xmlns:a16="http://schemas.microsoft.com/office/drawing/2014/main" id="{014162B5-9E84-7F4A-8B2C-747F6F04F513}"/>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5" name="Date Placeholder 16">
            <a:extLst>
              <a:ext uri="{FF2B5EF4-FFF2-40B4-BE49-F238E27FC236}">
                <a16:creationId xmlns:a16="http://schemas.microsoft.com/office/drawing/2014/main" id="{1382304C-0C88-0E49-B9C2-14D19C192546}"/>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D04D7051-9A32-7C42-8A55-D2663DFC2A9A}" type="datetime1">
              <a:rPr lang="fi-FI" smtClean="0"/>
              <a:t>11.1.2024</a:t>
            </a:fld>
            <a:endParaRPr lang="ru-RU"/>
          </a:p>
        </p:txBody>
      </p:sp>
      <p:pic>
        <p:nvPicPr>
          <p:cNvPr id="9" name="Picture 8">
            <a:extLst>
              <a:ext uri="{FF2B5EF4-FFF2-40B4-BE49-F238E27FC236}">
                <a16:creationId xmlns:a16="http://schemas.microsoft.com/office/drawing/2014/main" id="{F528C85F-B4EF-684F-B674-9AFDD3093E87}"/>
              </a:ext>
            </a:extLst>
          </p:cNvPr>
          <p:cNvPicPr>
            <a:picLocks noChangeAspect="1"/>
          </p:cNvPicPr>
          <p:nvPr userDrawn="1"/>
        </p:nvPicPr>
        <p:blipFill>
          <a:blip r:embed="rId2"/>
          <a:stretch>
            <a:fillRect/>
          </a:stretch>
        </p:blipFill>
        <p:spPr>
          <a:xfrm>
            <a:off x="7172961" y="116623"/>
            <a:ext cx="3992880" cy="6541527"/>
          </a:xfrm>
          <a:prstGeom prst="rect">
            <a:avLst/>
          </a:prstGeom>
        </p:spPr>
      </p:pic>
      <p:sp>
        <p:nvSpPr>
          <p:cNvPr id="12" name="Otsikko 1">
            <a:extLst>
              <a:ext uri="{FF2B5EF4-FFF2-40B4-BE49-F238E27FC236}">
                <a16:creationId xmlns:a16="http://schemas.microsoft.com/office/drawing/2014/main" id="{E4DB452E-E0CF-F44C-9B66-76D821791EBB}"/>
              </a:ext>
            </a:extLst>
          </p:cNvPr>
          <p:cNvSpPr>
            <a:spLocks noGrp="1"/>
          </p:cNvSpPr>
          <p:nvPr>
            <p:ph type="title"/>
          </p:nvPr>
        </p:nvSpPr>
        <p:spPr>
          <a:xfrm>
            <a:off x="442914" y="351780"/>
            <a:ext cx="5175568" cy="1050299"/>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13" name="Sisällön paikkamerkki 2">
            <a:extLst>
              <a:ext uri="{FF2B5EF4-FFF2-40B4-BE49-F238E27FC236}">
                <a16:creationId xmlns:a16="http://schemas.microsoft.com/office/drawing/2014/main" id="{F2BAB650-5ED5-FA43-9551-ABD6EC89D2A6}"/>
              </a:ext>
            </a:extLst>
          </p:cNvPr>
          <p:cNvSpPr>
            <a:spLocks noGrp="1"/>
          </p:cNvSpPr>
          <p:nvPr>
            <p:ph idx="1"/>
          </p:nvPr>
        </p:nvSpPr>
        <p:spPr>
          <a:xfrm>
            <a:off x="442913" y="1503680"/>
            <a:ext cx="5175568" cy="4667548"/>
          </a:xfrm>
          <a:prstGeom prst="rect">
            <a:avLst/>
          </a:prstGeom>
        </p:spPr>
        <p:txBody>
          <a:bodyPr wrap="square" lIns="0">
            <a:normAutofit/>
          </a:bodyPr>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801" b="0" i="0">
                <a:solidFill>
                  <a:schemeClr val="tx1"/>
                </a:solidFill>
                <a:latin typeface="+mn-lt"/>
                <a:ea typeface="Nunito Sans" pitchFamily="2" charset="0"/>
              </a:defRPr>
            </a:lvl2pPr>
            <a:lvl3pPr marL="756019" indent="-180979">
              <a:spcAft>
                <a:spcPts val="601"/>
              </a:spcAft>
              <a:buClr>
                <a:schemeClr val="tx1"/>
              </a:buClr>
              <a:buFont typeface="Arial"/>
              <a:buChar char="–"/>
              <a:defRPr sz="1401" b="0" i="0">
                <a:solidFill>
                  <a:schemeClr val="tx1"/>
                </a:solidFill>
                <a:latin typeface="+mn-lt"/>
                <a:ea typeface="Nunito Sans" pitchFamily="2" charset="0"/>
              </a:defRPr>
            </a:lvl3pPr>
            <a:lvl4pPr marL="1044026">
              <a:spcAft>
                <a:spcPts val="601"/>
              </a:spcAft>
              <a:buClr>
                <a:schemeClr val="tx1"/>
              </a:buClr>
              <a:defRPr sz="1100" b="0" i="0">
                <a:solidFill>
                  <a:schemeClr val="tx1"/>
                </a:solidFill>
                <a:latin typeface="+mn-lt"/>
                <a:ea typeface="Nunito Sans" pitchFamily="2" charset="0"/>
              </a:defRPr>
            </a:lvl4pPr>
            <a:lvl5pPr marL="1332033">
              <a:spcAft>
                <a:spcPts val="601"/>
              </a:spcAft>
              <a:buClr>
                <a:schemeClr val="tx1"/>
              </a:buClr>
              <a:defRPr sz="105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7" name="Kuva 6">
            <a:extLst>
              <a:ext uri="{FF2B5EF4-FFF2-40B4-BE49-F238E27FC236}">
                <a16:creationId xmlns:a16="http://schemas.microsoft.com/office/drawing/2014/main" id="{C7526145-66CC-EC4D-B720-FAAACFF77A6A}"/>
              </a:ext>
            </a:extLst>
          </p:cNvPr>
          <p:cNvPicPr>
            <a:picLocks noChangeAspect="1"/>
          </p:cNvPicPr>
          <p:nvPr userDrawn="1"/>
        </p:nvPicPr>
        <p:blipFill>
          <a:blip r:embed="rId3"/>
          <a:stretch>
            <a:fillRect/>
          </a:stretch>
        </p:blipFill>
        <p:spPr>
          <a:xfrm>
            <a:off x="7401868" y="5029202"/>
            <a:ext cx="607017" cy="89637"/>
          </a:xfrm>
          <a:prstGeom prst="rect">
            <a:avLst/>
          </a:prstGeom>
        </p:spPr>
      </p:pic>
    </p:spTree>
    <p:extLst>
      <p:ext uri="{BB962C8B-B14F-4D97-AF65-F5344CB8AC3E}">
        <p14:creationId xmlns:p14="http://schemas.microsoft.com/office/powerpoint/2010/main" val="4863600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ulukko-tumm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3961D7-A6ED-874A-94DE-23E32B3FA25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sp>
        <p:nvSpPr>
          <p:cNvPr id="16" name="Taulukon paikkamerkki 15">
            <a:extLst>
              <a:ext uri="{FF2B5EF4-FFF2-40B4-BE49-F238E27FC236}">
                <a16:creationId xmlns:a16="http://schemas.microsoft.com/office/drawing/2014/main" id="{0E00E25C-07E0-4852-AF42-BCAFEAE11749}"/>
              </a:ext>
            </a:extLst>
          </p:cNvPr>
          <p:cNvSpPr>
            <a:spLocks noGrp="1"/>
          </p:cNvSpPr>
          <p:nvPr>
            <p:ph type="tbl" sz="quarter" idx="13"/>
          </p:nvPr>
        </p:nvSpPr>
        <p:spPr>
          <a:xfrm>
            <a:off x="442914" y="1408115"/>
            <a:ext cx="11306175" cy="4687887"/>
          </a:xfrm>
          <a:prstGeom prst="rect">
            <a:avLst/>
          </a:prstGeom>
        </p:spPr>
        <p:txBody>
          <a:bodyPr>
            <a:normAutofit/>
          </a:bodyPr>
          <a:lstStyle>
            <a:lvl1pPr marL="0" indent="0">
              <a:buFontTx/>
              <a:buNone/>
              <a:defRPr sz="1600"/>
            </a:lvl1pPr>
          </a:lstStyle>
          <a:p>
            <a:r>
              <a:rPr lang="fi-FI"/>
              <a:t>Lisää taulukko napsauttamalla kuvaketta</a:t>
            </a:r>
          </a:p>
        </p:txBody>
      </p:sp>
      <p:sp>
        <p:nvSpPr>
          <p:cNvPr id="11" name="Otsikko 1">
            <a:extLst>
              <a:ext uri="{FF2B5EF4-FFF2-40B4-BE49-F238E27FC236}">
                <a16:creationId xmlns:a16="http://schemas.microsoft.com/office/drawing/2014/main" id="{9109EF6C-041B-C54E-9723-E1970E77D894}"/>
              </a:ext>
            </a:extLst>
          </p:cNvPr>
          <p:cNvSpPr>
            <a:spLocks noGrp="1"/>
          </p:cNvSpPr>
          <p:nvPr>
            <p:ph type="title"/>
          </p:nvPr>
        </p:nvSpPr>
        <p:spPr>
          <a:xfrm>
            <a:off x="442914" y="459355"/>
            <a:ext cx="11306175" cy="737620"/>
          </a:xfrm>
          <a:prstGeom prst="rect">
            <a:avLst/>
          </a:prstGeom>
        </p:spPr>
        <p:txBody>
          <a:bodyPr/>
          <a:lstStyle>
            <a:lvl1pPr algn="l">
              <a:defRPr sz="3200">
                <a:solidFill>
                  <a:schemeClr val="accent2"/>
                </a:solidFill>
              </a:defRPr>
            </a:lvl1pPr>
          </a:lstStyle>
          <a:p>
            <a:r>
              <a:rPr lang="fi-FI"/>
              <a:t>Muokkaa ots. perustyyl. napsautt.</a:t>
            </a:r>
            <a:endParaRPr lang="fi-FI" dirty="0"/>
          </a:p>
        </p:txBody>
      </p:sp>
      <p:sp>
        <p:nvSpPr>
          <p:cNvPr id="8" name="Text Placeholder 2">
            <a:extLst>
              <a:ext uri="{FF2B5EF4-FFF2-40B4-BE49-F238E27FC236}">
                <a16:creationId xmlns:a16="http://schemas.microsoft.com/office/drawing/2014/main" id="{3C9E478C-40DD-5249-B415-015F1A0A348F}"/>
              </a:ext>
            </a:extLst>
          </p:cNvPr>
          <p:cNvSpPr>
            <a:spLocks noGrp="1"/>
          </p:cNvSpPr>
          <p:nvPr>
            <p:ph type="body" sz="quarter" idx="14" hasCustomPrompt="1"/>
          </p:nvPr>
        </p:nvSpPr>
        <p:spPr>
          <a:xfrm>
            <a:off x="2104029" y="6318252"/>
            <a:ext cx="7623394" cy="379735"/>
          </a:xfrm>
          <a:prstGeom prst="rect">
            <a:avLst/>
          </a:prstGeom>
        </p:spPr>
        <p:txBody>
          <a:bodyPr/>
          <a:lstStyle>
            <a:lvl1pPr marL="0" indent="0" algn="l">
              <a:buNone/>
              <a:defRPr sz="1001" b="0" i="1">
                <a:solidFill>
                  <a:schemeClr val="accent2"/>
                </a:solidFill>
                <a:latin typeface="+mj-lt"/>
              </a:defRPr>
            </a:lvl1pPr>
            <a:lvl2pPr marL="265119" indent="0">
              <a:buNone/>
              <a:defRPr sz="1401" b="1">
                <a:latin typeface="+mj-lt"/>
              </a:defRPr>
            </a:lvl2pPr>
            <a:lvl3pPr marL="539764" indent="0">
              <a:buNone/>
              <a:defRPr sz="1401" b="1">
                <a:latin typeface="+mj-lt"/>
              </a:defRPr>
            </a:lvl3pPr>
            <a:lvl4pPr marL="804882" indent="0">
              <a:buNone/>
              <a:defRPr sz="1401" b="1">
                <a:latin typeface="+mj-lt"/>
              </a:defRPr>
            </a:lvl4pPr>
            <a:lvl5pPr marL="1079527" indent="0">
              <a:buNone/>
              <a:defRPr sz="1401" b="1">
                <a:latin typeface="+mj-lt"/>
              </a:defRPr>
            </a:lvl5pPr>
          </a:lstStyle>
          <a:p>
            <a:pPr lvl="0"/>
            <a:r>
              <a:rPr lang="en-US" dirty="0"/>
              <a:t>Edit Master text styles</a:t>
            </a:r>
          </a:p>
        </p:txBody>
      </p:sp>
      <p:pic>
        <p:nvPicPr>
          <p:cNvPr id="10" name="Picture 9" descr="A picture containing drawing, cup, mug&#10;&#10;Description automatically generated">
            <a:extLst>
              <a:ext uri="{FF2B5EF4-FFF2-40B4-BE49-F238E27FC236}">
                <a16:creationId xmlns:a16="http://schemas.microsoft.com/office/drawing/2014/main" id="{9405DFDC-4602-DC44-9551-C79EB2C3CB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3" name="Slide Number Placeholder 14">
            <a:extLst>
              <a:ext uri="{FF2B5EF4-FFF2-40B4-BE49-F238E27FC236}">
                <a16:creationId xmlns:a16="http://schemas.microsoft.com/office/drawing/2014/main" id="{B02441D1-95F6-744A-89AC-A3FC19C3E40E}"/>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4" name="Date Placeholder 16">
            <a:extLst>
              <a:ext uri="{FF2B5EF4-FFF2-40B4-BE49-F238E27FC236}">
                <a16:creationId xmlns:a16="http://schemas.microsoft.com/office/drawing/2014/main" id="{1436F3FD-F522-AA4D-B11D-8CE95DA6A518}"/>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A1BAE44A-525B-D945-A472-3876DA6227CA}" type="datetime1">
              <a:rPr lang="fi-FI" smtClean="0"/>
              <a:t>11.1.2024</a:t>
            </a:fld>
            <a:endParaRPr lang="ru-RU"/>
          </a:p>
        </p:txBody>
      </p:sp>
    </p:spTree>
    <p:extLst>
      <p:ext uri="{BB962C8B-B14F-4D97-AF65-F5344CB8AC3E}">
        <p14:creationId xmlns:p14="http://schemas.microsoft.com/office/powerpoint/2010/main" val="1581343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alitse kuva">
    <p:spTree>
      <p:nvGrpSpPr>
        <p:cNvPr id="1" name=""/>
        <p:cNvGrpSpPr/>
        <p:nvPr/>
      </p:nvGrpSpPr>
      <p:grpSpPr>
        <a:xfrm>
          <a:off x="0" y="0"/>
          <a:ext cx="0" cy="0"/>
          <a:chOff x="0" y="0"/>
          <a:chExt cx="0" cy="0"/>
        </a:xfrm>
      </p:grpSpPr>
      <p:sp>
        <p:nvSpPr>
          <p:cNvPr id="5" name="Picture Placeholder 34">
            <a:extLst>
              <a:ext uri="{FF2B5EF4-FFF2-40B4-BE49-F238E27FC236}">
                <a16:creationId xmlns:a16="http://schemas.microsoft.com/office/drawing/2014/main" id="{6C092F6C-A4B9-6B4B-AA5C-B3603EBE82C5}"/>
              </a:ext>
            </a:extLst>
          </p:cNvPr>
          <p:cNvSpPr>
            <a:spLocks noGrp="1"/>
          </p:cNvSpPr>
          <p:nvPr>
            <p:ph type="pic" sz="quarter" idx="14"/>
          </p:nvPr>
        </p:nvSpPr>
        <p:spPr>
          <a:xfrm>
            <a:off x="0" y="2"/>
            <a:ext cx="12192000" cy="6857999"/>
          </a:xfrm>
          <a:prstGeom prst="rect">
            <a:avLst/>
          </a:prstGeom>
        </p:spPr>
        <p:txBody>
          <a:bodyPr anchor="ctr"/>
          <a:lstStyle>
            <a:lvl1pPr marL="0" indent="0" algn="ctr">
              <a:buNone/>
              <a:defRPr sz="1200" b="0" spc="0">
                <a:solidFill>
                  <a:schemeClr val="tx2"/>
                </a:solidFill>
              </a:defRPr>
            </a:lvl1pPr>
          </a:lstStyle>
          <a:p>
            <a:r>
              <a:rPr lang="fi-FI"/>
              <a:t>Lisää kuva napsauttamalla kuvaketta</a:t>
            </a:r>
          </a:p>
        </p:txBody>
      </p:sp>
      <p:sp>
        <p:nvSpPr>
          <p:cNvPr id="6" name="Slide Number Placeholder 14">
            <a:extLst>
              <a:ext uri="{FF2B5EF4-FFF2-40B4-BE49-F238E27FC236}">
                <a16:creationId xmlns:a16="http://schemas.microsoft.com/office/drawing/2014/main" id="{7F1404FA-A543-C14B-A4D7-0D43631FB029}"/>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7" name="Date Placeholder 16">
            <a:extLst>
              <a:ext uri="{FF2B5EF4-FFF2-40B4-BE49-F238E27FC236}">
                <a16:creationId xmlns:a16="http://schemas.microsoft.com/office/drawing/2014/main" id="{9BDADA45-E17E-B749-92E8-922543D25D22}"/>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8392E0BA-A593-8E48-962B-FED4B7062608}" type="datetime1">
              <a:rPr lang="fi-FI" smtClean="0"/>
              <a:t>11.1.2024</a:t>
            </a:fld>
            <a:endParaRPr lang="ru-RU"/>
          </a:p>
        </p:txBody>
      </p:sp>
    </p:spTree>
    <p:extLst>
      <p:ext uri="{BB962C8B-B14F-4D97-AF65-F5344CB8AC3E}">
        <p14:creationId xmlns:p14="http://schemas.microsoft.com/office/powerpoint/2010/main" val="35612664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nkilöesittely-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571D29-3C40-6C4E-8CE5-2ADF4976ABC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p>
        </p:txBody>
      </p:sp>
      <p:pic>
        <p:nvPicPr>
          <p:cNvPr id="12" name="Picture 11" descr="Icon&#10;&#10;Description automatically generated">
            <a:extLst>
              <a:ext uri="{FF2B5EF4-FFF2-40B4-BE49-F238E27FC236}">
                <a16:creationId xmlns:a16="http://schemas.microsoft.com/office/drawing/2014/main" id="{B2FEA026-2FAF-3548-9961-96F0A35041E9}"/>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 y="-1"/>
            <a:ext cx="6956530" cy="6858001"/>
          </a:xfrm>
          <a:prstGeom prst="rect">
            <a:avLst/>
          </a:prstGeom>
        </p:spPr>
      </p:pic>
      <p:sp>
        <p:nvSpPr>
          <p:cNvPr id="31" name="Kuvan paikkamerkki 16">
            <a:extLst>
              <a:ext uri="{FF2B5EF4-FFF2-40B4-BE49-F238E27FC236}">
                <a16:creationId xmlns:a16="http://schemas.microsoft.com/office/drawing/2014/main" id="{5FD0892A-8B9B-4BAB-9D1B-A3D7E6C16E58}"/>
              </a:ext>
            </a:extLst>
          </p:cNvPr>
          <p:cNvSpPr>
            <a:spLocks noGrp="1" noChangeAspect="1"/>
          </p:cNvSpPr>
          <p:nvPr>
            <p:ph type="pic" sz="quarter" idx="15"/>
          </p:nvPr>
        </p:nvSpPr>
        <p:spPr>
          <a:xfrm>
            <a:off x="4148555" y="1106507"/>
            <a:ext cx="2880000" cy="2880000"/>
          </a:xfrm>
          <a:prstGeom prst="ellipse">
            <a:avLst/>
          </a:prstGeom>
          <a:solidFill>
            <a:schemeClr val="bg1">
              <a:lumMod val="95000"/>
            </a:schemeClr>
          </a:solidFill>
          <a:ln w="19050">
            <a:solidFill>
              <a:schemeClr val="bg1"/>
            </a:solidFill>
          </a:ln>
        </p:spPr>
        <p:txBody>
          <a:bodyPr>
            <a:normAutofit/>
          </a:bodyPr>
          <a:lstStyle>
            <a:lvl1pPr marL="0" indent="0" algn="ctr">
              <a:buNone/>
              <a:defRPr sz="1200">
                <a:solidFill>
                  <a:schemeClr val="tx1"/>
                </a:solidFill>
              </a:defRPr>
            </a:lvl1pPr>
          </a:lstStyle>
          <a:p>
            <a:r>
              <a:rPr lang="fi-FI"/>
              <a:t>Lisää kuva napsauttamalla kuvaketta</a:t>
            </a:r>
          </a:p>
        </p:txBody>
      </p:sp>
      <p:sp>
        <p:nvSpPr>
          <p:cNvPr id="33" name="Kuvan paikkamerkki 16">
            <a:extLst>
              <a:ext uri="{FF2B5EF4-FFF2-40B4-BE49-F238E27FC236}">
                <a16:creationId xmlns:a16="http://schemas.microsoft.com/office/drawing/2014/main" id="{E6C70FB3-6235-4D95-A6FE-40C799A30519}"/>
              </a:ext>
            </a:extLst>
          </p:cNvPr>
          <p:cNvSpPr>
            <a:spLocks noGrp="1" noChangeAspect="1"/>
          </p:cNvSpPr>
          <p:nvPr>
            <p:ph type="pic" sz="quarter" idx="17"/>
          </p:nvPr>
        </p:nvSpPr>
        <p:spPr>
          <a:xfrm>
            <a:off x="8309984" y="1106507"/>
            <a:ext cx="2880000" cy="2880000"/>
          </a:xfrm>
          <a:prstGeom prst="ellipse">
            <a:avLst/>
          </a:prstGeom>
          <a:solidFill>
            <a:schemeClr val="bg1">
              <a:lumMod val="95000"/>
            </a:schemeClr>
          </a:solidFill>
          <a:ln w="19050">
            <a:solidFill>
              <a:schemeClr val="bg1"/>
            </a:solidFill>
          </a:ln>
        </p:spPr>
        <p:txBody>
          <a:bodyPr>
            <a:normAutofit/>
          </a:bodyPr>
          <a:lstStyle>
            <a:lvl1pPr marL="0" indent="0" algn="ctr">
              <a:buNone/>
              <a:defRPr sz="1200">
                <a:solidFill>
                  <a:schemeClr val="tx1"/>
                </a:solidFill>
              </a:defRPr>
            </a:lvl1pPr>
          </a:lstStyle>
          <a:p>
            <a:r>
              <a:rPr lang="fi-FI"/>
              <a:t>Lisää kuva napsauttamalla kuvaketta</a:t>
            </a:r>
          </a:p>
        </p:txBody>
      </p:sp>
      <p:sp>
        <p:nvSpPr>
          <p:cNvPr id="17" name="Sisällön paikkamerkki 2">
            <a:extLst>
              <a:ext uri="{FF2B5EF4-FFF2-40B4-BE49-F238E27FC236}">
                <a16:creationId xmlns:a16="http://schemas.microsoft.com/office/drawing/2014/main" id="{437BE919-FDB5-6547-A124-956F7F16C147}"/>
              </a:ext>
            </a:extLst>
          </p:cNvPr>
          <p:cNvSpPr>
            <a:spLocks noGrp="1"/>
          </p:cNvSpPr>
          <p:nvPr>
            <p:ph idx="14" hasCustomPrompt="1"/>
          </p:nvPr>
        </p:nvSpPr>
        <p:spPr>
          <a:xfrm>
            <a:off x="3755020" y="4167812"/>
            <a:ext cx="3667070" cy="608713"/>
          </a:xfrm>
          <a:prstGeom prst="rect">
            <a:avLst/>
          </a:prstGeom>
        </p:spPr>
        <p:txBody>
          <a:bodyPr>
            <a:noAutofit/>
          </a:bodyPr>
          <a:lstStyle>
            <a:lvl1pPr marL="0" marR="0" indent="0" algn="ctr" defTabSz="914423"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sz="2000" b="1">
                <a:solidFill>
                  <a:schemeClr val="tx1"/>
                </a:solidFill>
                <a:latin typeface="+mj-lt"/>
                <a:ea typeface="Nunito Sans" pitchFamily="2" charset="0"/>
              </a:defRPr>
            </a:lvl1pPr>
          </a:lstStyle>
          <a:p>
            <a:pPr lvl="0"/>
            <a:r>
              <a:rPr lang="en-US" dirty="0" err="1"/>
              <a:t>Etunimi</a:t>
            </a:r>
            <a:r>
              <a:rPr lang="en-US" dirty="0"/>
              <a:t> </a:t>
            </a:r>
            <a:r>
              <a:rPr lang="en-US" dirty="0" err="1"/>
              <a:t>Sukunimi</a:t>
            </a:r>
            <a:endParaRPr lang="en-US" dirty="0"/>
          </a:p>
        </p:txBody>
      </p:sp>
      <p:sp>
        <p:nvSpPr>
          <p:cNvPr id="19" name="Sisällön paikkamerkki 2">
            <a:extLst>
              <a:ext uri="{FF2B5EF4-FFF2-40B4-BE49-F238E27FC236}">
                <a16:creationId xmlns:a16="http://schemas.microsoft.com/office/drawing/2014/main" id="{0750E73F-B1DD-1A44-8F0D-ED2B783C9631}"/>
              </a:ext>
            </a:extLst>
          </p:cNvPr>
          <p:cNvSpPr>
            <a:spLocks noGrp="1"/>
          </p:cNvSpPr>
          <p:nvPr>
            <p:ph idx="16" hasCustomPrompt="1"/>
          </p:nvPr>
        </p:nvSpPr>
        <p:spPr>
          <a:xfrm>
            <a:off x="3755020" y="4809471"/>
            <a:ext cx="3667070" cy="1168030"/>
          </a:xfrm>
          <a:prstGeom prst="rect">
            <a:avLst/>
          </a:prstGeom>
        </p:spPr>
        <p:txBody>
          <a:bodyPr>
            <a:noAutofit/>
          </a:bodyPr>
          <a:lstStyle>
            <a:lvl1pPr marL="0" marR="0" indent="0" algn="ctr" defTabSz="914423" rtl="0" eaLnBrk="1" fontAlgn="auto" latinLnBrk="0" hangingPunct="1">
              <a:lnSpc>
                <a:spcPct val="100000"/>
              </a:lnSpc>
              <a:spcBef>
                <a:spcPts val="0"/>
              </a:spcBef>
              <a:spcAft>
                <a:spcPts val="601"/>
              </a:spcAft>
              <a:buClr>
                <a:schemeClr val="bg1"/>
              </a:buClr>
              <a:buSzTx/>
              <a:buFont typeface="Arial" panose="020B0604020202020204" pitchFamily="34" charset="0"/>
              <a:buNone/>
              <a:tabLst/>
              <a:defRPr sz="1801" b="0">
                <a:solidFill>
                  <a:schemeClr val="bg1"/>
                </a:solidFill>
                <a:latin typeface="+mj-lt"/>
                <a:ea typeface="Nunito Sans" pitchFamily="2" charset="0"/>
              </a:defRPr>
            </a:lvl1pPr>
          </a:lstStyle>
          <a:p>
            <a:pPr lvl="0"/>
            <a:r>
              <a:rPr lang="en-US" dirty="0" err="1"/>
              <a:t>Titteli</a:t>
            </a:r>
            <a:endParaRPr lang="en-US" dirty="0"/>
          </a:p>
          <a:p>
            <a:pPr lvl="0"/>
            <a:r>
              <a:rPr lang="en-US" dirty="0" err="1"/>
              <a:t>Puhelinnumero</a:t>
            </a:r>
            <a:endParaRPr lang="en-US" dirty="0"/>
          </a:p>
          <a:p>
            <a:pPr lvl="0"/>
            <a:r>
              <a:rPr lang="en-US" dirty="0" err="1"/>
              <a:t>Sähköpostiosoite</a:t>
            </a:r>
            <a:endParaRPr lang="en-US" dirty="0"/>
          </a:p>
        </p:txBody>
      </p:sp>
      <p:sp>
        <p:nvSpPr>
          <p:cNvPr id="20" name="Sisällön paikkamerkki 2">
            <a:extLst>
              <a:ext uri="{FF2B5EF4-FFF2-40B4-BE49-F238E27FC236}">
                <a16:creationId xmlns:a16="http://schemas.microsoft.com/office/drawing/2014/main" id="{B04D047C-EEC3-BC44-8AF8-6F4DBA2E7AF6}"/>
              </a:ext>
            </a:extLst>
          </p:cNvPr>
          <p:cNvSpPr>
            <a:spLocks noGrp="1"/>
          </p:cNvSpPr>
          <p:nvPr>
            <p:ph idx="18" hasCustomPrompt="1"/>
          </p:nvPr>
        </p:nvSpPr>
        <p:spPr>
          <a:xfrm>
            <a:off x="7916449" y="4162675"/>
            <a:ext cx="3667070" cy="608713"/>
          </a:xfrm>
          <a:prstGeom prst="rect">
            <a:avLst/>
          </a:prstGeom>
        </p:spPr>
        <p:txBody>
          <a:bodyPr>
            <a:noAutofit/>
          </a:bodyPr>
          <a:lstStyle>
            <a:lvl1pPr marL="0" marR="0" indent="0" algn="ctr" defTabSz="914423"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sz="2000" b="1">
                <a:solidFill>
                  <a:schemeClr val="tx1"/>
                </a:solidFill>
                <a:latin typeface="+mj-lt"/>
                <a:ea typeface="Nunito Sans" pitchFamily="2" charset="0"/>
              </a:defRPr>
            </a:lvl1pPr>
          </a:lstStyle>
          <a:p>
            <a:pPr lvl="0"/>
            <a:r>
              <a:rPr lang="en-US" dirty="0" err="1"/>
              <a:t>Etunimi</a:t>
            </a:r>
            <a:r>
              <a:rPr lang="en-US" dirty="0"/>
              <a:t> </a:t>
            </a:r>
            <a:r>
              <a:rPr lang="en-US" dirty="0" err="1"/>
              <a:t>Sukunimi</a:t>
            </a:r>
            <a:endParaRPr lang="en-US" dirty="0"/>
          </a:p>
        </p:txBody>
      </p:sp>
      <p:sp>
        <p:nvSpPr>
          <p:cNvPr id="21" name="Sisällön paikkamerkki 2">
            <a:extLst>
              <a:ext uri="{FF2B5EF4-FFF2-40B4-BE49-F238E27FC236}">
                <a16:creationId xmlns:a16="http://schemas.microsoft.com/office/drawing/2014/main" id="{2BCC01D9-A18C-4943-A1AC-307AB477C680}"/>
              </a:ext>
            </a:extLst>
          </p:cNvPr>
          <p:cNvSpPr>
            <a:spLocks noGrp="1"/>
          </p:cNvSpPr>
          <p:nvPr>
            <p:ph idx="19" hasCustomPrompt="1"/>
          </p:nvPr>
        </p:nvSpPr>
        <p:spPr>
          <a:xfrm>
            <a:off x="7916449" y="4804334"/>
            <a:ext cx="3667070" cy="1168030"/>
          </a:xfrm>
          <a:prstGeom prst="rect">
            <a:avLst/>
          </a:prstGeom>
        </p:spPr>
        <p:txBody>
          <a:bodyPr>
            <a:noAutofit/>
          </a:bodyPr>
          <a:lstStyle>
            <a:lvl1pPr marL="0" marR="0" indent="0" algn="ctr" defTabSz="914423" rtl="0" eaLnBrk="1" fontAlgn="auto" latinLnBrk="0" hangingPunct="1">
              <a:lnSpc>
                <a:spcPct val="100000"/>
              </a:lnSpc>
              <a:spcBef>
                <a:spcPts val="0"/>
              </a:spcBef>
              <a:spcAft>
                <a:spcPts val="601"/>
              </a:spcAft>
              <a:buClr>
                <a:schemeClr val="bg1"/>
              </a:buClr>
              <a:buSzTx/>
              <a:buFont typeface="Arial" panose="020B0604020202020204" pitchFamily="34" charset="0"/>
              <a:buNone/>
              <a:tabLst/>
              <a:defRPr sz="1801" b="0">
                <a:solidFill>
                  <a:schemeClr val="bg1"/>
                </a:solidFill>
                <a:latin typeface="+mj-lt"/>
                <a:ea typeface="Nunito Sans" pitchFamily="2" charset="0"/>
              </a:defRPr>
            </a:lvl1pPr>
          </a:lstStyle>
          <a:p>
            <a:pPr lvl="0"/>
            <a:r>
              <a:rPr lang="en-US" dirty="0" err="1"/>
              <a:t>Titteli</a:t>
            </a:r>
            <a:endParaRPr lang="en-US" dirty="0"/>
          </a:p>
          <a:p>
            <a:pPr lvl="0"/>
            <a:r>
              <a:rPr lang="en-US" dirty="0" err="1"/>
              <a:t>Puhelinnumero</a:t>
            </a:r>
            <a:endParaRPr lang="en-US" dirty="0"/>
          </a:p>
          <a:p>
            <a:pPr lvl="0"/>
            <a:r>
              <a:rPr lang="en-US" dirty="0" err="1"/>
              <a:t>Sähköpostiosoite</a:t>
            </a:r>
            <a:endParaRPr lang="en-US" dirty="0"/>
          </a:p>
        </p:txBody>
      </p:sp>
      <p:pic>
        <p:nvPicPr>
          <p:cNvPr id="13" name="Picture 12" descr="A picture containing drawing, cup, mug&#10;&#10;Description automatically generated">
            <a:extLst>
              <a:ext uri="{FF2B5EF4-FFF2-40B4-BE49-F238E27FC236}">
                <a16:creationId xmlns:a16="http://schemas.microsoft.com/office/drawing/2014/main" id="{C0A1A164-3F75-5543-9EC3-28BFD684A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4" name="Slide Number Placeholder 14">
            <a:extLst>
              <a:ext uri="{FF2B5EF4-FFF2-40B4-BE49-F238E27FC236}">
                <a16:creationId xmlns:a16="http://schemas.microsoft.com/office/drawing/2014/main" id="{B6D5B6AB-1687-2946-BF29-E5F652333371}"/>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6" name="Date Placeholder 16">
            <a:extLst>
              <a:ext uri="{FF2B5EF4-FFF2-40B4-BE49-F238E27FC236}">
                <a16:creationId xmlns:a16="http://schemas.microsoft.com/office/drawing/2014/main" id="{863BDD3D-16C4-284E-BEB4-0E8F05F83369}"/>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5F9F2B51-18A4-1246-8484-E1B0632140E9}" type="datetime1">
              <a:rPr lang="fi-FI" smtClean="0"/>
              <a:t>11.1.2024</a:t>
            </a:fld>
            <a:endParaRPr lang="ru-RU"/>
          </a:p>
        </p:txBody>
      </p:sp>
    </p:spTree>
    <p:extLst>
      <p:ext uri="{BB962C8B-B14F-4D97-AF65-F5344CB8AC3E}">
        <p14:creationId xmlns:p14="http://schemas.microsoft.com/office/powerpoint/2010/main" val="2492440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nkilöesittely-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3A3C51-18AD-1E48-A6BA-0AC65860C11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p>
        </p:txBody>
      </p:sp>
      <p:pic>
        <p:nvPicPr>
          <p:cNvPr id="9" name="Picture 8" descr="Icon&#10;&#10;Description automatically generated">
            <a:extLst>
              <a:ext uri="{FF2B5EF4-FFF2-40B4-BE49-F238E27FC236}">
                <a16:creationId xmlns:a16="http://schemas.microsoft.com/office/drawing/2014/main" id="{18870968-57DF-704C-AED2-65101BEFB29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 y="-1"/>
            <a:ext cx="6956530" cy="6858001"/>
          </a:xfrm>
          <a:prstGeom prst="rect">
            <a:avLst/>
          </a:prstGeom>
        </p:spPr>
      </p:pic>
      <p:sp>
        <p:nvSpPr>
          <p:cNvPr id="30" name="Sisällön paikkamerkki 2">
            <a:extLst>
              <a:ext uri="{FF2B5EF4-FFF2-40B4-BE49-F238E27FC236}">
                <a16:creationId xmlns:a16="http://schemas.microsoft.com/office/drawing/2014/main" id="{8537AEDC-4A2A-45EF-9421-3A2E2EA5B376}"/>
              </a:ext>
            </a:extLst>
          </p:cNvPr>
          <p:cNvSpPr>
            <a:spLocks noGrp="1"/>
          </p:cNvSpPr>
          <p:nvPr>
            <p:ph idx="14" hasCustomPrompt="1"/>
          </p:nvPr>
        </p:nvSpPr>
        <p:spPr>
          <a:xfrm>
            <a:off x="6426777" y="3964988"/>
            <a:ext cx="4201340" cy="608713"/>
          </a:xfrm>
          <a:prstGeom prst="rect">
            <a:avLst/>
          </a:prstGeom>
        </p:spPr>
        <p:txBody>
          <a:bodyPr>
            <a:noAutofit/>
          </a:bodyPr>
          <a:lstStyle>
            <a:lvl1pPr marL="0" marR="0" indent="0" algn="ctr" defTabSz="914423"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sz="2400" b="1">
                <a:solidFill>
                  <a:schemeClr val="tx1"/>
                </a:solidFill>
              </a:defRPr>
            </a:lvl1pPr>
          </a:lstStyle>
          <a:p>
            <a:pPr lvl="0"/>
            <a:r>
              <a:rPr lang="en-US" dirty="0" err="1"/>
              <a:t>Etunimi</a:t>
            </a:r>
            <a:r>
              <a:rPr lang="en-US" dirty="0"/>
              <a:t> </a:t>
            </a:r>
            <a:r>
              <a:rPr lang="en-US" dirty="0" err="1"/>
              <a:t>Sukunimi</a:t>
            </a:r>
            <a:endParaRPr lang="en-US" dirty="0"/>
          </a:p>
        </p:txBody>
      </p:sp>
      <p:sp>
        <p:nvSpPr>
          <p:cNvPr id="31" name="Kuvan paikkamerkki 16">
            <a:extLst>
              <a:ext uri="{FF2B5EF4-FFF2-40B4-BE49-F238E27FC236}">
                <a16:creationId xmlns:a16="http://schemas.microsoft.com/office/drawing/2014/main" id="{5FD0892A-8B9B-4BAB-9D1B-A3D7E6C16E58}"/>
              </a:ext>
            </a:extLst>
          </p:cNvPr>
          <p:cNvSpPr>
            <a:spLocks noGrp="1" noChangeAspect="1"/>
          </p:cNvSpPr>
          <p:nvPr>
            <p:ph type="pic" sz="quarter" idx="15"/>
          </p:nvPr>
        </p:nvSpPr>
        <p:spPr>
          <a:xfrm>
            <a:off x="7159447" y="995563"/>
            <a:ext cx="2736000" cy="2736000"/>
          </a:xfrm>
          <a:prstGeom prst="ellipse">
            <a:avLst/>
          </a:prstGeom>
          <a:solidFill>
            <a:schemeClr val="bg1">
              <a:lumMod val="95000"/>
            </a:schemeClr>
          </a:solidFill>
          <a:ln w="19050">
            <a:solidFill>
              <a:schemeClr val="bg1"/>
            </a:solidFill>
          </a:ln>
        </p:spPr>
        <p:txBody>
          <a:bodyPr>
            <a:normAutofit/>
          </a:bodyPr>
          <a:lstStyle>
            <a:lvl1pPr marL="0" indent="0" algn="ctr">
              <a:buNone/>
              <a:defRPr sz="1401">
                <a:solidFill>
                  <a:schemeClr val="tx1"/>
                </a:solidFill>
              </a:defRPr>
            </a:lvl1pPr>
          </a:lstStyle>
          <a:p>
            <a:r>
              <a:rPr lang="fi-FI"/>
              <a:t>Lisää kuva napsauttamalla kuvaketta</a:t>
            </a:r>
          </a:p>
        </p:txBody>
      </p:sp>
      <p:sp>
        <p:nvSpPr>
          <p:cNvPr id="13" name="Sisällön paikkamerkki 2">
            <a:extLst>
              <a:ext uri="{FF2B5EF4-FFF2-40B4-BE49-F238E27FC236}">
                <a16:creationId xmlns:a16="http://schemas.microsoft.com/office/drawing/2014/main" id="{7C43680E-3566-C64C-84E4-A0B5C04D16D5}"/>
              </a:ext>
            </a:extLst>
          </p:cNvPr>
          <p:cNvSpPr>
            <a:spLocks noGrp="1"/>
          </p:cNvSpPr>
          <p:nvPr>
            <p:ph idx="16" hasCustomPrompt="1"/>
          </p:nvPr>
        </p:nvSpPr>
        <p:spPr>
          <a:xfrm>
            <a:off x="6426777" y="4623272"/>
            <a:ext cx="4201340" cy="1168030"/>
          </a:xfrm>
          <a:prstGeom prst="rect">
            <a:avLst/>
          </a:prstGeom>
        </p:spPr>
        <p:txBody>
          <a:bodyPr>
            <a:noAutofit/>
          </a:bodyPr>
          <a:lstStyle>
            <a:lvl1pPr marL="0" marR="0" indent="0" algn="ctr" defTabSz="914423" rtl="0" eaLnBrk="1" fontAlgn="auto" latinLnBrk="0" hangingPunct="1">
              <a:lnSpc>
                <a:spcPct val="100000"/>
              </a:lnSpc>
              <a:spcBef>
                <a:spcPts val="0"/>
              </a:spcBef>
              <a:spcAft>
                <a:spcPts val="601"/>
              </a:spcAft>
              <a:buClr>
                <a:schemeClr val="bg1"/>
              </a:buClr>
              <a:buSzTx/>
              <a:buFont typeface="Arial" panose="020B0604020202020204" pitchFamily="34" charset="0"/>
              <a:buNone/>
              <a:tabLst/>
              <a:defRPr sz="1600" b="0">
                <a:solidFill>
                  <a:schemeClr val="bg1"/>
                </a:solidFill>
              </a:defRPr>
            </a:lvl1pPr>
          </a:lstStyle>
          <a:p>
            <a:pPr lvl="0"/>
            <a:r>
              <a:rPr lang="en-US" dirty="0" err="1"/>
              <a:t>Titteli</a:t>
            </a:r>
            <a:endParaRPr lang="en-US" dirty="0"/>
          </a:p>
          <a:p>
            <a:pPr lvl="0"/>
            <a:r>
              <a:rPr lang="en-US" dirty="0" err="1"/>
              <a:t>Puhelinnumero</a:t>
            </a:r>
            <a:endParaRPr lang="en-US" dirty="0"/>
          </a:p>
          <a:p>
            <a:pPr lvl="0"/>
            <a:r>
              <a:rPr lang="en-US" dirty="0" err="1"/>
              <a:t>Sähköpostiosoite</a:t>
            </a:r>
            <a:endParaRPr lang="en-US" dirty="0"/>
          </a:p>
        </p:txBody>
      </p:sp>
      <p:pic>
        <p:nvPicPr>
          <p:cNvPr id="10" name="Picture 9" descr="A picture containing drawing, cup, mug&#10;&#10;Description automatically generated">
            <a:extLst>
              <a:ext uri="{FF2B5EF4-FFF2-40B4-BE49-F238E27FC236}">
                <a16:creationId xmlns:a16="http://schemas.microsoft.com/office/drawing/2014/main" id="{B4950A54-A778-0144-B95E-543EE3E084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1" name="Slide Number Placeholder 14">
            <a:extLst>
              <a:ext uri="{FF2B5EF4-FFF2-40B4-BE49-F238E27FC236}">
                <a16:creationId xmlns:a16="http://schemas.microsoft.com/office/drawing/2014/main" id="{47C7306E-D20C-274C-A566-CB1407AA195A}"/>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2" name="Date Placeholder 16">
            <a:extLst>
              <a:ext uri="{FF2B5EF4-FFF2-40B4-BE49-F238E27FC236}">
                <a16:creationId xmlns:a16="http://schemas.microsoft.com/office/drawing/2014/main" id="{182B1656-5350-0C4B-BE38-4BE797B34F49}"/>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934E7256-43BF-8F4E-B669-0E67E9AADF43}" type="datetime1">
              <a:rPr lang="fi-FI" smtClean="0"/>
              <a:t>11.1.2024</a:t>
            </a:fld>
            <a:endParaRPr lang="ru-RU"/>
          </a:p>
        </p:txBody>
      </p:sp>
    </p:spTree>
    <p:extLst>
      <p:ext uri="{BB962C8B-B14F-4D97-AF65-F5344CB8AC3E}">
        <p14:creationId xmlns:p14="http://schemas.microsoft.com/office/powerpoint/2010/main" val="738661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uvaotsikko-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FAA85B-0EBA-D44D-AE15-A31C9FB0FD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E9540D7F-D849-9040-8D22-3BA0AC45B39C}"/>
              </a:ext>
            </a:extLst>
          </p:cNvPr>
          <p:cNvSpPr/>
          <p:nvPr userDrawn="1"/>
        </p:nvSpPr>
        <p:spPr>
          <a:xfrm>
            <a:off x="0" y="2"/>
            <a:ext cx="10290629" cy="5442857"/>
          </a:xfrm>
          <a:prstGeom prst="rect">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Nunito Sans" pitchFamily="2" charset="0"/>
              <a:ea typeface="Source Sans Pro" panose="020B0503030403020204" pitchFamily="34" charset="0"/>
            </a:endParaRPr>
          </a:p>
        </p:txBody>
      </p:sp>
      <p:sp>
        <p:nvSpPr>
          <p:cNvPr id="2" name="Rectangle 1">
            <a:extLst>
              <a:ext uri="{FF2B5EF4-FFF2-40B4-BE49-F238E27FC236}">
                <a16:creationId xmlns:a16="http://schemas.microsoft.com/office/drawing/2014/main" id="{C2DC2695-F069-1542-A715-2AD477E5E7A8}"/>
              </a:ext>
            </a:extLst>
          </p:cNvPr>
          <p:cNvSpPr/>
          <p:nvPr userDrawn="1"/>
        </p:nvSpPr>
        <p:spPr>
          <a:xfrm>
            <a:off x="2" y="0"/>
            <a:ext cx="4891314" cy="6858000"/>
          </a:xfrm>
          <a:prstGeom prst="rect">
            <a:avLst/>
          </a:prstGeom>
          <a:solidFill>
            <a:srgbClr val="00A0B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Nunito Sans" pitchFamily="2" charset="0"/>
              <a:ea typeface="Source Sans Pro" panose="020B0503030403020204" pitchFamily="34" charset="0"/>
            </a:endParaRPr>
          </a:p>
        </p:txBody>
      </p:sp>
      <p:sp>
        <p:nvSpPr>
          <p:cNvPr id="17" name="Otsikko 1">
            <a:extLst>
              <a:ext uri="{FF2B5EF4-FFF2-40B4-BE49-F238E27FC236}">
                <a16:creationId xmlns:a16="http://schemas.microsoft.com/office/drawing/2014/main" id="{D6E27B53-C620-1E4A-9CEC-3F78BBC8D93C}"/>
              </a:ext>
            </a:extLst>
          </p:cNvPr>
          <p:cNvSpPr>
            <a:spLocks noGrp="1"/>
          </p:cNvSpPr>
          <p:nvPr>
            <p:ph type="ctrTitle"/>
          </p:nvPr>
        </p:nvSpPr>
        <p:spPr>
          <a:xfrm>
            <a:off x="954158" y="1759779"/>
            <a:ext cx="8849926" cy="2488253"/>
          </a:xfrm>
          <a:prstGeom prst="rect">
            <a:avLst/>
          </a:prstGeom>
        </p:spPr>
        <p:txBody>
          <a:bodyPr anchor="b"/>
          <a:lstStyle>
            <a:lvl1pPr algn="l">
              <a:lnSpc>
                <a:spcPct val="100000"/>
              </a:lnSpc>
              <a:defRPr sz="6000">
                <a:solidFill>
                  <a:schemeClr val="tx1"/>
                </a:solidFill>
                <a:latin typeface="+mj-lt"/>
              </a:defRPr>
            </a:lvl1pPr>
          </a:lstStyle>
          <a:p>
            <a:r>
              <a:rPr lang="fi-FI"/>
              <a:t>Muokkaa ots. perustyyl. napsautt.</a:t>
            </a:r>
            <a:endParaRPr lang="fi-FI" dirty="0"/>
          </a:p>
        </p:txBody>
      </p:sp>
      <p:sp>
        <p:nvSpPr>
          <p:cNvPr id="18" name="Alaotsikko 2">
            <a:extLst>
              <a:ext uri="{FF2B5EF4-FFF2-40B4-BE49-F238E27FC236}">
                <a16:creationId xmlns:a16="http://schemas.microsoft.com/office/drawing/2014/main" id="{9B7AC955-BB20-A943-8470-5F8164D6EC72}"/>
              </a:ext>
            </a:extLst>
          </p:cNvPr>
          <p:cNvSpPr>
            <a:spLocks noGrp="1"/>
          </p:cNvSpPr>
          <p:nvPr>
            <p:ph type="subTitle" idx="1" hasCustomPrompt="1"/>
          </p:nvPr>
        </p:nvSpPr>
        <p:spPr>
          <a:xfrm>
            <a:off x="954156" y="4427087"/>
            <a:ext cx="8849925" cy="529988"/>
          </a:xfrm>
          <a:prstGeom prst="rect">
            <a:avLst/>
          </a:prstGeom>
        </p:spPr>
        <p:txBody>
          <a:bodyPr>
            <a:normAutofit/>
          </a:bodyPr>
          <a:lstStyle>
            <a:lvl1pPr marL="0" indent="0" algn="l">
              <a:lnSpc>
                <a:spcPct val="100000"/>
              </a:lnSpc>
              <a:spcBef>
                <a:spcPts val="0"/>
              </a:spcBef>
              <a:buNone/>
              <a:defRPr sz="1401" b="0" spc="300">
                <a:solidFill>
                  <a:schemeClr val="tx1"/>
                </a:solidFill>
                <a:latin typeface="+mj-lt"/>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CLICK TO EDIT MASTER SUBTITLE STYLE</a:t>
            </a:r>
            <a:endParaRPr lang="fi-FI" dirty="0"/>
          </a:p>
        </p:txBody>
      </p:sp>
      <p:pic>
        <p:nvPicPr>
          <p:cNvPr id="11" name="Picture 10" descr="A picture containing drawing, cup, mug&#10;&#10;Description automatically generated">
            <a:extLst>
              <a:ext uri="{FF2B5EF4-FFF2-40B4-BE49-F238E27FC236}">
                <a16:creationId xmlns:a16="http://schemas.microsoft.com/office/drawing/2014/main" id="{8A52AA39-BA47-AC4F-813A-A1E67C38EA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4" name="Slide Number Placeholder 14">
            <a:extLst>
              <a:ext uri="{FF2B5EF4-FFF2-40B4-BE49-F238E27FC236}">
                <a16:creationId xmlns:a16="http://schemas.microsoft.com/office/drawing/2014/main" id="{5BC13DD7-FE56-8F41-ADC5-38B80D358838}"/>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9" name="Date Placeholder 16">
            <a:extLst>
              <a:ext uri="{FF2B5EF4-FFF2-40B4-BE49-F238E27FC236}">
                <a16:creationId xmlns:a16="http://schemas.microsoft.com/office/drawing/2014/main" id="{C24E4AD2-A83E-2D44-839D-7A0A23A032A5}"/>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3870D257-708A-544D-9092-0A3A41D07070}" type="datetime1">
              <a:rPr lang="fi-FI" smtClean="0"/>
              <a:t>11.1.2024</a:t>
            </a:fld>
            <a:endParaRPr lang="ru-RU"/>
          </a:p>
        </p:txBody>
      </p:sp>
    </p:spTree>
    <p:extLst>
      <p:ext uri="{BB962C8B-B14F-4D97-AF65-F5344CB8AC3E}">
        <p14:creationId xmlns:p14="http://schemas.microsoft.com/office/powerpoint/2010/main" val="35941542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otsikko-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651B81-FD68-9846-8EFA-CD8FC23BC1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13" name="Rectangle 12">
            <a:extLst>
              <a:ext uri="{FF2B5EF4-FFF2-40B4-BE49-F238E27FC236}">
                <a16:creationId xmlns:a16="http://schemas.microsoft.com/office/drawing/2014/main" id="{E9540D7F-D849-9040-8D22-3BA0AC45B39C}"/>
              </a:ext>
            </a:extLst>
          </p:cNvPr>
          <p:cNvSpPr/>
          <p:nvPr userDrawn="1"/>
        </p:nvSpPr>
        <p:spPr>
          <a:xfrm>
            <a:off x="0" y="2"/>
            <a:ext cx="10290629" cy="5442857"/>
          </a:xfrm>
          <a:prstGeom prst="rect">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Nunito Sans" pitchFamily="2" charset="0"/>
              <a:ea typeface="Source Sans Pro" panose="020B0503030403020204" pitchFamily="34" charset="0"/>
            </a:endParaRPr>
          </a:p>
        </p:txBody>
      </p:sp>
      <p:sp>
        <p:nvSpPr>
          <p:cNvPr id="2" name="Rectangle 1">
            <a:extLst>
              <a:ext uri="{FF2B5EF4-FFF2-40B4-BE49-F238E27FC236}">
                <a16:creationId xmlns:a16="http://schemas.microsoft.com/office/drawing/2014/main" id="{C2DC2695-F069-1542-A715-2AD477E5E7A8}"/>
              </a:ext>
            </a:extLst>
          </p:cNvPr>
          <p:cNvSpPr/>
          <p:nvPr userDrawn="1"/>
        </p:nvSpPr>
        <p:spPr>
          <a:xfrm>
            <a:off x="2" y="0"/>
            <a:ext cx="4891314" cy="6858000"/>
          </a:xfrm>
          <a:prstGeom prst="rect">
            <a:avLst/>
          </a:prstGeom>
          <a:solidFill>
            <a:srgbClr val="00A0B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Nunito Sans" pitchFamily="2" charset="0"/>
              <a:ea typeface="Source Sans Pro" panose="020B0503030403020204" pitchFamily="34" charset="0"/>
            </a:endParaRPr>
          </a:p>
        </p:txBody>
      </p:sp>
      <p:sp>
        <p:nvSpPr>
          <p:cNvPr id="17" name="Otsikko 1">
            <a:extLst>
              <a:ext uri="{FF2B5EF4-FFF2-40B4-BE49-F238E27FC236}">
                <a16:creationId xmlns:a16="http://schemas.microsoft.com/office/drawing/2014/main" id="{D6E27B53-C620-1E4A-9CEC-3F78BBC8D93C}"/>
              </a:ext>
            </a:extLst>
          </p:cNvPr>
          <p:cNvSpPr>
            <a:spLocks noGrp="1"/>
          </p:cNvSpPr>
          <p:nvPr>
            <p:ph type="ctrTitle"/>
          </p:nvPr>
        </p:nvSpPr>
        <p:spPr>
          <a:xfrm>
            <a:off x="954158" y="1759779"/>
            <a:ext cx="8849926" cy="2488253"/>
          </a:xfrm>
          <a:prstGeom prst="rect">
            <a:avLst/>
          </a:prstGeom>
        </p:spPr>
        <p:txBody>
          <a:bodyPr anchor="b"/>
          <a:lstStyle>
            <a:lvl1pPr algn="l">
              <a:lnSpc>
                <a:spcPct val="100000"/>
              </a:lnSpc>
              <a:defRPr sz="6000">
                <a:solidFill>
                  <a:schemeClr val="tx1"/>
                </a:solidFill>
                <a:latin typeface="+mj-lt"/>
              </a:defRPr>
            </a:lvl1pPr>
          </a:lstStyle>
          <a:p>
            <a:r>
              <a:rPr lang="fi-FI"/>
              <a:t>Muokkaa ots. perustyyl. napsautt.</a:t>
            </a:r>
            <a:endParaRPr lang="fi-FI" dirty="0"/>
          </a:p>
        </p:txBody>
      </p:sp>
      <p:sp>
        <p:nvSpPr>
          <p:cNvPr id="18" name="Alaotsikko 2">
            <a:extLst>
              <a:ext uri="{FF2B5EF4-FFF2-40B4-BE49-F238E27FC236}">
                <a16:creationId xmlns:a16="http://schemas.microsoft.com/office/drawing/2014/main" id="{9B7AC955-BB20-A943-8470-5F8164D6EC72}"/>
              </a:ext>
            </a:extLst>
          </p:cNvPr>
          <p:cNvSpPr>
            <a:spLocks noGrp="1"/>
          </p:cNvSpPr>
          <p:nvPr>
            <p:ph type="subTitle" idx="1" hasCustomPrompt="1"/>
          </p:nvPr>
        </p:nvSpPr>
        <p:spPr>
          <a:xfrm>
            <a:off x="954156" y="4427087"/>
            <a:ext cx="8849925" cy="529988"/>
          </a:xfrm>
          <a:prstGeom prst="rect">
            <a:avLst/>
          </a:prstGeom>
        </p:spPr>
        <p:txBody>
          <a:bodyPr>
            <a:normAutofit/>
          </a:bodyPr>
          <a:lstStyle>
            <a:lvl1pPr marL="0" indent="0" algn="l">
              <a:lnSpc>
                <a:spcPct val="100000"/>
              </a:lnSpc>
              <a:spcBef>
                <a:spcPts val="0"/>
              </a:spcBef>
              <a:buNone/>
              <a:defRPr sz="1401" b="0" spc="300">
                <a:solidFill>
                  <a:schemeClr val="tx1"/>
                </a:solidFill>
                <a:latin typeface="+mj-lt"/>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CLICK TO EDIT MASTER SUBTITLE STYLE</a:t>
            </a:r>
            <a:endParaRPr lang="fi-FI" dirty="0"/>
          </a:p>
        </p:txBody>
      </p:sp>
      <p:pic>
        <p:nvPicPr>
          <p:cNvPr id="11" name="Picture 10" descr="A picture containing drawing, cup, mug&#10;&#10;Description automatically generated">
            <a:extLst>
              <a:ext uri="{FF2B5EF4-FFF2-40B4-BE49-F238E27FC236}">
                <a16:creationId xmlns:a16="http://schemas.microsoft.com/office/drawing/2014/main" id="{8A52AA39-BA47-AC4F-813A-A1E67C38EA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4" name="Slide Number Placeholder 14">
            <a:extLst>
              <a:ext uri="{FF2B5EF4-FFF2-40B4-BE49-F238E27FC236}">
                <a16:creationId xmlns:a16="http://schemas.microsoft.com/office/drawing/2014/main" id="{5BC13DD7-FE56-8F41-ADC5-38B80D358838}"/>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9" name="Date Placeholder 16">
            <a:extLst>
              <a:ext uri="{FF2B5EF4-FFF2-40B4-BE49-F238E27FC236}">
                <a16:creationId xmlns:a16="http://schemas.microsoft.com/office/drawing/2014/main" id="{C24E4AD2-A83E-2D44-839D-7A0A23A032A5}"/>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293AA5AC-5B0E-6D41-9AB5-7845829BFA5C}" type="datetime1">
              <a:rPr lang="fi-FI" smtClean="0"/>
              <a:t>11.1.2024</a:t>
            </a:fld>
            <a:endParaRPr lang="ru-RU"/>
          </a:p>
        </p:txBody>
      </p:sp>
    </p:spTree>
    <p:extLst>
      <p:ext uri="{BB962C8B-B14F-4D97-AF65-F5344CB8AC3E}">
        <p14:creationId xmlns:p14="http://schemas.microsoft.com/office/powerpoint/2010/main" val="2120376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uvaotsikko-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7F9628-2606-FF41-898D-3C2DB8E94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281" b="4281"/>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E9540D7F-D849-9040-8D22-3BA0AC45B39C}"/>
              </a:ext>
            </a:extLst>
          </p:cNvPr>
          <p:cNvSpPr/>
          <p:nvPr userDrawn="1"/>
        </p:nvSpPr>
        <p:spPr>
          <a:xfrm>
            <a:off x="0" y="2"/>
            <a:ext cx="10290629" cy="5442857"/>
          </a:xfrm>
          <a:prstGeom prst="rect">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Nunito Sans" pitchFamily="2" charset="0"/>
              <a:ea typeface="Source Sans Pro" panose="020B0503030403020204" pitchFamily="34" charset="0"/>
            </a:endParaRPr>
          </a:p>
        </p:txBody>
      </p:sp>
      <p:sp>
        <p:nvSpPr>
          <p:cNvPr id="2" name="Rectangle 1">
            <a:extLst>
              <a:ext uri="{FF2B5EF4-FFF2-40B4-BE49-F238E27FC236}">
                <a16:creationId xmlns:a16="http://schemas.microsoft.com/office/drawing/2014/main" id="{C2DC2695-F069-1542-A715-2AD477E5E7A8}"/>
              </a:ext>
            </a:extLst>
          </p:cNvPr>
          <p:cNvSpPr/>
          <p:nvPr userDrawn="1"/>
        </p:nvSpPr>
        <p:spPr>
          <a:xfrm>
            <a:off x="2" y="0"/>
            <a:ext cx="4891314" cy="6858000"/>
          </a:xfrm>
          <a:prstGeom prst="rect">
            <a:avLst/>
          </a:prstGeom>
          <a:solidFill>
            <a:srgbClr val="00A0B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Nunito Sans" pitchFamily="2" charset="0"/>
              <a:ea typeface="Source Sans Pro" panose="020B0503030403020204" pitchFamily="34" charset="0"/>
            </a:endParaRPr>
          </a:p>
        </p:txBody>
      </p:sp>
      <p:sp>
        <p:nvSpPr>
          <p:cNvPr id="17" name="Otsikko 1">
            <a:extLst>
              <a:ext uri="{FF2B5EF4-FFF2-40B4-BE49-F238E27FC236}">
                <a16:creationId xmlns:a16="http://schemas.microsoft.com/office/drawing/2014/main" id="{D6E27B53-C620-1E4A-9CEC-3F78BBC8D93C}"/>
              </a:ext>
            </a:extLst>
          </p:cNvPr>
          <p:cNvSpPr>
            <a:spLocks noGrp="1"/>
          </p:cNvSpPr>
          <p:nvPr>
            <p:ph type="ctrTitle"/>
          </p:nvPr>
        </p:nvSpPr>
        <p:spPr>
          <a:xfrm>
            <a:off x="954158" y="1759779"/>
            <a:ext cx="8849926" cy="2488253"/>
          </a:xfrm>
          <a:prstGeom prst="rect">
            <a:avLst/>
          </a:prstGeom>
        </p:spPr>
        <p:txBody>
          <a:bodyPr anchor="b"/>
          <a:lstStyle>
            <a:lvl1pPr algn="l">
              <a:lnSpc>
                <a:spcPct val="100000"/>
              </a:lnSpc>
              <a:defRPr sz="6000">
                <a:solidFill>
                  <a:schemeClr val="tx1"/>
                </a:solidFill>
                <a:latin typeface="+mj-lt"/>
              </a:defRPr>
            </a:lvl1pPr>
          </a:lstStyle>
          <a:p>
            <a:r>
              <a:rPr lang="fi-FI"/>
              <a:t>Muokkaa ots. perustyyl. napsautt.</a:t>
            </a:r>
            <a:endParaRPr lang="fi-FI" dirty="0"/>
          </a:p>
        </p:txBody>
      </p:sp>
      <p:sp>
        <p:nvSpPr>
          <p:cNvPr id="18" name="Alaotsikko 2">
            <a:extLst>
              <a:ext uri="{FF2B5EF4-FFF2-40B4-BE49-F238E27FC236}">
                <a16:creationId xmlns:a16="http://schemas.microsoft.com/office/drawing/2014/main" id="{9B7AC955-BB20-A943-8470-5F8164D6EC72}"/>
              </a:ext>
            </a:extLst>
          </p:cNvPr>
          <p:cNvSpPr>
            <a:spLocks noGrp="1"/>
          </p:cNvSpPr>
          <p:nvPr>
            <p:ph type="subTitle" idx="1" hasCustomPrompt="1"/>
          </p:nvPr>
        </p:nvSpPr>
        <p:spPr>
          <a:xfrm>
            <a:off x="954156" y="4427087"/>
            <a:ext cx="8849925" cy="529988"/>
          </a:xfrm>
          <a:prstGeom prst="rect">
            <a:avLst/>
          </a:prstGeom>
        </p:spPr>
        <p:txBody>
          <a:bodyPr>
            <a:normAutofit/>
          </a:bodyPr>
          <a:lstStyle>
            <a:lvl1pPr marL="0" indent="0" algn="l">
              <a:lnSpc>
                <a:spcPct val="100000"/>
              </a:lnSpc>
              <a:spcBef>
                <a:spcPts val="0"/>
              </a:spcBef>
              <a:buNone/>
              <a:defRPr sz="1401" b="0" spc="300">
                <a:solidFill>
                  <a:schemeClr val="tx1"/>
                </a:solidFill>
                <a:latin typeface="+mj-lt"/>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CLICK TO EDIT MASTER SUBTITLE STYLE</a:t>
            </a:r>
            <a:endParaRPr lang="fi-FI" dirty="0"/>
          </a:p>
        </p:txBody>
      </p:sp>
      <p:sp>
        <p:nvSpPr>
          <p:cNvPr id="14" name="Slide Number Placeholder 14">
            <a:extLst>
              <a:ext uri="{FF2B5EF4-FFF2-40B4-BE49-F238E27FC236}">
                <a16:creationId xmlns:a16="http://schemas.microsoft.com/office/drawing/2014/main" id="{5BC13DD7-FE56-8F41-ADC5-38B80D358838}"/>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9" name="Date Placeholder 16">
            <a:extLst>
              <a:ext uri="{FF2B5EF4-FFF2-40B4-BE49-F238E27FC236}">
                <a16:creationId xmlns:a16="http://schemas.microsoft.com/office/drawing/2014/main" id="{C24E4AD2-A83E-2D44-839D-7A0A23A032A5}"/>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EFC7BD6F-3C12-A345-84FC-36329E4885DB}" type="datetime1">
              <a:rPr lang="fi-FI" smtClean="0"/>
              <a:t>11.1.2024</a:t>
            </a:fld>
            <a:endParaRPr lang="ru-RU"/>
          </a:p>
        </p:txBody>
      </p:sp>
      <p:pic>
        <p:nvPicPr>
          <p:cNvPr id="12" name="Picture 11" descr="Logo&#10;&#10;Description automatically generated">
            <a:extLst>
              <a:ext uri="{FF2B5EF4-FFF2-40B4-BE49-F238E27FC236}">
                <a16:creationId xmlns:a16="http://schemas.microsoft.com/office/drawing/2014/main" id="{F3CBCA81-232A-EF48-8876-A63A5EB0E83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587" b="25654"/>
          <a:stretch/>
        </p:blipFill>
        <p:spPr>
          <a:xfrm>
            <a:off x="10635572" y="6311799"/>
            <a:ext cx="1400500" cy="463916"/>
          </a:xfrm>
          <a:prstGeom prst="rect">
            <a:avLst/>
          </a:prstGeom>
        </p:spPr>
      </p:pic>
    </p:spTree>
    <p:extLst>
      <p:ext uri="{BB962C8B-B14F-4D97-AF65-F5344CB8AC3E}">
        <p14:creationId xmlns:p14="http://schemas.microsoft.com/office/powerpoint/2010/main" val="41379164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uvaotsikko-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68B877-EC4D-3D4A-B8E0-F2A000C2E9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69" r="2739" b="1369"/>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E9540D7F-D849-9040-8D22-3BA0AC45B39C}"/>
              </a:ext>
            </a:extLst>
          </p:cNvPr>
          <p:cNvSpPr/>
          <p:nvPr userDrawn="1"/>
        </p:nvSpPr>
        <p:spPr>
          <a:xfrm>
            <a:off x="1" y="2"/>
            <a:ext cx="10290630" cy="5442857"/>
          </a:xfrm>
          <a:prstGeom prst="rect">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Nunito Sans" pitchFamily="2" charset="0"/>
              <a:ea typeface="Source Sans Pro" panose="020B0503030403020204" pitchFamily="34" charset="0"/>
            </a:endParaRPr>
          </a:p>
        </p:txBody>
      </p:sp>
      <p:sp>
        <p:nvSpPr>
          <p:cNvPr id="2" name="Rectangle 1">
            <a:extLst>
              <a:ext uri="{FF2B5EF4-FFF2-40B4-BE49-F238E27FC236}">
                <a16:creationId xmlns:a16="http://schemas.microsoft.com/office/drawing/2014/main" id="{C2DC2695-F069-1542-A715-2AD477E5E7A8}"/>
              </a:ext>
            </a:extLst>
          </p:cNvPr>
          <p:cNvSpPr/>
          <p:nvPr userDrawn="1"/>
        </p:nvSpPr>
        <p:spPr>
          <a:xfrm>
            <a:off x="2" y="0"/>
            <a:ext cx="4891314" cy="6858000"/>
          </a:xfrm>
          <a:prstGeom prst="rect">
            <a:avLst/>
          </a:prstGeom>
          <a:solidFill>
            <a:srgbClr val="00A0B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Nunito Sans" pitchFamily="2" charset="0"/>
              <a:ea typeface="Source Sans Pro" panose="020B0503030403020204" pitchFamily="34" charset="0"/>
            </a:endParaRPr>
          </a:p>
        </p:txBody>
      </p:sp>
      <p:sp>
        <p:nvSpPr>
          <p:cNvPr id="17" name="Otsikko 1">
            <a:extLst>
              <a:ext uri="{FF2B5EF4-FFF2-40B4-BE49-F238E27FC236}">
                <a16:creationId xmlns:a16="http://schemas.microsoft.com/office/drawing/2014/main" id="{D6E27B53-C620-1E4A-9CEC-3F78BBC8D93C}"/>
              </a:ext>
            </a:extLst>
          </p:cNvPr>
          <p:cNvSpPr>
            <a:spLocks noGrp="1"/>
          </p:cNvSpPr>
          <p:nvPr>
            <p:ph type="ctrTitle"/>
          </p:nvPr>
        </p:nvSpPr>
        <p:spPr>
          <a:xfrm>
            <a:off x="954158" y="1759779"/>
            <a:ext cx="8849926" cy="2488253"/>
          </a:xfrm>
          <a:prstGeom prst="rect">
            <a:avLst/>
          </a:prstGeom>
        </p:spPr>
        <p:txBody>
          <a:bodyPr anchor="b"/>
          <a:lstStyle>
            <a:lvl1pPr algn="l">
              <a:lnSpc>
                <a:spcPct val="100000"/>
              </a:lnSpc>
              <a:defRPr sz="6000">
                <a:solidFill>
                  <a:schemeClr val="tx1"/>
                </a:solidFill>
                <a:latin typeface="+mj-lt"/>
              </a:defRPr>
            </a:lvl1pPr>
          </a:lstStyle>
          <a:p>
            <a:r>
              <a:rPr lang="fi-FI"/>
              <a:t>Muokkaa ots. perustyyl. napsautt.</a:t>
            </a:r>
            <a:endParaRPr lang="fi-FI" dirty="0"/>
          </a:p>
        </p:txBody>
      </p:sp>
      <p:sp>
        <p:nvSpPr>
          <p:cNvPr id="18" name="Alaotsikko 2">
            <a:extLst>
              <a:ext uri="{FF2B5EF4-FFF2-40B4-BE49-F238E27FC236}">
                <a16:creationId xmlns:a16="http://schemas.microsoft.com/office/drawing/2014/main" id="{9B7AC955-BB20-A943-8470-5F8164D6EC72}"/>
              </a:ext>
            </a:extLst>
          </p:cNvPr>
          <p:cNvSpPr>
            <a:spLocks noGrp="1"/>
          </p:cNvSpPr>
          <p:nvPr>
            <p:ph type="subTitle" idx="1" hasCustomPrompt="1"/>
          </p:nvPr>
        </p:nvSpPr>
        <p:spPr>
          <a:xfrm>
            <a:off x="954156" y="4427087"/>
            <a:ext cx="8849925" cy="529988"/>
          </a:xfrm>
          <a:prstGeom prst="rect">
            <a:avLst/>
          </a:prstGeom>
        </p:spPr>
        <p:txBody>
          <a:bodyPr>
            <a:normAutofit/>
          </a:bodyPr>
          <a:lstStyle>
            <a:lvl1pPr marL="0" indent="0" algn="l">
              <a:lnSpc>
                <a:spcPct val="100000"/>
              </a:lnSpc>
              <a:spcBef>
                <a:spcPts val="0"/>
              </a:spcBef>
              <a:buNone/>
              <a:defRPr sz="1401" b="0" spc="300">
                <a:solidFill>
                  <a:schemeClr val="tx1"/>
                </a:solidFill>
                <a:latin typeface="+mj-lt"/>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CLICK TO EDIT MASTER SUBTITLE STYLE</a:t>
            </a:r>
            <a:endParaRPr lang="fi-FI" dirty="0"/>
          </a:p>
        </p:txBody>
      </p:sp>
      <p:pic>
        <p:nvPicPr>
          <p:cNvPr id="11" name="Picture 10" descr="A picture containing drawing, cup, mug&#10;&#10;Description automatically generated">
            <a:extLst>
              <a:ext uri="{FF2B5EF4-FFF2-40B4-BE49-F238E27FC236}">
                <a16:creationId xmlns:a16="http://schemas.microsoft.com/office/drawing/2014/main" id="{8A52AA39-BA47-AC4F-813A-A1E67C38EA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4" name="Slide Number Placeholder 14">
            <a:extLst>
              <a:ext uri="{FF2B5EF4-FFF2-40B4-BE49-F238E27FC236}">
                <a16:creationId xmlns:a16="http://schemas.microsoft.com/office/drawing/2014/main" id="{5BC13DD7-FE56-8F41-ADC5-38B80D358838}"/>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9" name="Date Placeholder 16">
            <a:extLst>
              <a:ext uri="{FF2B5EF4-FFF2-40B4-BE49-F238E27FC236}">
                <a16:creationId xmlns:a16="http://schemas.microsoft.com/office/drawing/2014/main" id="{C24E4AD2-A83E-2D44-839D-7A0A23A032A5}"/>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A9179633-6E16-9F44-8ACA-FCC67B7CF258}" type="datetime1">
              <a:rPr lang="fi-FI" smtClean="0"/>
              <a:t>11.1.2024</a:t>
            </a:fld>
            <a:endParaRPr lang="ru-RU"/>
          </a:p>
        </p:txBody>
      </p:sp>
    </p:spTree>
    <p:extLst>
      <p:ext uri="{BB962C8B-B14F-4D97-AF65-F5344CB8AC3E}">
        <p14:creationId xmlns:p14="http://schemas.microsoft.com/office/powerpoint/2010/main" val="836538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uvaotsikko-5">
    <p:spTree>
      <p:nvGrpSpPr>
        <p:cNvPr id="1" name=""/>
        <p:cNvGrpSpPr/>
        <p:nvPr/>
      </p:nvGrpSpPr>
      <p:grpSpPr>
        <a:xfrm>
          <a:off x="0" y="0"/>
          <a:ext cx="0" cy="0"/>
          <a:chOff x="0" y="0"/>
          <a:chExt cx="0" cy="0"/>
        </a:xfrm>
      </p:grpSpPr>
      <p:pic>
        <p:nvPicPr>
          <p:cNvPr id="12" name="Picture 11" descr="A picture containing indoor, sitting, table, small&#10;&#10;Description automatically generated">
            <a:extLst>
              <a:ext uri="{FF2B5EF4-FFF2-40B4-BE49-F238E27FC236}">
                <a16:creationId xmlns:a16="http://schemas.microsoft.com/office/drawing/2014/main" id="{A690C34D-25FE-B148-B1A9-7634856257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E9540D7F-D849-9040-8D22-3BA0AC45B39C}"/>
              </a:ext>
            </a:extLst>
          </p:cNvPr>
          <p:cNvSpPr/>
          <p:nvPr userDrawn="1"/>
        </p:nvSpPr>
        <p:spPr>
          <a:xfrm>
            <a:off x="0" y="2"/>
            <a:ext cx="10290629" cy="5442857"/>
          </a:xfrm>
          <a:prstGeom prst="rect">
            <a:avLst/>
          </a:prstGeom>
          <a:solidFill>
            <a:srgbClr val="FFFFFF">
              <a:alpha val="4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Nunito Sans" pitchFamily="2" charset="0"/>
              <a:ea typeface="Source Sans Pro" panose="020B0503030403020204" pitchFamily="34" charset="0"/>
            </a:endParaRPr>
          </a:p>
        </p:txBody>
      </p:sp>
      <p:sp>
        <p:nvSpPr>
          <p:cNvPr id="2" name="Rectangle 1">
            <a:extLst>
              <a:ext uri="{FF2B5EF4-FFF2-40B4-BE49-F238E27FC236}">
                <a16:creationId xmlns:a16="http://schemas.microsoft.com/office/drawing/2014/main" id="{C2DC2695-F069-1542-A715-2AD477E5E7A8}"/>
              </a:ext>
            </a:extLst>
          </p:cNvPr>
          <p:cNvSpPr/>
          <p:nvPr userDrawn="1"/>
        </p:nvSpPr>
        <p:spPr>
          <a:xfrm>
            <a:off x="2" y="0"/>
            <a:ext cx="4891314" cy="6858000"/>
          </a:xfrm>
          <a:prstGeom prst="rect">
            <a:avLst/>
          </a:prstGeom>
          <a:solidFill>
            <a:srgbClr val="00A0B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Nunito Sans" pitchFamily="2" charset="0"/>
              <a:ea typeface="Source Sans Pro" panose="020B0503030403020204" pitchFamily="34" charset="0"/>
            </a:endParaRPr>
          </a:p>
        </p:txBody>
      </p:sp>
      <p:sp>
        <p:nvSpPr>
          <p:cNvPr id="17" name="Otsikko 1">
            <a:extLst>
              <a:ext uri="{FF2B5EF4-FFF2-40B4-BE49-F238E27FC236}">
                <a16:creationId xmlns:a16="http://schemas.microsoft.com/office/drawing/2014/main" id="{D6E27B53-C620-1E4A-9CEC-3F78BBC8D93C}"/>
              </a:ext>
            </a:extLst>
          </p:cNvPr>
          <p:cNvSpPr>
            <a:spLocks noGrp="1"/>
          </p:cNvSpPr>
          <p:nvPr>
            <p:ph type="ctrTitle"/>
          </p:nvPr>
        </p:nvSpPr>
        <p:spPr>
          <a:xfrm>
            <a:off x="954158" y="1759779"/>
            <a:ext cx="8849926" cy="2488253"/>
          </a:xfrm>
          <a:prstGeom prst="rect">
            <a:avLst/>
          </a:prstGeom>
        </p:spPr>
        <p:txBody>
          <a:bodyPr anchor="b"/>
          <a:lstStyle>
            <a:lvl1pPr algn="l">
              <a:lnSpc>
                <a:spcPct val="100000"/>
              </a:lnSpc>
              <a:defRPr sz="6000">
                <a:solidFill>
                  <a:schemeClr val="tx1"/>
                </a:solidFill>
                <a:latin typeface="+mj-lt"/>
              </a:defRPr>
            </a:lvl1pPr>
          </a:lstStyle>
          <a:p>
            <a:r>
              <a:rPr lang="fi-FI"/>
              <a:t>Muokkaa ots. perustyyl. napsautt.</a:t>
            </a:r>
            <a:endParaRPr lang="fi-FI" dirty="0"/>
          </a:p>
        </p:txBody>
      </p:sp>
      <p:sp>
        <p:nvSpPr>
          <p:cNvPr id="18" name="Alaotsikko 2">
            <a:extLst>
              <a:ext uri="{FF2B5EF4-FFF2-40B4-BE49-F238E27FC236}">
                <a16:creationId xmlns:a16="http://schemas.microsoft.com/office/drawing/2014/main" id="{9B7AC955-BB20-A943-8470-5F8164D6EC72}"/>
              </a:ext>
            </a:extLst>
          </p:cNvPr>
          <p:cNvSpPr>
            <a:spLocks noGrp="1"/>
          </p:cNvSpPr>
          <p:nvPr>
            <p:ph type="subTitle" idx="1" hasCustomPrompt="1"/>
          </p:nvPr>
        </p:nvSpPr>
        <p:spPr>
          <a:xfrm>
            <a:off x="954156" y="4427087"/>
            <a:ext cx="8849925" cy="529988"/>
          </a:xfrm>
          <a:prstGeom prst="rect">
            <a:avLst/>
          </a:prstGeom>
        </p:spPr>
        <p:txBody>
          <a:bodyPr>
            <a:normAutofit/>
          </a:bodyPr>
          <a:lstStyle>
            <a:lvl1pPr marL="0" indent="0" algn="l">
              <a:lnSpc>
                <a:spcPct val="100000"/>
              </a:lnSpc>
              <a:spcBef>
                <a:spcPts val="0"/>
              </a:spcBef>
              <a:buNone/>
              <a:defRPr sz="1401" b="0" spc="300">
                <a:solidFill>
                  <a:schemeClr val="tx1"/>
                </a:solidFill>
                <a:latin typeface="+mj-lt"/>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CLICK TO EDIT MASTER SUBTITLE STYLE</a:t>
            </a:r>
            <a:endParaRPr lang="fi-FI" dirty="0"/>
          </a:p>
        </p:txBody>
      </p:sp>
      <p:pic>
        <p:nvPicPr>
          <p:cNvPr id="11" name="Picture 10" descr="A picture containing drawing, cup, mug&#10;&#10;Description automatically generated">
            <a:extLst>
              <a:ext uri="{FF2B5EF4-FFF2-40B4-BE49-F238E27FC236}">
                <a16:creationId xmlns:a16="http://schemas.microsoft.com/office/drawing/2014/main" id="{8A52AA39-BA47-AC4F-813A-A1E67C38EA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4" name="Slide Number Placeholder 14">
            <a:extLst>
              <a:ext uri="{FF2B5EF4-FFF2-40B4-BE49-F238E27FC236}">
                <a16:creationId xmlns:a16="http://schemas.microsoft.com/office/drawing/2014/main" id="{5BC13DD7-FE56-8F41-ADC5-38B80D358838}"/>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9" name="Date Placeholder 16">
            <a:extLst>
              <a:ext uri="{FF2B5EF4-FFF2-40B4-BE49-F238E27FC236}">
                <a16:creationId xmlns:a16="http://schemas.microsoft.com/office/drawing/2014/main" id="{C24E4AD2-A83E-2D44-839D-7A0A23A032A5}"/>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CEB18690-BE97-9145-91DA-CA487E02F11C}" type="datetime1">
              <a:rPr lang="fi-FI" smtClean="0"/>
              <a:t>11.1.2024</a:t>
            </a:fld>
            <a:endParaRPr lang="ru-RU"/>
          </a:p>
        </p:txBody>
      </p:sp>
    </p:spTree>
    <p:extLst>
      <p:ext uri="{BB962C8B-B14F-4D97-AF65-F5344CB8AC3E}">
        <p14:creationId xmlns:p14="http://schemas.microsoft.com/office/powerpoint/2010/main" val="2085856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logo-kuva1">
    <p:spTree>
      <p:nvGrpSpPr>
        <p:cNvPr id="1" name=""/>
        <p:cNvGrpSpPr/>
        <p:nvPr/>
      </p:nvGrpSpPr>
      <p:grpSpPr>
        <a:xfrm>
          <a:off x="0" y="0"/>
          <a:ext cx="0" cy="0"/>
          <a:chOff x="0" y="0"/>
          <a:chExt cx="0" cy="0"/>
        </a:xfrm>
      </p:grpSpPr>
      <p:grpSp>
        <p:nvGrpSpPr>
          <p:cNvPr id="5" name="Ryhmä 8">
            <a:extLst>
              <a:ext uri="{FF2B5EF4-FFF2-40B4-BE49-F238E27FC236}">
                <a16:creationId xmlns:a16="http://schemas.microsoft.com/office/drawing/2014/main" id="{E90082FE-E352-A547-A677-2207D6D80FC1}"/>
              </a:ext>
            </a:extLst>
          </p:cNvPr>
          <p:cNvGrpSpPr/>
          <p:nvPr userDrawn="1"/>
        </p:nvGrpSpPr>
        <p:grpSpPr bwMode="black">
          <a:xfrm>
            <a:off x="495301" y="5621243"/>
            <a:ext cx="455473" cy="0"/>
            <a:chOff x="3381375" y="6350"/>
            <a:chExt cx="5429251" cy="6845301"/>
          </a:xfrm>
          <a:solidFill>
            <a:srgbClr val="B3E5D1"/>
          </a:solidFill>
        </p:grpSpPr>
        <p:sp>
          <p:nvSpPr>
            <p:cNvPr id="7" name="Freeform 5">
              <a:extLst>
                <a:ext uri="{FF2B5EF4-FFF2-40B4-BE49-F238E27FC236}">
                  <a16:creationId xmlns:a16="http://schemas.microsoft.com/office/drawing/2014/main" id="{0DB0E794-707B-7042-AE38-CB043F1DCEAD}"/>
                </a:ext>
              </a:extLst>
            </p:cNvPr>
            <p:cNvSpPr>
              <a:spLocks/>
            </p:cNvSpPr>
            <p:nvPr userDrawn="1"/>
          </p:nvSpPr>
          <p:spPr bwMode="black">
            <a:xfrm>
              <a:off x="5319713" y="3552825"/>
              <a:ext cx="1552575" cy="3263900"/>
            </a:xfrm>
            <a:custGeom>
              <a:avLst/>
              <a:gdLst>
                <a:gd name="T0" fmla="*/ 4794 w 9588"/>
                <a:gd name="T1" fmla="*/ 0 h 20191"/>
                <a:gd name="T2" fmla="*/ 0 w 9588"/>
                <a:gd name="T3" fmla="*/ 4884 h 20191"/>
                <a:gd name="T4" fmla="*/ 0 w 9588"/>
                <a:gd name="T5" fmla="*/ 20191 h 20191"/>
                <a:gd name="T6" fmla="*/ 3418 w 9588"/>
                <a:gd name="T7" fmla="*/ 20191 h 20191"/>
                <a:gd name="T8" fmla="*/ 3418 w 9588"/>
                <a:gd name="T9" fmla="*/ 4884 h 20191"/>
                <a:gd name="T10" fmla="*/ 4794 w 9588"/>
                <a:gd name="T11" fmla="*/ 1826 h 20191"/>
                <a:gd name="T12" fmla="*/ 6171 w 9588"/>
                <a:gd name="T13" fmla="*/ 4884 h 20191"/>
                <a:gd name="T14" fmla="*/ 6171 w 9588"/>
                <a:gd name="T15" fmla="*/ 20191 h 20191"/>
                <a:gd name="T16" fmla="*/ 9588 w 9588"/>
                <a:gd name="T17" fmla="*/ 20191 h 20191"/>
                <a:gd name="T18" fmla="*/ 9588 w 9588"/>
                <a:gd name="T19" fmla="*/ 4884 h 20191"/>
                <a:gd name="T20" fmla="*/ 4794 w 9588"/>
                <a:gd name="T21" fmla="*/ 0 h 20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20191">
                  <a:moveTo>
                    <a:pt x="4794" y="0"/>
                  </a:moveTo>
                  <a:cubicBezTo>
                    <a:pt x="843" y="0"/>
                    <a:pt x="0" y="3104"/>
                    <a:pt x="0" y="4884"/>
                  </a:cubicBezTo>
                  <a:lnTo>
                    <a:pt x="0" y="20191"/>
                  </a:lnTo>
                  <a:lnTo>
                    <a:pt x="3418" y="20191"/>
                  </a:lnTo>
                  <a:lnTo>
                    <a:pt x="3418" y="4884"/>
                  </a:lnTo>
                  <a:cubicBezTo>
                    <a:pt x="3418" y="2569"/>
                    <a:pt x="3781" y="1826"/>
                    <a:pt x="4794" y="1826"/>
                  </a:cubicBezTo>
                  <a:cubicBezTo>
                    <a:pt x="5808" y="1826"/>
                    <a:pt x="6171" y="2569"/>
                    <a:pt x="6171" y="4884"/>
                  </a:cubicBezTo>
                  <a:lnTo>
                    <a:pt x="6171" y="20191"/>
                  </a:lnTo>
                  <a:lnTo>
                    <a:pt x="9588" y="20191"/>
                  </a:lnTo>
                  <a:lnTo>
                    <a:pt x="9588" y="4884"/>
                  </a:lnTo>
                  <a:cubicBezTo>
                    <a:pt x="9588" y="3104"/>
                    <a:pt x="8745" y="0"/>
                    <a:pt x="47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8" name="Freeform 6">
              <a:extLst>
                <a:ext uri="{FF2B5EF4-FFF2-40B4-BE49-F238E27FC236}">
                  <a16:creationId xmlns:a16="http://schemas.microsoft.com/office/drawing/2014/main" id="{3FD4684B-FA9E-1042-B62C-68E2CC4AB330}"/>
                </a:ext>
              </a:extLst>
            </p:cNvPr>
            <p:cNvSpPr>
              <a:spLocks noEditPoints="1"/>
            </p:cNvSpPr>
            <p:nvPr userDrawn="1"/>
          </p:nvSpPr>
          <p:spPr bwMode="black">
            <a:xfrm>
              <a:off x="7259638" y="6350"/>
              <a:ext cx="1550988" cy="2206625"/>
            </a:xfrm>
            <a:custGeom>
              <a:avLst/>
              <a:gdLst>
                <a:gd name="T0" fmla="*/ 4795 w 9589"/>
                <a:gd name="T1" fmla="*/ 0 h 13648"/>
                <a:gd name="T2" fmla="*/ 0 w 9589"/>
                <a:gd name="T3" fmla="*/ 4885 h 13648"/>
                <a:gd name="T4" fmla="*/ 0 w 9589"/>
                <a:gd name="T5" fmla="*/ 6824 h 13648"/>
                <a:gd name="T6" fmla="*/ 0 w 9589"/>
                <a:gd name="T7" fmla="*/ 8763 h 13648"/>
                <a:gd name="T8" fmla="*/ 4795 w 9589"/>
                <a:gd name="T9" fmla="*/ 13648 h 13648"/>
                <a:gd name="T10" fmla="*/ 9589 w 9589"/>
                <a:gd name="T11" fmla="*/ 8763 h 13648"/>
                <a:gd name="T12" fmla="*/ 9589 w 9589"/>
                <a:gd name="T13" fmla="*/ 6824 h 13648"/>
                <a:gd name="T14" fmla="*/ 9589 w 9589"/>
                <a:gd name="T15" fmla="*/ 4885 h 13648"/>
                <a:gd name="T16" fmla="*/ 4795 w 9589"/>
                <a:gd name="T17" fmla="*/ 0 h 13648"/>
                <a:gd name="T18" fmla="*/ 6171 w 9589"/>
                <a:gd name="T19" fmla="*/ 8763 h 13648"/>
                <a:gd name="T20" fmla="*/ 4795 w 9589"/>
                <a:gd name="T21" fmla="*/ 11822 h 13648"/>
                <a:gd name="T22" fmla="*/ 3418 w 9589"/>
                <a:gd name="T23" fmla="*/ 8763 h 13648"/>
                <a:gd name="T24" fmla="*/ 3418 w 9589"/>
                <a:gd name="T25" fmla="*/ 6824 h 13648"/>
                <a:gd name="T26" fmla="*/ 3418 w 9589"/>
                <a:gd name="T27" fmla="*/ 4885 h 13648"/>
                <a:gd name="T28" fmla="*/ 4795 w 9589"/>
                <a:gd name="T29" fmla="*/ 1826 h 13648"/>
                <a:gd name="T30" fmla="*/ 6171 w 9589"/>
                <a:gd name="T31" fmla="*/ 4885 h 13648"/>
                <a:gd name="T32" fmla="*/ 6171 w 9589"/>
                <a:gd name="T33" fmla="*/ 6824 h 13648"/>
                <a:gd name="T34" fmla="*/ 6171 w 9589"/>
                <a:gd name="T35" fmla="*/ 8763 h 1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89" h="13648">
                  <a:moveTo>
                    <a:pt x="4795" y="0"/>
                  </a:moveTo>
                  <a:cubicBezTo>
                    <a:pt x="844" y="0"/>
                    <a:pt x="0" y="3105"/>
                    <a:pt x="0" y="4885"/>
                  </a:cubicBezTo>
                  <a:lnTo>
                    <a:pt x="0" y="6824"/>
                  </a:lnTo>
                  <a:lnTo>
                    <a:pt x="0" y="8763"/>
                  </a:lnTo>
                  <a:cubicBezTo>
                    <a:pt x="0" y="10543"/>
                    <a:pt x="844" y="13648"/>
                    <a:pt x="4795" y="13648"/>
                  </a:cubicBezTo>
                  <a:cubicBezTo>
                    <a:pt x="8746" y="13648"/>
                    <a:pt x="9589" y="10543"/>
                    <a:pt x="9589" y="8763"/>
                  </a:cubicBezTo>
                  <a:lnTo>
                    <a:pt x="9589" y="6824"/>
                  </a:lnTo>
                  <a:lnTo>
                    <a:pt x="9589" y="4885"/>
                  </a:lnTo>
                  <a:cubicBezTo>
                    <a:pt x="9589" y="3105"/>
                    <a:pt x="8746" y="0"/>
                    <a:pt x="4795" y="0"/>
                  </a:cubicBezTo>
                  <a:close/>
                  <a:moveTo>
                    <a:pt x="6171" y="8763"/>
                  </a:moveTo>
                  <a:cubicBezTo>
                    <a:pt x="6171" y="11079"/>
                    <a:pt x="5808" y="11822"/>
                    <a:pt x="4795" y="11822"/>
                  </a:cubicBezTo>
                  <a:cubicBezTo>
                    <a:pt x="3781" y="11822"/>
                    <a:pt x="3418" y="11079"/>
                    <a:pt x="3418" y="8763"/>
                  </a:cubicBezTo>
                  <a:lnTo>
                    <a:pt x="3418" y="6824"/>
                  </a:lnTo>
                  <a:lnTo>
                    <a:pt x="3418" y="4885"/>
                  </a:lnTo>
                  <a:cubicBezTo>
                    <a:pt x="3418" y="2569"/>
                    <a:pt x="3781" y="1826"/>
                    <a:pt x="4795" y="1826"/>
                  </a:cubicBezTo>
                  <a:cubicBezTo>
                    <a:pt x="5808" y="1826"/>
                    <a:pt x="6171" y="2569"/>
                    <a:pt x="6171" y="4885"/>
                  </a:cubicBezTo>
                  <a:lnTo>
                    <a:pt x="6171" y="6824"/>
                  </a:lnTo>
                  <a:lnTo>
                    <a:pt x="6171" y="87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7">
              <a:extLst>
                <a:ext uri="{FF2B5EF4-FFF2-40B4-BE49-F238E27FC236}">
                  <a16:creationId xmlns:a16="http://schemas.microsoft.com/office/drawing/2014/main" id="{0323182D-BCA4-524B-B3A4-63308E0DBFC3}"/>
                </a:ext>
              </a:extLst>
            </p:cNvPr>
            <p:cNvSpPr>
              <a:spLocks/>
            </p:cNvSpPr>
            <p:nvPr userDrawn="1"/>
          </p:nvSpPr>
          <p:spPr bwMode="black">
            <a:xfrm>
              <a:off x="3381375" y="4681538"/>
              <a:ext cx="1550988" cy="2170113"/>
            </a:xfrm>
            <a:custGeom>
              <a:avLst/>
              <a:gdLst>
                <a:gd name="T0" fmla="*/ 6171 w 9588"/>
                <a:gd name="T1" fmla="*/ 0 h 13430"/>
                <a:gd name="T2" fmla="*/ 6171 w 9588"/>
                <a:gd name="T3" fmla="*/ 8545 h 13430"/>
                <a:gd name="T4" fmla="*/ 4794 w 9588"/>
                <a:gd name="T5" fmla="*/ 11604 h 13430"/>
                <a:gd name="T6" fmla="*/ 3417 w 9588"/>
                <a:gd name="T7" fmla="*/ 8545 h 13430"/>
                <a:gd name="T8" fmla="*/ 3417 w 9588"/>
                <a:gd name="T9" fmla="*/ 0 h 13430"/>
                <a:gd name="T10" fmla="*/ 0 w 9588"/>
                <a:gd name="T11" fmla="*/ 0 h 13430"/>
                <a:gd name="T12" fmla="*/ 0 w 9588"/>
                <a:gd name="T13" fmla="*/ 8545 h 13430"/>
                <a:gd name="T14" fmla="*/ 4794 w 9588"/>
                <a:gd name="T15" fmla="*/ 13430 h 13430"/>
                <a:gd name="T16" fmla="*/ 9588 w 9588"/>
                <a:gd name="T17" fmla="*/ 8545 h 13430"/>
                <a:gd name="T18" fmla="*/ 9588 w 9588"/>
                <a:gd name="T19" fmla="*/ 0 h 13430"/>
                <a:gd name="T20" fmla="*/ 6171 w 9588"/>
                <a:gd name="T21" fmla="*/ 0 h 1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13430">
                  <a:moveTo>
                    <a:pt x="6171" y="0"/>
                  </a:moveTo>
                  <a:lnTo>
                    <a:pt x="6171" y="8545"/>
                  </a:lnTo>
                  <a:cubicBezTo>
                    <a:pt x="6171" y="10861"/>
                    <a:pt x="5807" y="11604"/>
                    <a:pt x="4794" y="11604"/>
                  </a:cubicBezTo>
                  <a:cubicBezTo>
                    <a:pt x="3781" y="11604"/>
                    <a:pt x="3417" y="10861"/>
                    <a:pt x="3417" y="8545"/>
                  </a:cubicBezTo>
                  <a:lnTo>
                    <a:pt x="3417" y="0"/>
                  </a:lnTo>
                  <a:lnTo>
                    <a:pt x="0" y="0"/>
                  </a:lnTo>
                  <a:lnTo>
                    <a:pt x="0" y="8545"/>
                  </a:lnTo>
                  <a:cubicBezTo>
                    <a:pt x="0" y="10325"/>
                    <a:pt x="843" y="13430"/>
                    <a:pt x="4794" y="13430"/>
                  </a:cubicBezTo>
                  <a:cubicBezTo>
                    <a:pt x="8745" y="13430"/>
                    <a:pt x="9588" y="10325"/>
                    <a:pt x="9588" y="8545"/>
                  </a:cubicBezTo>
                  <a:lnTo>
                    <a:pt x="9588" y="0"/>
                  </a:lnTo>
                  <a:lnTo>
                    <a:pt x="61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8">
              <a:extLst>
                <a:ext uri="{FF2B5EF4-FFF2-40B4-BE49-F238E27FC236}">
                  <a16:creationId xmlns:a16="http://schemas.microsoft.com/office/drawing/2014/main" id="{77292CB6-6921-CF43-B537-ADEC369B2482}"/>
                </a:ext>
              </a:extLst>
            </p:cNvPr>
            <p:cNvSpPr>
              <a:spLocks/>
            </p:cNvSpPr>
            <p:nvPr userDrawn="1"/>
          </p:nvSpPr>
          <p:spPr bwMode="black">
            <a:xfrm>
              <a:off x="3381375" y="6350"/>
              <a:ext cx="1550988" cy="4392613"/>
            </a:xfrm>
            <a:custGeom>
              <a:avLst/>
              <a:gdLst>
                <a:gd name="T0" fmla="*/ 9588 w 9588"/>
                <a:gd name="T1" fmla="*/ 10968 h 27170"/>
                <a:gd name="T2" fmla="*/ 9588 w 9588"/>
                <a:gd name="T3" fmla="*/ 5103 h 27170"/>
                <a:gd name="T4" fmla="*/ 4794 w 9588"/>
                <a:gd name="T5" fmla="*/ 0 h 27170"/>
                <a:gd name="T6" fmla="*/ 0 w 9588"/>
                <a:gd name="T7" fmla="*/ 5103 h 27170"/>
                <a:gd name="T8" fmla="*/ 0 w 9588"/>
                <a:gd name="T9" fmla="*/ 13585 h 27170"/>
                <a:gd name="T10" fmla="*/ 0 w 9588"/>
                <a:gd name="T11" fmla="*/ 21752 h 27170"/>
                <a:gd name="T12" fmla="*/ 4794 w 9588"/>
                <a:gd name="T13" fmla="*/ 27170 h 27170"/>
                <a:gd name="T14" fmla="*/ 9588 w 9588"/>
                <a:gd name="T15" fmla="*/ 22286 h 27170"/>
                <a:gd name="T16" fmla="*/ 9588 w 9588"/>
                <a:gd name="T17" fmla="*/ 14901 h 27170"/>
                <a:gd name="T18" fmla="*/ 9588 w 9588"/>
                <a:gd name="T19" fmla="*/ 13367 h 27170"/>
                <a:gd name="T20" fmla="*/ 4794 w 9588"/>
                <a:gd name="T21" fmla="*/ 13367 h 27170"/>
                <a:gd name="T22" fmla="*/ 4794 w 9588"/>
                <a:gd name="T23" fmla="*/ 14901 h 27170"/>
                <a:gd name="T24" fmla="*/ 6171 w 9588"/>
                <a:gd name="T25" fmla="*/ 14901 h 27170"/>
                <a:gd name="T26" fmla="*/ 6171 w 9588"/>
                <a:gd name="T27" fmla="*/ 22286 h 27170"/>
                <a:gd name="T28" fmla="*/ 4794 w 9588"/>
                <a:gd name="T29" fmla="*/ 25344 h 27170"/>
                <a:gd name="T30" fmla="*/ 3417 w 9588"/>
                <a:gd name="T31" fmla="*/ 22286 h 27170"/>
                <a:gd name="T32" fmla="*/ 3417 w 9588"/>
                <a:gd name="T33" fmla="*/ 13585 h 27170"/>
                <a:gd name="T34" fmla="*/ 3417 w 9588"/>
                <a:gd name="T35" fmla="*/ 5103 h 27170"/>
                <a:gd name="T36" fmla="*/ 4794 w 9588"/>
                <a:gd name="T37" fmla="*/ 1826 h 27170"/>
                <a:gd name="T38" fmla="*/ 6171 w 9588"/>
                <a:gd name="T39" fmla="*/ 5103 h 27170"/>
                <a:gd name="T40" fmla="*/ 6171 w 9588"/>
                <a:gd name="T41" fmla="*/ 10968 h 27170"/>
                <a:gd name="T42" fmla="*/ 9588 w 9588"/>
                <a:gd name="T43" fmla="*/ 10968 h 27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8" h="27170">
                  <a:moveTo>
                    <a:pt x="9588" y="10968"/>
                  </a:moveTo>
                  <a:lnTo>
                    <a:pt x="9588" y="5103"/>
                  </a:lnTo>
                  <a:cubicBezTo>
                    <a:pt x="9588" y="3323"/>
                    <a:pt x="8745" y="0"/>
                    <a:pt x="4794" y="0"/>
                  </a:cubicBezTo>
                  <a:cubicBezTo>
                    <a:pt x="843" y="0"/>
                    <a:pt x="0" y="3323"/>
                    <a:pt x="0" y="5103"/>
                  </a:cubicBezTo>
                  <a:lnTo>
                    <a:pt x="0" y="13585"/>
                  </a:lnTo>
                  <a:lnTo>
                    <a:pt x="0" y="21752"/>
                  </a:lnTo>
                  <a:cubicBezTo>
                    <a:pt x="0" y="24066"/>
                    <a:pt x="843" y="27170"/>
                    <a:pt x="4794" y="27170"/>
                  </a:cubicBezTo>
                  <a:cubicBezTo>
                    <a:pt x="8745" y="27170"/>
                    <a:pt x="9588" y="24066"/>
                    <a:pt x="9588" y="22286"/>
                  </a:cubicBezTo>
                  <a:lnTo>
                    <a:pt x="9588" y="14901"/>
                  </a:lnTo>
                  <a:lnTo>
                    <a:pt x="9588" y="13367"/>
                  </a:lnTo>
                  <a:lnTo>
                    <a:pt x="4794" y="13367"/>
                  </a:lnTo>
                  <a:lnTo>
                    <a:pt x="4794" y="14901"/>
                  </a:lnTo>
                  <a:lnTo>
                    <a:pt x="6171" y="14901"/>
                  </a:lnTo>
                  <a:lnTo>
                    <a:pt x="6171" y="22286"/>
                  </a:lnTo>
                  <a:cubicBezTo>
                    <a:pt x="6171" y="24601"/>
                    <a:pt x="5807" y="25344"/>
                    <a:pt x="4794" y="25344"/>
                  </a:cubicBezTo>
                  <a:cubicBezTo>
                    <a:pt x="3781" y="25344"/>
                    <a:pt x="3417" y="24601"/>
                    <a:pt x="3417" y="22286"/>
                  </a:cubicBezTo>
                  <a:lnTo>
                    <a:pt x="3417" y="13585"/>
                  </a:lnTo>
                  <a:lnTo>
                    <a:pt x="3417" y="5103"/>
                  </a:lnTo>
                  <a:cubicBezTo>
                    <a:pt x="3417" y="2787"/>
                    <a:pt x="3781" y="1826"/>
                    <a:pt x="4794" y="1826"/>
                  </a:cubicBezTo>
                  <a:cubicBezTo>
                    <a:pt x="5807" y="1826"/>
                    <a:pt x="6171" y="2787"/>
                    <a:pt x="6171" y="5103"/>
                  </a:cubicBezTo>
                  <a:lnTo>
                    <a:pt x="6171" y="10968"/>
                  </a:lnTo>
                  <a:lnTo>
                    <a:pt x="9588" y="109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9">
              <a:extLst>
                <a:ext uri="{FF2B5EF4-FFF2-40B4-BE49-F238E27FC236}">
                  <a16:creationId xmlns:a16="http://schemas.microsoft.com/office/drawing/2014/main" id="{7375FAEF-D001-FC41-9FB1-F2181255B82C}"/>
                </a:ext>
              </a:extLst>
            </p:cNvPr>
            <p:cNvSpPr>
              <a:spLocks noEditPoints="1"/>
            </p:cNvSpPr>
            <p:nvPr userDrawn="1"/>
          </p:nvSpPr>
          <p:spPr bwMode="black">
            <a:xfrm>
              <a:off x="7259638" y="2493963"/>
              <a:ext cx="1550988" cy="4322763"/>
            </a:xfrm>
            <a:custGeom>
              <a:avLst/>
              <a:gdLst>
                <a:gd name="T0" fmla="*/ 4795 w 9589"/>
                <a:gd name="T1" fmla="*/ 0 h 26734"/>
                <a:gd name="T2" fmla="*/ 4795 w 9589"/>
                <a:gd name="T3" fmla="*/ 0 h 26734"/>
                <a:gd name="T4" fmla="*/ 3418 w 9589"/>
                <a:gd name="T5" fmla="*/ 0 h 26734"/>
                <a:gd name="T6" fmla="*/ 0 w 9589"/>
                <a:gd name="T7" fmla="*/ 0 h 26734"/>
                <a:gd name="T8" fmla="*/ 0 w 9589"/>
                <a:gd name="T9" fmla="*/ 13367 h 26734"/>
                <a:gd name="T10" fmla="*/ 0 w 9589"/>
                <a:gd name="T11" fmla="*/ 26734 h 26734"/>
                <a:gd name="T12" fmla="*/ 3418 w 9589"/>
                <a:gd name="T13" fmla="*/ 26734 h 26734"/>
                <a:gd name="T14" fmla="*/ 4795 w 9589"/>
                <a:gd name="T15" fmla="*/ 26734 h 26734"/>
                <a:gd name="T16" fmla="*/ 9589 w 9589"/>
                <a:gd name="T17" fmla="*/ 21849 h 26734"/>
                <a:gd name="T18" fmla="*/ 9589 w 9589"/>
                <a:gd name="T19" fmla="*/ 13367 h 26734"/>
                <a:gd name="T20" fmla="*/ 9589 w 9589"/>
                <a:gd name="T21" fmla="*/ 4884 h 26734"/>
                <a:gd name="T22" fmla="*/ 4795 w 9589"/>
                <a:gd name="T23" fmla="*/ 0 h 26734"/>
                <a:gd name="T24" fmla="*/ 6171 w 9589"/>
                <a:gd name="T25" fmla="*/ 21849 h 26734"/>
                <a:gd name="T26" fmla="*/ 4795 w 9589"/>
                <a:gd name="T27" fmla="*/ 24908 h 26734"/>
                <a:gd name="T28" fmla="*/ 3418 w 9589"/>
                <a:gd name="T29" fmla="*/ 24908 h 26734"/>
                <a:gd name="T30" fmla="*/ 3418 w 9589"/>
                <a:gd name="T31" fmla="*/ 13367 h 26734"/>
                <a:gd name="T32" fmla="*/ 3418 w 9589"/>
                <a:gd name="T33" fmla="*/ 1826 h 26734"/>
                <a:gd name="T34" fmla="*/ 4795 w 9589"/>
                <a:gd name="T35" fmla="*/ 1826 h 26734"/>
                <a:gd name="T36" fmla="*/ 4795 w 9589"/>
                <a:gd name="T37" fmla="*/ 1826 h 26734"/>
                <a:gd name="T38" fmla="*/ 6171 w 9589"/>
                <a:gd name="T39" fmla="*/ 4884 h 26734"/>
                <a:gd name="T40" fmla="*/ 6171 w 9589"/>
                <a:gd name="T41" fmla="*/ 13367 h 26734"/>
                <a:gd name="T42" fmla="*/ 6171 w 9589"/>
                <a:gd name="T43" fmla="*/ 21849 h 26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9" h="26734">
                  <a:moveTo>
                    <a:pt x="4795" y="0"/>
                  </a:moveTo>
                  <a:lnTo>
                    <a:pt x="4795" y="0"/>
                  </a:lnTo>
                  <a:lnTo>
                    <a:pt x="3418" y="0"/>
                  </a:lnTo>
                  <a:lnTo>
                    <a:pt x="0" y="0"/>
                  </a:lnTo>
                  <a:lnTo>
                    <a:pt x="0" y="13367"/>
                  </a:lnTo>
                  <a:lnTo>
                    <a:pt x="0" y="26734"/>
                  </a:lnTo>
                  <a:lnTo>
                    <a:pt x="3418" y="26734"/>
                  </a:lnTo>
                  <a:lnTo>
                    <a:pt x="4795" y="26734"/>
                  </a:lnTo>
                  <a:cubicBezTo>
                    <a:pt x="8746" y="26734"/>
                    <a:pt x="9589" y="23629"/>
                    <a:pt x="9589" y="21849"/>
                  </a:cubicBezTo>
                  <a:lnTo>
                    <a:pt x="9589" y="13367"/>
                  </a:lnTo>
                  <a:lnTo>
                    <a:pt x="9589" y="4884"/>
                  </a:lnTo>
                  <a:cubicBezTo>
                    <a:pt x="9589" y="3104"/>
                    <a:pt x="8746" y="0"/>
                    <a:pt x="4795" y="0"/>
                  </a:cubicBezTo>
                  <a:close/>
                  <a:moveTo>
                    <a:pt x="6171" y="21849"/>
                  </a:moveTo>
                  <a:cubicBezTo>
                    <a:pt x="6171" y="24165"/>
                    <a:pt x="5808" y="24908"/>
                    <a:pt x="4795" y="24908"/>
                  </a:cubicBezTo>
                  <a:lnTo>
                    <a:pt x="3418" y="24908"/>
                  </a:lnTo>
                  <a:lnTo>
                    <a:pt x="3418" y="13367"/>
                  </a:lnTo>
                  <a:lnTo>
                    <a:pt x="3418" y="1826"/>
                  </a:lnTo>
                  <a:lnTo>
                    <a:pt x="4795" y="1826"/>
                  </a:lnTo>
                  <a:lnTo>
                    <a:pt x="4795" y="1826"/>
                  </a:lnTo>
                  <a:cubicBezTo>
                    <a:pt x="5808" y="1826"/>
                    <a:pt x="6171" y="2569"/>
                    <a:pt x="6171" y="4884"/>
                  </a:cubicBezTo>
                  <a:lnTo>
                    <a:pt x="6171" y="13367"/>
                  </a:lnTo>
                  <a:lnTo>
                    <a:pt x="6171" y="218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10">
              <a:extLst>
                <a:ext uri="{FF2B5EF4-FFF2-40B4-BE49-F238E27FC236}">
                  <a16:creationId xmlns:a16="http://schemas.microsoft.com/office/drawing/2014/main" id="{AD43491A-EBE6-0C43-841D-AEDB05860B0E}"/>
                </a:ext>
              </a:extLst>
            </p:cNvPr>
            <p:cNvSpPr>
              <a:spLocks noEditPoints="1"/>
            </p:cNvSpPr>
            <p:nvPr userDrawn="1"/>
          </p:nvSpPr>
          <p:spPr bwMode="black">
            <a:xfrm>
              <a:off x="5319713" y="41275"/>
              <a:ext cx="1552575" cy="3228975"/>
            </a:xfrm>
            <a:custGeom>
              <a:avLst/>
              <a:gdLst>
                <a:gd name="T0" fmla="*/ 4794 w 9588"/>
                <a:gd name="T1" fmla="*/ 0 h 19973"/>
                <a:gd name="T2" fmla="*/ 4794 w 9588"/>
                <a:gd name="T3" fmla="*/ 0 h 19973"/>
                <a:gd name="T4" fmla="*/ 3418 w 9588"/>
                <a:gd name="T5" fmla="*/ 0 h 19973"/>
                <a:gd name="T6" fmla="*/ 3418 w 9588"/>
                <a:gd name="T7" fmla="*/ 0 h 19973"/>
                <a:gd name="T8" fmla="*/ 0 w 9588"/>
                <a:gd name="T9" fmla="*/ 0 h 19973"/>
                <a:gd name="T10" fmla="*/ 0 w 9588"/>
                <a:gd name="T11" fmla="*/ 19973 h 19973"/>
                <a:gd name="T12" fmla="*/ 3418 w 9588"/>
                <a:gd name="T13" fmla="*/ 19973 h 19973"/>
                <a:gd name="T14" fmla="*/ 3418 w 9588"/>
                <a:gd name="T15" fmla="*/ 11803 h 19973"/>
                <a:gd name="T16" fmla="*/ 4794 w 9588"/>
                <a:gd name="T17" fmla="*/ 11803 h 19973"/>
                <a:gd name="T18" fmla="*/ 4794 w 9588"/>
                <a:gd name="T19" fmla="*/ 11812 h 19973"/>
                <a:gd name="T20" fmla="*/ 6171 w 9588"/>
                <a:gd name="T21" fmla="*/ 14871 h 19973"/>
                <a:gd name="T22" fmla="*/ 6171 w 9588"/>
                <a:gd name="T23" fmla="*/ 19973 h 19973"/>
                <a:gd name="T24" fmla="*/ 9588 w 9588"/>
                <a:gd name="T25" fmla="*/ 19973 h 19973"/>
                <a:gd name="T26" fmla="*/ 9588 w 9588"/>
                <a:gd name="T27" fmla="*/ 14871 h 19973"/>
                <a:gd name="T28" fmla="*/ 7842 w 9588"/>
                <a:gd name="T29" fmla="*/ 10895 h 19973"/>
                <a:gd name="T30" fmla="*/ 9588 w 9588"/>
                <a:gd name="T31" fmla="*/ 6919 h 19973"/>
                <a:gd name="T32" fmla="*/ 9588 w 9588"/>
                <a:gd name="T33" fmla="*/ 4885 h 19973"/>
                <a:gd name="T34" fmla="*/ 4794 w 9588"/>
                <a:gd name="T35" fmla="*/ 0 h 19973"/>
                <a:gd name="T36" fmla="*/ 6171 w 9588"/>
                <a:gd name="T37" fmla="*/ 6919 h 19973"/>
                <a:gd name="T38" fmla="*/ 4794 w 9588"/>
                <a:gd name="T39" fmla="*/ 9977 h 19973"/>
                <a:gd name="T40" fmla="*/ 3418 w 9588"/>
                <a:gd name="T41" fmla="*/ 9977 h 19973"/>
                <a:gd name="T42" fmla="*/ 3418 w 9588"/>
                <a:gd name="T43" fmla="*/ 1826 h 19973"/>
                <a:gd name="T44" fmla="*/ 4794 w 9588"/>
                <a:gd name="T45" fmla="*/ 1826 h 19973"/>
                <a:gd name="T46" fmla="*/ 6171 w 9588"/>
                <a:gd name="T47" fmla="*/ 4885 h 19973"/>
                <a:gd name="T48" fmla="*/ 6171 w 9588"/>
                <a:gd name="T49" fmla="*/ 6919 h 19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88" h="19973">
                  <a:moveTo>
                    <a:pt x="4794" y="0"/>
                  </a:moveTo>
                  <a:lnTo>
                    <a:pt x="4794" y="0"/>
                  </a:lnTo>
                  <a:lnTo>
                    <a:pt x="3418" y="0"/>
                  </a:lnTo>
                  <a:lnTo>
                    <a:pt x="3418" y="0"/>
                  </a:lnTo>
                  <a:lnTo>
                    <a:pt x="0" y="0"/>
                  </a:lnTo>
                  <a:lnTo>
                    <a:pt x="0" y="19973"/>
                  </a:lnTo>
                  <a:lnTo>
                    <a:pt x="3418" y="19973"/>
                  </a:lnTo>
                  <a:lnTo>
                    <a:pt x="3418" y="11803"/>
                  </a:lnTo>
                  <a:lnTo>
                    <a:pt x="4794" y="11803"/>
                  </a:lnTo>
                  <a:lnTo>
                    <a:pt x="4794" y="11812"/>
                  </a:lnTo>
                  <a:cubicBezTo>
                    <a:pt x="5808" y="11812"/>
                    <a:pt x="6171" y="12555"/>
                    <a:pt x="6171" y="14871"/>
                  </a:cubicBezTo>
                  <a:lnTo>
                    <a:pt x="6171" y="19973"/>
                  </a:lnTo>
                  <a:lnTo>
                    <a:pt x="9588" y="19973"/>
                  </a:lnTo>
                  <a:lnTo>
                    <a:pt x="9588" y="14871"/>
                  </a:lnTo>
                  <a:cubicBezTo>
                    <a:pt x="9588" y="13698"/>
                    <a:pt x="9222" y="11951"/>
                    <a:pt x="7842" y="10895"/>
                  </a:cubicBezTo>
                  <a:cubicBezTo>
                    <a:pt x="9222" y="9839"/>
                    <a:pt x="9588" y="8092"/>
                    <a:pt x="9588" y="6919"/>
                  </a:cubicBezTo>
                  <a:lnTo>
                    <a:pt x="9588" y="4885"/>
                  </a:lnTo>
                  <a:cubicBezTo>
                    <a:pt x="9588" y="3105"/>
                    <a:pt x="8745" y="0"/>
                    <a:pt x="4794" y="0"/>
                  </a:cubicBezTo>
                  <a:close/>
                  <a:moveTo>
                    <a:pt x="6171" y="6919"/>
                  </a:moveTo>
                  <a:cubicBezTo>
                    <a:pt x="6171" y="9234"/>
                    <a:pt x="5808" y="9977"/>
                    <a:pt x="4794" y="9977"/>
                  </a:cubicBezTo>
                  <a:lnTo>
                    <a:pt x="3418" y="9977"/>
                  </a:lnTo>
                  <a:lnTo>
                    <a:pt x="3418" y="1826"/>
                  </a:lnTo>
                  <a:lnTo>
                    <a:pt x="4794" y="1826"/>
                  </a:lnTo>
                  <a:cubicBezTo>
                    <a:pt x="5808" y="1826"/>
                    <a:pt x="6171" y="2569"/>
                    <a:pt x="6171" y="4885"/>
                  </a:cubicBezTo>
                  <a:lnTo>
                    <a:pt x="6171" y="69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pic>
        <p:nvPicPr>
          <p:cNvPr id="21" name="Picture 20">
            <a:extLst>
              <a:ext uri="{FF2B5EF4-FFF2-40B4-BE49-F238E27FC236}">
                <a16:creationId xmlns:a16="http://schemas.microsoft.com/office/drawing/2014/main" id="{89471639-5C8F-974A-9F8C-37E15E758F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3" t="12367" r="2633"/>
          <a:stretch/>
        </p:blipFill>
        <p:spPr>
          <a:xfrm>
            <a:off x="0" y="0"/>
            <a:ext cx="12192000" cy="6858000"/>
          </a:xfrm>
          <a:prstGeom prst="rect">
            <a:avLst/>
          </a:prstGeom>
        </p:spPr>
      </p:pic>
      <p:grpSp>
        <p:nvGrpSpPr>
          <p:cNvPr id="13" name="Ryhmä 8">
            <a:extLst>
              <a:ext uri="{FF2B5EF4-FFF2-40B4-BE49-F238E27FC236}">
                <a16:creationId xmlns:a16="http://schemas.microsoft.com/office/drawing/2014/main" id="{B28A3FCF-B789-D948-898E-FB131D44E2EC}"/>
              </a:ext>
            </a:extLst>
          </p:cNvPr>
          <p:cNvGrpSpPr>
            <a:grpSpLocks noChangeAspect="1"/>
          </p:cNvGrpSpPr>
          <p:nvPr userDrawn="1"/>
        </p:nvGrpSpPr>
        <p:grpSpPr bwMode="black">
          <a:xfrm>
            <a:off x="543335" y="5705445"/>
            <a:ext cx="0" cy="0"/>
            <a:chOff x="3381375" y="6350"/>
            <a:chExt cx="5429251" cy="6845301"/>
          </a:xfrm>
          <a:solidFill>
            <a:srgbClr val="B3E5D1"/>
          </a:solidFill>
        </p:grpSpPr>
        <p:sp>
          <p:nvSpPr>
            <p:cNvPr id="14" name="Freeform 5">
              <a:extLst>
                <a:ext uri="{FF2B5EF4-FFF2-40B4-BE49-F238E27FC236}">
                  <a16:creationId xmlns:a16="http://schemas.microsoft.com/office/drawing/2014/main" id="{35C25445-8DB4-F044-92EA-0E0D28893F8A}"/>
                </a:ext>
              </a:extLst>
            </p:cNvPr>
            <p:cNvSpPr>
              <a:spLocks/>
            </p:cNvSpPr>
            <p:nvPr userDrawn="1"/>
          </p:nvSpPr>
          <p:spPr bwMode="black">
            <a:xfrm>
              <a:off x="5319713" y="3552825"/>
              <a:ext cx="1552575" cy="3263900"/>
            </a:xfrm>
            <a:custGeom>
              <a:avLst/>
              <a:gdLst>
                <a:gd name="T0" fmla="*/ 4794 w 9588"/>
                <a:gd name="T1" fmla="*/ 0 h 20191"/>
                <a:gd name="T2" fmla="*/ 0 w 9588"/>
                <a:gd name="T3" fmla="*/ 4884 h 20191"/>
                <a:gd name="T4" fmla="*/ 0 w 9588"/>
                <a:gd name="T5" fmla="*/ 20191 h 20191"/>
                <a:gd name="T6" fmla="*/ 3418 w 9588"/>
                <a:gd name="T7" fmla="*/ 20191 h 20191"/>
                <a:gd name="T8" fmla="*/ 3418 w 9588"/>
                <a:gd name="T9" fmla="*/ 4884 h 20191"/>
                <a:gd name="T10" fmla="*/ 4794 w 9588"/>
                <a:gd name="T11" fmla="*/ 1826 h 20191"/>
                <a:gd name="T12" fmla="*/ 6171 w 9588"/>
                <a:gd name="T13" fmla="*/ 4884 h 20191"/>
                <a:gd name="T14" fmla="*/ 6171 w 9588"/>
                <a:gd name="T15" fmla="*/ 20191 h 20191"/>
                <a:gd name="T16" fmla="*/ 9588 w 9588"/>
                <a:gd name="T17" fmla="*/ 20191 h 20191"/>
                <a:gd name="T18" fmla="*/ 9588 w 9588"/>
                <a:gd name="T19" fmla="*/ 4884 h 20191"/>
                <a:gd name="T20" fmla="*/ 4794 w 9588"/>
                <a:gd name="T21" fmla="*/ 0 h 20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20191">
                  <a:moveTo>
                    <a:pt x="4794" y="0"/>
                  </a:moveTo>
                  <a:cubicBezTo>
                    <a:pt x="843" y="0"/>
                    <a:pt x="0" y="3104"/>
                    <a:pt x="0" y="4884"/>
                  </a:cubicBezTo>
                  <a:lnTo>
                    <a:pt x="0" y="20191"/>
                  </a:lnTo>
                  <a:lnTo>
                    <a:pt x="3418" y="20191"/>
                  </a:lnTo>
                  <a:lnTo>
                    <a:pt x="3418" y="4884"/>
                  </a:lnTo>
                  <a:cubicBezTo>
                    <a:pt x="3418" y="2569"/>
                    <a:pt x="3781" y="1826"/>
                    <a:pt x="4794" y="1826"/>
                  </a:cubicBezTo>
                  <a:cubicBezTo>
                    <a:pt x="5808" y="1826"/>
                    <a:pt x="6171" y="2569"/>
                    <a:pt x="6171" y="4884"/>
                  </a:cubicBezTo>
                  <a:lnTo>
                    <a:pt x="6171" y="20191"/>
                  </a:lnTo>
                  <a:lnTo>
                    <a:pt x="9588" y="20191"/>
                  </a:lnTo>
                  <a:lnTo>
                    <a:pt x="9588" y="4884"/>
                  </a:lnTo>
                  <a:cubicBezTo>
                    <a:pt x="9588" y="3104"/>
                    <a:pt x="8745" y="0"/>
                    <a:pt x="47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2062415A-C66F-EB4F-9AA1-5BD6011DF179}"/>
                </a:ext>
              </a:extLst>
            </p:cNvPr>
            <p:cNvSpPr>
              <a:spLocks noEditPoints="1"/>
            </p:cNvSpPr>
            <p:nvPr userDrawn="1"/>
          </p:nvSpPr>
          <p:spPr bwMode="black">
            <a:xfrm>
              <a:off x="7259638" y="6350"/>
              <a:ext cx="1550988" cy="2206625"/>
            </a:xfrm>
            <a:custGeom>
              <a:avLst/>
              <a:gdLst>
                <a:gd name="T0" fmla="*/ 4795 w 9589"/>
                <a:gd name="T1" fmla="*/ 0 h 13648"/>
                <a:gd name="T2" fmla="*/ 0 w 9589"/>
                <a:gd name="T3" fmla="*/ 4885 h 13648"/>
                <a:gd name="T4" fmla="*/ 0 w 9589"/>
                <a:gd name="T5" fmla="*/ 6824 h 13648"/>
                <a:gd name="T6" fmla="*/ 0 w 9589"/>
                <a:gd name="T7" fmla="*/ 8763 h 13648"/>
                <a:gd name="T8" fmla="*/ 4795 w 9589"/>
                <a:gd name="T9" fmla="*/ 13648 h 13648"/>
                <a:gd name="T10" fmla="*/ 9589 w 9589"/>
                <a:gd name="T11" fmla="*/ 8763 h 13648"/>
                <a:gd name="T12" fmla="*/ 9589 w 9589"/>
                <a:gd name="T13" fmla="*/ 6824 h 13648"/>
                <a:gd name="T14" fmla="*/ 9589 w 9589"/>
                <a:gd name="T15" fmla="*/ 4885 h 13648"/>
                <a:gd name="T16" fmla="*/ 4795 w 9589"/>
                <a:gd name="T17" fmla="*/ 0 h 13648"/>
                <a:gd name="T18" fmla="*/ 6171 w 9589"/>
                <a:gd name="T19" fmla="*/ 8763 h 13648"/>
                <a:gd name="T20" fmla="*/ 4795 w 9589"/>
                <a:gd name="T21" fmla="*/ 11822 h 13648"/>
                <a:gd name="T22" fmla="*/ 3418 w 9589"/>
                <a:gd name="T23" fmla="*/ 8763 h 13648"/>
                <a:gd name="T24" fmla="*/ 3418 w 9589"/>
                <a:gd name="T25" fmla="*/ 6824 h 13648"/>
                <a:gd name="T26" fmla="*/ 3418 w 9589"/>
                <a:gd name="T27" fmla="*/ 4885 h 13648"/>
                <a:gd name="T28" fmla="*/ 4795 w 9589"/>
                <a:gd name="T29" fmla="*/ 1826 h 13648"/>
                <a:gd name="T30" fmla="*/ 6171 w 9589"/>
                <a:gd name="T31" fmla="*/ 4885 h 13648"/>
                <a:gd name="T32" fmla="*/ 6171 w 9589"/>
                <a:gd name="T33" fmla="*/ 6824 h 13648"/>
                <a:gd name="T34" fmla="*/ 6171 w 9589"/>
                <a:gd name="T35" fmla="*/ 8763 h 1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89" h="13648">
                  <a:moveTo>
                    <a:pt x="4795" y="0"/>
                  </a:moveTo>
                  <a:cubicBezTo>
                    <a:pt x="844" y="0"/>
                    <a:pt x="0" y="3105"/>
                    <a:pt x="0" y="4885"/>
                  </a:cubicBezTo>
                  <a:lnTo>
                    <a:pt x="0" y="6824"/>
                  </a:lnTo>
                  <a:lnTo>
                    <a:pt x="0" y="8763"/>
                  </a:lnTo>
                  <a:cubicBezTo>
                    <a:pt x="0" y="10543"/>
                    <a:pt x="844" y="13648"/>
                    <a:pt x="4795" y="13648"/>
                  </a:cubicBezTo>
                  <a:cubicBezTo>
                    <a:pt x="8746" y="13648"/>
                    <a:pt x="9589" y="10543"/>
                    <a:pt x="9589" y="8763"/>
                  </a:cubicBezTo>
                  <a:lnTo>
                    <a:pt x="9589" y="6824"/>
                  </a:lnTo>
                  <a:lnTo>
                    <a:pt x="9589" y="4885"/>
                  </a:lnTo>
                  <a:cubicBezTo>
                    <a:pt x="9589" y="3105"/>
                    <a:pt x="8746" y="0"/>
                    <a:pt x="4795" y="0"/>
                  </a:cubicBezTo>
                  <a:close/>
                  <a:moveTo>
                    <a:pt x="6171" y="8763"/>
                  </a:moveTo>
                  <a:cubicBezTo>
                    <a:pt x="6171" y="11079"/>
                    <a:pt x="5808" y="11822"/>
                    <a:pt x="4795" y="11822"/>
                  </a:cubicBezTo>
                  <a:cubicBezTo>
                    <a:pt x="3781" y="11822"/>
                    <a:pt x="3418" y="11079"/>
                    <a:pt x="3418" y="8763"/>
                  </a:cubicBezTo>
                  <a:lnTo>
                    <a:pt x="3418" y="6824"/>
                  </a:lnTo>
                  <a:lnTo>
                    <a:pt x="3418" y="4885"/>
                  </a:lnTo>
                  <a:cubicBezTo>
                    <a:pt x="3418" y="2569"/>
                    <a:pt x="3781" y="1826"/>
                    <a:pt x="4795" y="1826"/>
                  </a:cubicBezTo>
                  <a:cubicBezTo>
                    <a:pt x="5808" y="1826"/>
                    <a:pt x="6171" y="2569"/>
                    <a:pt x="6171" y="4885"/>
                  </a:cubicBezTo>
                  <a:lnTo>
                    <a:pt x="6171" y="6824"/>
                  </a:lnTo>
                  <a:lnTo>
                    <a:pt x="6171" y="87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FC253EEF-8446-2C45-8FFE-47979B2FF3FF}"/>
                </a:ext>
              </a:extLst>
            </p:cNvPr>
            <p:cNvSpPr>
              <a:spLocks/>
            </p:cNvSpPr>
            <p:nvPr userDrawn="1"/>
          </p:nvSpPr>
          <p:spPr bwMode="black">
            <a:xfrm>
              <a:off x="3381375" y="4681538"/>
              <a:ext cx="1550988" cy="2170113"/>
            </a:xfrm>
            <a:custGeom>
              <a:avLst/>
              <a:gdLst>
                <a:gd name="T0" fmla="*/ 6171 w 9588"/>
                <a:gd name="T1" fmla="*/ 0 h 13430"/>
                <a:gd name="T2" fmla="*/ 6171 w 9588"/>
                <a:gd name="T3" fmla="*/ 8545 h 13430"/>
                <a:gd name="T4" fmla="*/ 4794 w 9588"/>
                <a:gd name="T5" fmla="*/ 11604 h 13430"/>
                <a:gd name="T6" fmla="*/ 3417 w 9588"/>
                <a:gd name="T7" fmla="*/ 8545 h 13430"/>
                <a:gd name="T8" fmla="*/ 3417 w 9588"/>
                <a:gd name="T9" fmla="*/ 0 h 13430"/>
                <a:gd name="T10" fmla="*/ 0 w 9588"/>
                <a:gd name="T11" fmla="*/ 0 h 13430"/>
                <a:gd name="T12" fmla="*/ 0 w 9588"/>
                <a:gd name="T13" fmla="*/ 8545 h 13430"/>
                <a:gd name="T14" fmla="*/ 4794 w 9588"/>
                <a:gd name="T15" fmla="*/ 13430 h 13430"/>
                <a:gd name="T16" fmla="*/ 9588 w 9588"/>
                <a:gd name="T17" fmla="*/ 8545 h 13430"/>
                <a:gd name="T18" fmla="*/ 9588 w 9588"/>
                <a:gd name="T19" fmla="*/ 0 h 13430"/>
                <a:gd name="T20" fmla="*/ 6171 w 9588"/>
                <a:gd name="T21" fmla="*/ 0 h 1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13430">
                  <a:moveTo>
                    <a:pt x="6171" y="0"/>
                  </a:moveTo>
                  <a:lnTo>
                    <a:pt x="6171" y="8545"/>
                  </a:lnTo>
                  <a:cubicBezTo>
                    <a:pt x="6171" y="10861"/>
                    <a:pt x="5807" y="11604"/>
                    <a:pt x="4794" y="11604"/>
                  </a:cubicBezTo>
                  <a:cubicBezTo>
                    <a:pt x="3781" y="11604"/>
                    <a:pt x="3417" y="10861"/>
                    <a:pt x="3417" y="8545"/>
                  </a:cubicBezTo>
                  <a:lnTo>
                    <a:pt x="3417" y="0"/>
                  </a:lnTo>
                  <a:lnTo>
                    <a:pt x="0" y="0"/>
                  </a:lnTo>
                  <a:lnTo>
                    <a:pt x="0" y="8545"/>
                  </a:lnTo>
                  <a:cubicBezTo>
                    <a:pt x="0" y="10325"/>
                    <a:pt x="843" y="13430"/>
                    <a:pt x="4794" y="13430"/>
                  </a:cubicBezTo>
                  <a:cubicBezTo>
                    <a:pt x="8745" y="13430"/>
                    <a:pt x="9588" y="10325"/>
                    <a:pt x="9588" y="8545"/>
                  </a:cubicBezTo>
                  <a:lnTo>
                    <a:pt x="9588" y="0"/>
                  </a:lnTo>
                  <a:lnTo>
                    <a:pt x="61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395042AF-5578-E44B-9623-494B08D41FDF}"/>
                </a:ext>
              </a:extLst>
            </p:cNvPr>
            <p:cNvSpPr>
              <a:spLocks/>
            </p:cNvSpPr>
            <p:nvPr userDrawn="1"/>
          </p:nvSpPr>
          <p:spPr bwMode="black">
            <a:xfrm>
              <a:off x="3381375" y="6350"/>
              <a:ext cx="1550988" cy="4392613"/>
            </a:xfrm>
            <a:custGeom>
              <a:avLst/>
              <a:gdLst>
                <a:gd name="T0" fmla="*/ 9588 w 9588"/>
                <a:gd name="T1" fmla="*/ 10968 h 27170"/>
                <a:gd name="T2" fmla="*/ 9588 w 9588"/>
                <a:gd name="T3" fmla="*/ 5103 h 27170"/>
                <a:gd name="T4" fmla="*/ 4794 w 9588"/>
                <a:gd name="T5" fmla="*/ 0 h 27170"/>
                <a:gd name="T6" fmla="*/ 0 w 9588"/>
                <a:gd name="T7" fmla="*/ 5103 h 27170"/>
                <a:gd name="T8" fmla="*/ 0 w 9588"/>
                <a:gd name="T9" fmla="*/ 13585 h 27170"/>
                <a:gd name="T10" fmla="*/ 0 w 9588"/>
                <a:gd name="T11" fmla="*/ 21752 h 27170"/>
                <a:gd name="T12" fmla="*/ 4794 w 9588"/>
                <a:gd name="T13" fmla="*/ 27170 h 27170"/>
                <a:gd name="T14" fmla="*/ 9588 w 9588"/>
                <a:gd name="T15" fmla="*/ 22286 h 27170"/>
                <a:gd name="T16" fmla="*/ 9588 w 9588"/>
                <a:gd name="T17" fmla="*/ 14901 h 27170"/>
                <a:gd name="T18" fmla="*/ 9588 w 9588"/>
                <a:gd name="T19" fmla="*/ 13367 h 27170"/>
                <a:gd name="T20" fmla="*/ 4794 w 9588"/>
                <a:gd name="T21" fmla="*/ 13367 h 27170"/>
                <a:gd name="T22" fmla="*/ 4794 w 9588"/>
                <a:gd name="T23" fmla="*/ 14901 h 27170"/>
                <a:gd name="T24" fmla="*/ 6171 w 9588"/>
                <a:gd name="T25" fmla="*/ 14901 h 27170"/>
                <a:gd name="T26" fmla="*/ 6171 w 9588"/>
                <a:gd name="T27" fmla="*/ 22286 h 27170"/>
                <a:gd name="T28" fmla="*/ 4794 w 9588"/>
                <a:gd name="T29" fmla="*/ 25344 h 27170"/>
                <a:gd name="T30" fmla="*/ 3417 w 9588"/>
                <a:gd name="T31" fmla="*/ 22286 h 27170"/>
                <a:gd name="T32" fmla="*/ 3417 w 9588"/>
                <a:gd name="T33" fmla="*/ 13585 h 27170"/>
                <a:gd name="T34" fmla="*/ 3417 w 9588"/>
                <a:gd name="T35" fmla="*/ 5103 h 27170"/>
                <a:gd name="T36" fmla="*/ 4794 w 9588"/>
                <a:gd name="T37" fmla="*/ 1826 h 27170"/>
                <a:gd name="T38" fmla="*/ 6171 w 9588"/>
                <a:gd name="T39" fmla="*/ 5103 h 27170"/>
                <a:gd name="T40" fmla="*/ 6171 w 9588"/>
                <a:gd name="T41" fmla="*/ 10968 h 27170"/>
                <a:gd name="T42" fmla="*/ 9588 w 9588"/>
                <a:gd name="T43" fmla="*/ 10968 h 27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8" h="27170">
                  <a:moveTo>
                    <a:pt x="9588" y="10968"/>
                  </a:moveTo>
                  <a:lnTo>
                    <a:pt x="9588" y="5103"/>
                  </a:lnTo>
                  <a:cubicBezTo>
                    <a:pt x="9588" y="3323"/>
                    <a:pt x="8745" y="0"/>
                    <a:pt x="4794" y="0"/>
                  </a:cubicBezTo>
                  <a:cubicBezTo>
                    <a:pt x="843" y="0"/>
                    <a:pt x="0" y="3323"/>
                    <a:pt x="0" y="5103"/>
                  </a:cubicBezTo>
                  <a:lnTo>
                    <a:pt x="0" y="13585"/>
                  </a:lnTo>
                  <a:lnTo>
                    <a:pt x="0" y="21752"/>
                  </a:lnTo>
                  <a:cubicBezTo>
                    <a:pt x="0" y="24066"/>
                    <a:pt x="843" y="27170"/>
                    <a:pt x="4794" y="27170"/>
                  </a:cubicBezTo>
                  <a:cubicBezTo>
                    <a:pt x="8745" y="27170"/>
                    <a:pt x="9588" y="24066"/>
                    <a:pt x="9588" y="22286"/>
                  </a:cubicBezTo>
                  <a:lnTo>
                    <a:pt x="9588" y="14901"/>
                  </a:lnTo>
                  <a:lnTo>
                    <a:pt x="9588" y="13367"/>
                  </a:lnTo>
                  <a:lnTo>
                    <a:pt x="4794" y="13367"/>
                  </a:lnTo>
                  <a:lnTo>
                    <a:pt x="4794" y="14901"/>
                  </a:lnTo>
                  <a:lnTo>
                    <a:pt x="6171" y="14901"/>
                  </a:lnTo>
                  <a:lnTo>
                    <a:pt x="6171" y="22286"/>
                  </a:lnTo>
                  <a:cubicBezTo>
                    <a:pt x="6171" y="24601"/>
                    <a:pt x="5807" y="25344"/>
                    <a:pt x="4794" y="25344"/>
                  </a:cubicBezTo>
                  <a:cubicBezTo>
                    <a:pt x="3781" y="25344"/>
                    <a:pt x="3417" y="24601"/>
                    <a:pt x="3417" y="22286"/>
                  </a:cubicBezTo>
                  <a:lnTo>
                    <a:pt x="3417" y="13585"/>
                  </a:lnTo>
                  <a:lnTo>
                    <a:pt x="3417" y="5103"/>
                  </a:lnTo>
                  <a:cubicBezTo>
                    <a:pt x="3417" y="2787"/>
                    <a:pt x="3781" y="1826"/>
                    <a:pt x="4794" y="1826"/>
                  </a:cubicBezTo>
                  <a:cubicBezTo>
                    <a:pt x="5807" y="1826"/>
                    <a:pt x="6171" y="2787"/>
                    <a:pt x="6171" y="5103"/>
                  </a:cubicBezTo>
                  <a:lnTo>
                    <a:pt x="6171" y="10968"/>
                  </a:lnTo>
                  <a:lnTo>
                    <a:pt x="9588" y="109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8" name="Freeform 9">
              <a:extLst>
                <a:ext uri="{FF2B5EF4-FFF2-40B4-BE49-F238E27FC236}">
                  <a16:creationId xmlns:a16="http://schemas.microsoft.com/office/drawing/2014/main" id="{D7D2C422-FCBB-5C45-9738-176ECE0E2EDF}"/>
                </a:ext>
              </a:extLst>
            </p:cNvPr>
            <p:cNvSpPr>
              <a:spLocks noEditPoints="1"/>
            </p:cNvSpPr>
            <p:nvPr userDrawn="1"/>
          </p:nvSpPr>
          <p:spPr bwMode="black">
            <a:xfrm>
              <a:off x="7259638" y="2493963"/>
              <a:ext cx="1550988" cy="4322763"/>
            </a:xfrm>
            <a:custGeom>
              <a:avLst/>
              <a:gdLst>
                <a:gd name="T0" fmla="*/ 4795 w 9589"/>
                <a:gd name="T1" fmla="*/ 0 h 26734"/>
                <a:gd name="T2" fmla="*/ 4795 w 9589"/>
                <a:gd name="T3" fmla="*/ 0 h 26734"/>
                <a:gd name="T4" fmla="*/ 3418 w 9589"/>
                <a:gd name="T5" fmla="*/ 0 h 26734"/>
                <a:gd name="T6" fmla="*/ 0 w 9589"/>
                <a:gd name="T7" fmla="*/ 0 h 26734"/>
                <a:gd name="T8" fmla="*/ 0 w 9589"/>
                <a:gd name="T9" fmla="*/ 13367 h 26734"/>
                <a:gd name="T10" fmla="*/ 0 w 9589"/>
                <a:gd name="T11" fmla="*/ 26734 h 26734"/>
                <a:gd name="T12" fmla="*/ 3418 w 9589"/>
                <a:gd name="T13" fmla="*/ 26734 h 26734"/>
                <a:gd name="T14" fmla="*/ 4795 w 9589"/>
                <a:gd name="T15" fmla="*/ 26734 h 26734"/>
                <a:gd name="T16" fmla="*/ 9589 w 9589"/>
                <a:gd name="T17" fmla="*/ 21849 h 26734"/>
                <a:gd name="T18" fmla="*/ 9589 w 9589"/>
                <a:gd name="T19" fmla="*/ 13367 h 26734"/>
                <a:gd name="T20" fmla="*/ 9589 w 9589"/>
                <a:gd name="T21" fmla="*/ 4884 h 26734"/>
                <a:gd name="T22" fmla="*/ 4795 w 9589"/>
                <a:gd name="T23" fmla="*/ 0 h 26734"/>
                <a:gd name="T24" fmla="*/ 6171 w 9589"/>
                <a:gd name="T25" fmla="*/ 21849 h 26734"/>
                <a:gd name="T26" fmla="*/ 4795 w 9589"/>
                <a:gd name="T27" fmla="*/ 24908 h 26734"/>
                <a:gd name="T28" fmla="*/ 3418 w 9589"/>
                <a:gd name="T29" fmla="*/ 24908 h 26734"/>
                <a:gd name="T30" fmla="*/ 3418 w 9589"/>
                <a:gd name="T31" fmla="*/ 13367 h 26734"/>
                <a:gd name="T32" fmla="*/ 3418 w 9589"/>
                <a:gd name="T33" fmla="*/ 1826 h 26734"/>
                <a:gd name="T34" fmla="*/ 4795 w 9589"/>
                <a:gd name="T35" fmla="*/ 1826 h 26734"/>
                <a:gd name="T36" fmla="*/ 4795 w 9589"/>
                <a:gd name="T37" fmla="*/ 1826 h 26734"/>
                <a:gd name="T38" fmla="*/ 6171 w 9589"/>
                <a:gd name="T39" fmla="*/ 4884 h 26734"/>
                <a:gd name="T40" fmla="*/ 6171 w 9589"/>
                <a:gd name="T41" fmla="*/ 13367 h 26734"/>
                <a:gd name="T42" fmla="*/ 6171 w 9589"/>
                <a:gd name="T43" fmla="*/ 21849 h 26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9" h="26734">
                  <a:moveTo>
                    <a:pt x="4795" y="0"/>
                  </a:moveTo>
                  <a:lnTo>
                    <a:pt x="4795" y="0"/>
                  </a:lnTo>
                  <a:lnTo>
                    <a:pt x="3418" y="0"/>
                  </a:lnTo>
                  <a:lnTo>
                    <a:pt x="0" y="0"/>
                  </a:lnTo>
                  <a:lnTo>
                    <a:pt x="0" y="13367"/>
                  </a:lnTo>
                  <a:lnTo>
                    <a:pt x="0" y="26734"/>
                  </a:lnTo>
                  <a:lnTo>
                    <a:pt x="3418" y="26734"/>
                  </a:lnTo>
                  <a:lnTo>
                    <a:pt x="4795" y="26734"/>
                  </a:lnTo>
                  <a:cubicBezTo>
                    <a:pt x="8746" y="26734"/>
                    <a:pt x="9589" y="23629"/>
                    <a:pt x="9589" y="21849"/>
                  </a:cubicBezTo>
                  <a:lnTo>
                    <a:pt x="9589" y="13367"/>
                  </a:lnTo>
                  <a:lnTo>
                    <a:pt x="9589" y="4884"/>
                  </a:lnTo>
                  <a:cubicBezTo>
                    <a:pt x="9589" y="3104"/>
                    <a:pt x="8746" y="0"/>
                    <a:pt x="4795" y="0"/>
                  </a:cubicBezTo>
                  <a:close/>
                  <a:moveTo>
                    <a:pt x="6171" y="21849"/>
                  </a:moveTo>
                  <a:cubicBezTo>
                    <a:pt x="6171" y="24165"/>
                    <a:pt x="5808" y="24908"/>
                    <a:pt x="4795" y="24908"/>
                  </a:cubicBezTo>
                  <a:lnTo>
                    <a:pt x="3418" y="24908"/>
                  </a:lnTo>
                  <a:lnTo>
                    <a:pt x="3418" y="13367"/>
                  </a:lnTo>
                  <a:lnTo>
                    <a:pt x="3418" y="1826"/>
                  </a:lnTo>
                  <a:lnTo>
                    <a:pt x="4795" y="1826"/>
                  </a:lnTo>
                  <a:lnTo>
                    <a:pt x="4795" y="1826"/>
                  </a:lnTo>
                  <a:cubicBezTo>
                    <a:pt x="5808" y="1826"/>
                    <a:pt x="6171" y="2569"/>
                    <a:pt x="6171" y="4884"/>
                  </a:cubicBezTo>
                  <a:lnTo>
                    <a:pt x="6171" y="13367"/>
                  </a:lnTo>
                  <a:lnTo>
                    <a:pt x="6171" y="218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9" name="Freeform 10">
              <a:extLst>
                <a:ext uri="{FF2B5EF4-FFF2-40B4-BE49-F238E27FC236}">
                  <a16:creationId xmlns:a16="http://schemas.microsoft.com/office/drawing/2014/main" id="{4529ADA3-FB85-5E40-9759-ECDAA104E59D}"/>
                </a:ext>
              </a:extLst>
            </p:cNvPr>
            <p:cNvSpPr>
              <a:spLocks noEditPoints="1"/>
            </p:cNvSpPr>
            <p:nvPr userDrawn="1"/>
          </p:nvSpPr>
          <p:spPr bwMode="black">
            <a:xfrm>
              <a:off x="5319713" y="41275"/>
              <a:ext cx="1552575" cy="3228975"/>
            </a:xfrm>
            <a:custGeom>
              <a:avLst/>
              <a:gdLst>
                <a:gd name="T0" fmla="*/ 4794 w 9588"/>
                <a:gd name="T1" fmla="*/ 0 h 19973"/>
                <a:gd name="T2" fmla="*/ 4794 w 9588"/>
                <a:gd name="T3" fmla="*/ 0 h 19973"/>
                <a:gd name="T4" fmla="*/ 3418 w 9588"/>
                <a:gd name="T5" fmla="*/ 0 h 19973"/>
                <a:gd name="T6" fmla="*/ 3418 w 9588"/>
                <a:gd name="T7" fmla="*/ 0 h 19973"/>
                <a:gd name="T8" fmla="*/ 0 w 9588"/>
                <a:gd name="T9" fmla="*/ 0 h 19973"/>
                <a:gd name="T10" fmla="*/ 0 w 9588"/>
                <a:gd name="T11" fmla="*/ 19973 h 19973"/>
                <a:gd name="T12" fmla="*/ 3418 w 9588"/>
                <a:gd name="T13" fmla="*/ 19973 h 19973"/>
                <a:gd name="T14" fmla="*/ 3418 w 9588"/>
                <a:gd name="T15" fmla="*/ 11803 h 19973"/>
                <a:gd name="T16" fmla="*/ 4794 w 9588"/>
                <a:gd name="T17" fmla="*/ 11803 h 19973"/>
                <a:gd name="T18" fmla="*/ 4794 w 9588"/>
                <a:gd name="T19" fmla="*/ 11812 h 19973"/>
                <a:gd name="T20" fmla="*/ 6171 w 9588"/>
                <a:gd name="T21" fmla="*/ 14871 h 19973"/>
                <a:gd name="T22" fmla="*/ 6171 w 9588"/>
                <a:gd name="T23" fmla="*/ 19973 h 19973"/>
                <a:gd name="T24" fmla="*/ 9588 w 9588"/>
                <a:gd name="T25" fmla="*/ 19973 h 19973"/>
                <a:gd name="T26" fmla="*/ 9588 w 9588"/>
                <a:gd name="T27" fmla="*/ 14871 h 19973"/>
                <a:gd name="T28" fmla="*/ 7842 w 9588"/>
                <a:gd name="T29" fmla="*/ 10895 h 19973"/>
                <a:gd name="T30" fmla="*/ 9588 w 9588"/>
                <a:gd name="T31" fmla="*/ 6919 h 19973"/>
                <a:gd name="T32" fmla="*/ 9588 w 9588"/>
                <a:gd name="T33" fmla="*/ 4885 h 19973"/>
                <a:gd name="T34" fmla="*/ 4794 w 9588"/>
                <a:gd name="T35" fmla="*/ 0 h 19973"/>
                <a:gd name="T36" fmla="*/ 6171 w 9588"/>
                <a:gd name="T37" fmla="*/ 6919 h 19973"/>
                <a:gd name="T38" fmla="*/ 4794 w 9588"/>
                <a:gd name="T39" fmla="*/ 9977 h 19973"/>
                <a:gd name="T40" fmla="*/ 3418 w 9588"/>
                <a:gd name="T41" fmla="*/ 9977 h 19973"/>
                <a:gd name="T42" fmla="*/ 3418 w 9588"/>
                <a:gd name="T43" fmla="*/ 1826 h 19973"/>
                <a:gd name="T44" fmla="*/ 4794 w 9588"/>
                <a:gd name="T45" fmla="*/ 1826 h 19973"/>
                <a:gd name="T46" fmla="*/ 6171 w 9588"/>
                <a:gd name="T47" fmla="*/ 4885 h 19973"/>
                <a:gd name="T48" fmla="*/ 6171 w 9588"/>
                <a:gd name="T49" fmla="*/ 6919 h 19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88" h="19973">
                  <a:moveTo>
                    <a:pt x="4794" y="0"/>
                  </a:moveTo>
                  <a:lnTo>
                    <a:pt x="4794" y="0"/>
                  </a:lnTo>
                  <a:lnTo>
                    <a:pt x="3418" y="0"/>
                  </a:lnTo>
                  <a:lnTo>
                    <a:pt x="3418" y="0"/>
                  </a:lnTo>
                  <a:lnTo>
                    <a:pt x="0" y="0"/>
                  </a:lnTo>
                  <a:lnTo>
                    <a:pt x="0" y="19973"/>
                  </a:lnTo>
                  <a:lnTo>
                    <a:pt x="3418" y="19973"/>
                  </a:lnTo>
                  <a:lnTo>
                    <a:pt x="3418" y="11803"/>
                  </a:lnTo>
                  <a:lnTo>
                    <a:pt x="4794" y="11803"/>
                  </a:lnTo>
                  <a:lnTo>
                    <a:pt x="4794" y="11812"/>
                  </a:lnTo>
                  <a:cubicBezTo>
                    <a:pt x="5808" y="11812"/>
                    <a:pt x="6171" y="12555"/>
                    <a:pt x="6171" y="14871"/>
                  </a:cubicBezTo>
                  <a:lnTo>
                    <a:pt x="6171" y="19973"/>
                  </a:lnTo>
                  <a:lnTo>
                    <a:pt x="9588" y="19973"/>
                  </a:lnTo>
                  <a:lnTo>
                    <a:pt x="9588" y="14871"/>
                  </a:lnTo>
                  <a:cubicBezTo>
                    <a:pt x="9588" y="13698"/>
                    <a:pt x="9222" y="11951"/>
                    <a:pt x="7842" y="10895"/>
                  </a:cubicBezTo>
                  <a:cubicBezTo>
                    <a:pt x="9222" y="9839"/>
                    <a:pt x="9588" y="8092"/>
                    <a:pt x="9588" y="6919"/>
                  </a:cubicBezTo>
                  <a:lnTo>
                    <a:pt x="9588" y="4885"/>
                  </a:lnTo>
                  <a:cubicBezTo>
                    <a:pt x="9588" y="3105"/>
                    <a:pt x="8745" y="0"/>
                    <a:pt x="4794" y="0"/>
                  </a:cubicBezTo>
                  <a:close/>
                  <a:moveTo>
                    <a:pt x="6171" y="6919"/>
                  </a:moveTo>
                  <a:cubicBezTo>
                    <a:pt x="6171" y="9234"/>
                    <a:pt x="5808" y="9977"/>
                    <a:pt x="4794" y="9977"/>
                  </a:cubicBezTo>
                  <a:lnTo>
                    <a:pt x="3418" y="9977"/>
                  </a:lnTo>
                  <a:lnTo>
                    <a:pt x="3418" y="1826"/>
                  </a:lnTo>
                  <a:lnTo>
                    <a:pt x="4794" y="1826"/>
                  </a:lnTo>
                  <a:cubicBezTo>
                    <a:pt x="5808" y="1826"/>
                    <a:pt x="6171" y="2569"/>
                    <a:pt x="6171" y="4885"/>
                  </a:cubicBezTo>
                  <a:lnTo>
                    <a:pt x="6171" y="69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2" name="TextBox 21">
            <a:extLst>
              <a:ext uri="{FF2B5EF4-FFF2-40B4-BE49-F238E27FC236}">
                <a16:creationId xmlns:a16="http://schemas.microsoft.com/office/drawing/2014/main" id="{6EA9F2ED-6AEB-4B4F-81F2-7E15E1160CF3}"/>
              </a:ext>
            </a:extLst>
          </p:cNvPr>
          <p:cNvSpPr txBox="1"/>
          <p:nvPr userDrawn="1"/>
        </p:nvSpPr>
        <p:spPr>
          <a:xfrm>
            <a:off x="4661647" y="4437531"/>
            <a:ext cx="2868706" cy="369460"/>
          </a:xfrm>
          <a:prstGeom prst="rect">
            <a:avLst/>
          </a:prstGeom>
          <a:noFill/>
        </p:spPr>
        <p:txBody>
          <a:bodyPr wrap="square" rtlCol="0">
            <a:spAutoFit/>
          </a:bodyPr>
          <a:lstStyle/>
          <a:p>
            <a:pPr algn="ctr"/>
            <a:r>
              <a:rPr lang="fi-FI" sz="1801" b="1" i="0" spc="300" dirty="0">
                <a:solidFill>
                  <a:schemeClr val="bg1"/>
                </a:solidFill>
                <a:latin typeface="Nunito Sans" pitchFamily="2" charset="0"/>
              </a:rPr>
              <a:t>KÄRKIMEDIA.FI</a:t>
            </a:r>
          </a:p>
        </p:txBody>
      </p:sp>
      <p:pic>
        <p:nvPicPr>
          <p:cNvPr id="20" name="Picture 19" descr="Icon&#10;&#10;Description automatically generated">
            <a:extLst>
              <a:ext uri="{FF2B5EF4-FFF2-40B4-BE49-F238E27FC236}">
                <a16:creationId xmlns:a16="http://schemas.microsoft.com/office/drawing/2014/main" id="{4C29CA34-00DA-6041-9023-F273C6D8A4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2042" y="2673000"/>
            <a:ext cx="1527916" cy="1512000"/>
          </a:xfrm>
          <a:prstGeom prst="rect">
            <a:avLst/>
          </a:prstGeom>
        </p:spPr>
      </p:pic>
    </p:spTree>
    <p:extLst>
      <p:ext uri="{BB962C8B-B14F-4D97-AF65-F5344CB8AC3E}">
        <p14:creationId xmlns:p14="http://schemas.microsoft.com/office/powerpoint/2010/main" val="376929448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rtta-sisältö-turkoosi">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5D2F1F-3BF7-CF44-8A78-827E26D226CC}"/>
              </a:ext>
            </a:extLst>
          </p:cNvPr>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solidFill>
                <a:schemeClr val="tx1"/>
              </a:solidFill>
            </a:endParaRPr>
          </a:p>
        </p:txBody>
      </p:sp>
      <p:pic>
        <p:nvPicPr>
          <p:cNvPr id="10" name="Picture 9" descr="A picture containing drawing, cup, mug&#10;&#10;Description automatically generated">
            <a:extLst>
              <a:ext uri="{FF2B5EF4-FFF2-40B4-BE49-F238E27FC236}">
                <a16:creationId xmlns:a16="http://schemas.microsoft.com/office/drawing/2014/main" id="{BEBABF5F-1B7C-3544-A8BA-00238970C7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4" name="Slide Number Placeholder 14">
            <a:extLst>
              <a:ext uri="{FF2B5EF4-FFF2-40B4-BE49-F238E27FC236}">
                <a16:creationId xmlns:a16="http://schemas.microsoft.com/office/drawing/2014/main" id="{014162B5-9E84-7F4A-8B2C-747F6F04F513}"/>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5" name="Date Placeholder 16">
            <a:extLst>
              <a:ext uri="{FF2B5EF4-FFF2-40B4-BE49-F238E27FC236}">
                <a16:creationId xmlns:a16="http://schemas.microsoft.com/office/drawing/2014/main" id="{1382304C-0C88-0E49-B9C2-14D19C192546}"/>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6DD7A9CD-2114-BC4F-B1C1-946240BC9D5B}" type="datetime1">
              <a:rPr lang="fi-FI" smtClean="0"/>
              <a:t>11.1.2024</a:t>
            </a:fld>
            <a:endParaRPr lang="ru-RU" dirty="0"/>
          </a:p>
        </p:txBody>
      </p:sp>
      <p:pic>
        <p:nvPicPr>
          <p:cNvPr id="2" name="Picture 1">
            <a:extLst>
              <a:ext uri="{FF2B5EF4-FFF2-40B4-BE49-F238E27FC236}">
                <a16:creationId xmlns:a16="http://schemas.microsoft.com/office/drawing/2014/main" id="{E39CD747-D655-F942-925B-3E218902C68F}"/>
              </a:ext>
            </a:extLst>
          </p:cNvPr>
          <p:cNvPicPr>
            <a:picLocks noChangeAspect="1"/>
          </p:cNvPicPr>
          <p:nvPr userDrawn="1"/>
        </p:nvPicPr>
        <p:blipFill>
          <a:blip r:embed="rId3"/>
          <a:stretch>
            <a:fillRect/>
          </a:stretch>
        </p:blipFill>
        <p:spPr>
          <a:xfrm>
            <a:off x="7172961" y="116623"/>
            <a:ext cx="3992880" cy="6541527"/>
          </a:xfrm>
          <a:prstGeom prst="rect">
            <a:avLst/>
          </a:prstGeom>
        </p:spPr>
      </p:pic>
      <p:sp>
        <p:nvSpPr>
          <p:cNvPr id="150" name="Otsikko 1">
            <a:extLst>
              <a:ext uri="{FF2B5EF4-FFF2-40B4-BE49-F238E27FC236}">
                <a16:creationId xmlns:a16="http://schemas.microsoft.com/office/drawing/2014/main" id="{E9BF1B32-9527-BA48-A836-9BD550D84755}"/>
              </a:ext>
            </a:extLst>
          </p:cNvPr>
          <p:cNvSpPr>
            <a:spLocks noGrp="1"/>
          </p:cNvSpPr>
          <p:nvPr>
            <p:ph type="title"/>
          </p:nvPr>
        </p:nvSpPr>
        <p:spPr>
          <a:xfrm>
            <a:off x="442914" y="351780"/>
            <a:ext cx="5175568" cy="1050299"/>
          </a:xfrm>
          <a:prstGeom prst="rect">
            <a:avLst/>
          </a:prstGeom>
        </p:spPr>
        <p:txBody>
          <a:bodyPr/>
          <a:lstStyle>
            <a:lvl1pPr algn="l">
              <a:defRPr sz="3200">
                <a:solidFill>
                  <a:schemeClr val="bg1"/>
                </a:solidFill>
              </a:defRPr>
            </a:lvl1pPr>
          </a:lstStyle>
          <a:p>
            <a:r>
              <a:rPr lang="fi-FI"/>
              <a:t>Muokkaa ots. perustyyl. napsautt.</a:t>
            </a:r>
            <a:endParaRPr lang="fi-FI" dirty="0"/>
          </a:p>
        </p:txBody>
      </p:sp>
      <p:sp>
        <p:nvSpPr>
          <p:cNvPr id="151" name="Sisällön paikkamerkki 2">
            <a:extLst>
              <a:ext uri="{FF2B5EF4-FFF2-40B4-BE49-F238E27FC236}">
                <a16:creationId xmlns:a16="http://schemas.microsoft.com/office/drawing/2014/main" id="{DA36FC43-2F06-4342-A4EA-AD91285135B5}"/>
              </a:ext>
            </a:extLst>
          </p:cNvPr>
          <p:cNvSpPr>
            <a:spLocks noGrp="1"/>
          </p:cNvSpPr>
          <p:nvPr>
            <p:ph idx="1"/>
          </p:nvPr>
        </p:nvSpPr>
        <p:spPr>
          <a:xfrm>
            <a:off x="442913" y="1503680"/>
            <a:ext cx="5175568" cy="4667548"/>
          </a:xfrm>
          <a:prstGeom prst="rect">
            <a:avLst/>
          </a:prstGeom>
        </p:spPr>
        <p:txBody>
          <a:bodyPr wrap="square" lIns="0">
            <a:normAutofit/>
          </a:bodyPr>
          <a:lstStyle>
            <a:lvl1pPr>
              <a:spcAft>
                <a:spcPts val="601"/>
              </a:spcAft>
              <a:buClr>
                <a:schemeClr val="bg1"/>
              </a:buClr>
              <a:defRPr sz="2400" b="0" i="0">
                <a:solidFill>
                  <a:schemeClr val="bg1"/>
                </a:solidFill>
                <a:latin typeface="+mn-lt"/>
                <a:ea typeface="Nunito Sans" pitchFamily="2" charset="0"/>
              </a:defRPr>
            </a:lvl1pPr>
            <a:lvl2pPr marL="468012" indent="-180979">
              <a:spcAft>
                <a:spcPts val="601"/>
              </a:spcAft>
              <a:buClr>
                <a:schemeClr val="bg1"/>
              </a:buClr>
              <a:buFont typeface="Arial" panose="020B0604020202020204" pitchFamily="34" charset="0"/>
              <a:buChar char="•"/>
              <a:defRPr sz="1801" b="0" i="0">
                <a:solidFill>
                  <a:schemeClr val="bg1"/>
                </a:solidFill>
                <a:latin typeface="+mn-lt"/>
                <a:ea typeface="Nunito Sans" pitchFamily="2" charset="0"/>
              </a:defRPr>
            </a:lvl2pPr>
            <a:lvl3pPr marL="756019" indent="-180979">
              <a:spcAft>
                <a:spcPts val="601"/>
              </a:spcAft>
              <a:buClr>
                <a:schemeClr val="bg1"/>
              </a:buClr>
              <a:buFont typeface="Arial"/>
              <a:buChar char="–"/>
              <a:defRPr sz="1401" b="0" i="0">
                <a:solidFill>
                  <a:schemeClr val="bg1"/>
                </a:solidFill>
                <a:latin typeface="+mn-lt"/>
                <a:ea typeface="Nunito Sans" pitchFamily="2" charset="0"/>
              </a:defRPr>
            </a:lvl3pPr>
            <a:lvl4pPr marL="1044026">
              <a:spcAft>
                <a:spcPts val="601"/>
              </a:spcAft>
              <a:buClr>
                <a:schemeClr val="bg1"/>
              </a:buClr>
              <a:defRPr sz="1100" b="0" i="0">
                <a:solidFill>
                  <a:schemeClr val="bg1"/>
                </a:solidFill>
                <a:latin typeface="+mn-lt"/>
                <a:ea typeface="Nunito Sans" pitchFamily="2" charset="0"/>
              </a:defRPr>
            </a:lvl4pPr>
            <a:lvl5pPr marL="1332033">
              <a:spcAft>
                <a:spcPts val="601"/>
              </a:spcAft>
              <a:buClr>
                <a:schemeClr val="bg1"/>
              </a:buClr>
              <a:defRPr sz="1050" b="0" i="0">
                <a:solidFill>
                  <a:schemeClr val="bg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9" name="Kuva 8">
            <a:extLst>
              <a:ext uri="{FF2B5EF4-FFF2-40B4-BE49-F238E27FC236}">
                <a16:creationId xmlns:a16="http://schemas.microsoft.com/office/drawing/2014/main" id="{AB867299-A972-194A-84A9-9FAC91C07A65}"/>
              </a:ext>
            </a:extLst>
          </p:cNvPr>
          <p:cNvPicPr>
            <a:picLocks noChangeAspect="1"/>
          </p:cNvPicPr>
          <p:nvPr userDrawn="1"/>
        </p:nvPicPr>
        <p:blipFill>
          <a:blip r:embed="rId4"/>
          <a:stretch>
            <a:fillRect/>
          </a:stretch>
        </p:blipFill>
        <p:spPr>
          <a:xfrm>
            <a:off x="7401868" y="5029202"/>
            <a:ext cx="607017" cy="89637"/>
          </a:xfrm>
          <a:prstGeom prst="rect">
            <a:avLst/>
          </a:prstGeom>
        </p:spPr>
      </p:pic>
    </p:spTree>
    <p:extLst>
      <p:ext uri="{BB962C8B-B14F-4D97-AF65-F5344CB8AC3E}">
        <p14:creationId xmlns:p14="http://schemas.microsoft.com/office/powerpoint/2010/main" val="23299779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Logo-kuva2">
    <p:spTree>
      <p:nvGrpSpPr>
        <p:cNvPr id="1" name=""/>
        <p:cNvGrpSpPr/>
        <p:nvPr/>
      </p:nvGrpSpPr>
      <p:grpSpPr>
        <a:xfrm>
          <a:off x="0" y="0"/>
          <a:ext cx="0" cy="0"/>
          <a:chOff x="0" y="0"/>
          <a:chExt cx="0" cy="0"/>
        </a:xfrm>
      </p:grpSpPr>
      <p:pic>
        <p:nvPicPr>
          <p:cNvPr id="20" name="Picture 19" descr="A picture containing indoor, person, table, computer&#10;&#10;Description automatically generated">
            <a:extLst>
              <a:ext uri="{FF2B5EF4-FFF2-40B4-BE49-F238E27FC236}">
                <a16:creationId xmlns:a16="http://schemas.microsoft.com/office/drawing/2014/main" id="{37DEB64F-FE57-9440-A922-2B09CC87C2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19" r="4819"/>
          <a:stretch/>
        </p:blipFill>
        <p:spPr>
          <a:xfrm>
            <a:off x="0" y="0"/>
            <a:ext cx="12192000" cy="6858000"/>
          </a:xfrm>
          <a:prstGeom prst="rect">
            <a:avLst/>
          </a:prstGeom>
        </p:spPr>
      </p:pic>
      <p:grpSp>
        <p:nvGrpSpPr>
          <p:cNvPr id="5" name="Ryhmä 8">
            <a:extLst>
              <a:ext uri="{FF2B5EF4-FFF2-40B4-BE49-F238E27FC236}">
                <a16:creationId xmlns:a16="http://schemas.microsoft.com/office/drawing/2014/main" id="{E90082FE-E352-A547-A677-2207D6D80FC1}"/>
              </a:ext>
            </a:extLst>
          </p:cNvPr>
          <p:cNvGrpSpPr/>
          <p:nvPr userDrawn="1"/>
        </p:nvGrpSpPr>
        <p:grpSpPr bwMode="black">
          <a:xfrm>
            <a:off x="495301" y="5621243"/>
            <a:ext cx="455473" cy="0"/>
            <a:chOff x="3381375" y="6350"/>
            <a:chExt cx="5429251" cy="6845301"/>
          </a:xfrm>
          <a:solidFill>
            <a:srgbClr val="B3E5D1"/>
          </a:solidFill>
        </p:grpSpPr>
        <p:sp>
          <p:nvSpPr>
            <p:cNvPr id="7" name="Freeform 5">
              <a:extLst>
                <a:ext uri="{FF2B5EF4-FFF2-40B4-BE49-F238E27FC236}">
                  <a16:creationId xmlns:a16="http://schemas.microsoft.com/office/drawing/2014/main" id="{0DB0E794-707B-7042-AE38-CB043F1DCEAD}"/>
                </a:ext>
              </a:extLst>
            </p:cNvPr>
            <p:cNvSpPr>
              <a:spLocks/>
            </p:cNvSpPr>
            <p:nvPr userDrawn="1"/>
          </p:nvSpPr>
          <p:spPr bwMode="black">
            <a:xfrm>
              <a:off x="5319713" y="3552825"/>
              <a:ext cx="1552575" cy="3263900"/>
            </a:xfrm>
            <a:custGeom>
              <a:avLst/>
              <a:gdLst>
                <a:gd name="T0" fmla="*/ 4794 w 9588"/>
                <a:gd name="T1" fmla="*/ 0 h 20191"/>
                <a:gd name="T2" fmla="*/ 0 w 9588"/>
                <a:gd name="T3" fmla="*/ 4884 h 20191"/>
                <a:gd name="T4" fmla="*/ 0 w 9588"/>
                <a:gd name="T5" fmla="*/ 20191 h 20191"/>
                <a:gd name="T6" fmla="*/ 3418 w 9588"/>
                <a:gd name="T7" fmla="*/ 20191 h 20191"/>
                <a:gd name="T8" fmla="*/ 3418 w 9588"/>
                <a:gd name="T9" fmla="*/ 4884 h 20191"/>
                <a:gd name="T10" fmla="*/ 4794 w 9588"/>
                <a:gd name="T11" fmla="*/ 1826 h 20191"/>
                <a:gd name="T12" fmla="*/ 6171 w 9588"/>
                <a:gd name="T13" fmla="*/ 4884 h 20191"/>
                <a:gd name="T14" fmla="*/ 6171 w 9588"/>
                <a:gd name="T15" fmla="*/ 20191 h 20191"/>
                <a:gd name="T16" fmla="*/ 9588 w 9588"/>
                <a:gd name="T17" fmla="*/ 20191 h 20191"/>
                <a:gd name="T18" fmla="*/ 9588 w 9588"/>
                <a:gd name="T19" fmla="*/ 4884 h 20191"/>
                <a:gd name="T20" fmla="*/ 4794 w 9588"/>
                <a:gd name="T21" fmla="*/ 0 h 20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20191">
                  <a:moveTo>
                    <a:pt x="4794" y="0"/>
                  </a:moveTo>
                  <a:cubicBezTo>
                    <a:pt x="843" y="0"/>
                    <a:pt x="0" y="3104"/>
                    <a:pt x="0" y="4884"/>
                  </a:cubicBezTo>
                  <a:lnTo>
                    <a:pt x="0" y="20191"/>
                  </a:lnTo>
                  <a:lnTo>
                    <a:pt x="3418" y="20191"/>
                  </a:lnTo>
                  <a:lnTo>
                    <a:pt x="3418" y="4884"/>
                  </a:lnTo>
                  <a:cubicBezTo>
                    <a:pt x="3418" y="2569"/>
                    <a:pt x="3781" y="1826"/>
                    <a:pt x="4794" y="1826"/>
                  </a:cubicBezTo>
                  <a:cubicBezTo>
                    <a:pt x="5808" y="1826"/>
                    <a:pt x="6171" y="2569"/>
                    <a:pt x="6171" y="4884"/>
                  </a:cubicBezTo>
                  <a:lnTo>
                    <a:pt x="6171" y="20191"/>
                  </a:lnTo>
                  <a:lnTo>
                    <a:pt x="9588" y="20191"/>
                  </a:lnTo>
                  <a:lnTo>
                    <a:pt x="9588" y="4884"/>
                  </a:lnTo>
                  <a:cubicBezTo>
                    <a:pt x="9588" y="3104"/>
                    <a:pt x="8745" y="0"/>
                    <a:pt x="47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8" name="Freeform 6">
              <a:extLst>
                <a:ext uri="{FF2B5EF4-FFF2-40B4-BE49-F238E27FC236}">
                  <a16:creationId xmlns:a16="http://schemas.microsoft.com/office/drawing/2014/main" id="{3FD4684B-FA9E-1042-B62C-68E2CC4AB330}"/>
                </a:ext>
              </a:extLst>
            </p:cNvPr>
            <p:cNvSpPr>
              <a:spLocks noEditPoints="1"/>
            </p:cNvSpPr>
            <p:nvPr userDrawn="1"/>
          </p:nvSpPr>
          <p:spPr bwMode="black">
            <a:xfrm>
              <a:off x="7259638" y="6350"/>
              <a:ext cx="1550988" cy="2206625"/>
            </a:xfrm>
            <a:custGeom>
              <a:avLst/>
              <a:gdLst>
                <a:gd name="T0" fmla="*/ 4795 w 9589"/>
                <a:gd name="T1" fmla="*/ 0 h 13648"/>
                <a:gd name="T2" fmla="*/ 0 w 9589"/>
                <a:gd name="T3" fmla="*/ 4885 h 13648"/>
                <a:gd name="T4" fmla="*/ 0 w 9589"/>
                <a:gd name="T5" fmla="*/ 6824 h 13648"/>
                <a:gd name="T6" fmla="*/ 0 w 9589"/>
                <a:gd name="T7" fmla="*/ 8763 h 13648"/>
                <a:gd name="T8" fmla="*/ 4795 w 9589"/>
                <a:gd name="T9" fmla="*/ 13648 h 13648"/>
                <a:gd name="T10" fmla="*/ 9589 w 9589"/>
                <a:gd name="T11" fmla="*/ 8763 h 13648"/>
                <a:gd name="T12" fmla="*/ 9589 w 9589"/>
                <a:gd name="T13" fmla="*/ 6824 h 13648"/>
                <a:gd name="T14" fmla="*/ 9589 w 9589"/>
                <a:gd name="T15" fmla="*/ 4885 h 13648"/>
                <a:gd name="T16" fmla="*/ 4795 w 9589"/>
                <a:gd name="T17" fmla="*/ 0 h 13648"/>
                <a:gd name="T18" fmla="*/ 6171 w 9589"/>
                <a:gd name="T19" fmla="*/ 8763 h 13648"/>
                <a:gd name="T20" fmla="*/ 4795 w 9589"/>
                <a:gd name="T21" fmla="*/ 11822 h 13648"/>
                <a:gd name="T22" fmla="*/ 3418 w 9589"/>
                <a:gd name="T23" fmla="*/ 8763 h 13648"/>
                <a:gd name="T24" fmla="*/ 3418 w 9589"/>
                <a:gd name="T25" fmla="*/ 6824 h 13648"/>
                <a:gd name="T26" fmla="*/ 3418 w 9589"/>
                <a:gd name="T27" fmla="*/ 4885 h 13648"/>
                <a:gd name="T28" fmla="*/ 4795 w 9589"/>
                <a:gd name="T29" fmla="*/ 1826 h 13648"/>
                <a:gd name="T30" fmla="*/ 6171 w 9589"/>
                <a:gd name="T31" fmla="*/ 4885 h 13648"/>
                <a:gd name="T32" fmla="*/ 6171 w 9589"/>
                <a:gd name="T33" fmla="*/ 6824 h 13648"/>
                <a:gd name="T34" fmla="*/ 6171 w 9589"/>
                <a:gd name="T35" fmla="*/ 8763 h 1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89" h="13648">
                  <a:moveTo>
                    <a:pt x="4795" y="0"/>
                  </a:moveTo>
                  <a:cubicBezTo>
                    <a:pt x="844" y="0"/>
                    <a:pt x="0" y="3105"/>
                    <a:pt x="0" y="4885"/>
                  </a:cubicBezTo>
                  <a:lnTo>
                    <a:pt x="0" y="6824"/>
                  </a:lnTo>
                  <a:lnTo>
                    <a:pt x="0" y="8763"/>
                  </a:lnTo>
                  <a:cubicBezTo>
                    <a:pt x="0" y="10543"/>
                    <a:pt x="844" y="13648"/>
                    <a:pt x="4795" y="13648"/>
                  </a:cubicBezTo>
                  <a:cubicBezTo>
                    <a:pt x="8746" y="13648"/>
                    <a:pt x="9589" y="10543"/>
                    <a:pt x="9589" y="8763"/>
                  </a:cubicBezTo>
                  <a:lnTo>
                    <a:pt x="9589" y="6824"/>
                  </a:lnTo>
                  <a:lnTo>
                    <a:pt x="9589" y="4885"/>
                  </a:lnTo>
                  <a:cubicBezTo>
                    <a:pt x="9589" y="3105"/>
                    <a:pt x="8746" y="0"/>
                    <a:pt x="4795" y="0"/>
                  </a:cubicBezTo>
                  <a:close/>
                  <a:moveTo>
                    <a:pt x="6171" y="8763"/>
                  </a:moveTo>
                  <a:cubicBezTo>
                    <a:pt x="6171" y="11079"/>
                    <a:pt x="5808" y="11822"/>
                    <a:pt x="4795" y="11822"/>
                  </a:cubicBezTo>
                  <a:cubicBezTo>
                    <a:pt x="3781" y="11822"/>
                    <a:pt x="3418" y="11079"/>
                    <a:pt x="3418" y="8763"/>
                  </a:cubicBezTo>
                  <a:lnTo>
                    <a:pt x="3418" y="6824"/>
                  </a:lnTo>
                  <a:lnTo>
                    <a:pt x="3418" y="4885"/>
                  </a:lnTo>
                  <a:cubicBezTo>
                    <a:pt x="3418" y="2569"/>
                    <a:pt x="3781" y="1826"/>
                    <a:pt x="4795" y="1826"/>
                  </a:cubicBezTo>
                  <a:cubicBezTo>
                    <a:pt x="5808" y="1826"/>
                    <a:pt x="6171" y="2569"/>
                    <a:pt x="6171" y="4885"/>
                  </a:cubicBezTo>
                  <a:lnTo>
                    <a:pt x="6171" y="6824"/>
                  </a:lnTo>
                  <a:lnTo>
                    <a:pt x="6171" y="87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7">
              <a:extLst>
                <a:ext uri="{FF2B5EF4-FFF2-40B4-BE49-F238E27FC236}">
                  <a16:creationId xmlns:a16="http://schemas.microsoft.com/office/drawing/2014/main" id="{0323182D-BCA4-524B-B3A4-63308E0DBFC3}"/>
                </a:ext>
              </a:extLst>
            </p:cNvPr>
            <p:cNvSpPr>
              <a:spLocks/>
            </p:cNvSpPr>
            <p:nvPr userDrawn="1"/>
          </p:nvSpPr>
          <p:spPr bwMode="black">
            <a:xfrm>
              <a:off x="3381375" y="4681538"/>
              <a:ext cx="1550988" cy="2170113"/>
            </a:xfrm>
            <a:custGeom>
              <a:avLst/>
              <a:gdLst>
                <a:gd name="T0" fmla="*/ 6171 w 9588"/>
                <a:gd name="T1" fmla="*/ 0 h 13430"/>
                <a:gd name="T2" fmla="*/ 6171 w 9588"/>
                <a:gd name="T3" fmla="*/ 8545 h 13430"/>
                <a:gd name="T4" fmla="*/ 4794 w 9588"/>
                <a:gd name="T5" fmla="*/ 11604 h 13430"/>
                <a:gd name="T6" fmla="*/ 3417 w 9588"/>
                <a:gd name="T7" fmla="*/ 8545 h 13430"/>
                <a:gd name="T8" fmla="*/ 3417 w 9588"/>
                <a:gd name="T9" fmla="*/ 0 h 13430"/>
                <a:gd name="T10" fmla="*/ 0 w 9588"/>
                <a:gd name="T11" fmla="*/ 0 h 13430"/>
                <a:gd name="T12" fmla="*/ 0 w 9588"/>
                <a:gd name="T13" fmla="*/ 8545 h 13430"/>
                <a:gd name="T14" fmla="*/ 4794 w 9588"/>
                <a:gd name="T15" fmla="*/ 13430 h 13430"/>
                <a:gd name="T16" fmla="*/ 9588 w 9588"/>
                <a:gd name="T17" fmla="*/ 8545 h 13430"/>
                <a:gd name="T18" fmla="*/ 9588 w 9588"/>
                <a:gd name="T19" fmla="*/ 0 h 13430"/>
                <a:gd name="T20" fmla="*/ 6171 w 9588"/>
                <a:gd name="T21" fmla="*/ 0 h 1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13430">
                  <a:moveTo>
                    <a:pt x="6171" y="0"/>
                  </a:moveTo>
                  <a:lnTo>
                    <a:pt x="6171" y="8545"/>
                  </a:lnTo>
                  <a:cubicBezTo>
                    <a:pt x="6171" y="10861"/>
                    <a:pt x="5807" y="11604"/>
                    <a:pt x="4794" y="11604"/>
                  </a:cubicBezTo>
                  <a:cubicBezTo>
                    <a:pt x="3781" y="11604"/>
                    <a:pt x="3417" y="10861"/>
                    <a:pt x="3417" y="8545"/>
                  </a:cubicBezTo>
                  <a:lnTo>
                    <a:pt x="3417" y="0"/>
                  </a:lnTo>
                  <a:lnTo>
                    <a:pt x="0" y="0"/>
                  </a:lnTo>
                  <a:lnTo>
                    <a:pt x="0" y="8545"/>
                  </a:lnTo>
                  <a:cubicBezTo>
                    <a:pt x="0" y="10325"/>
                    <a:pt x="843" y="13430"/>
                    <a:pt x="4794" y="13430"/>
                  </a:cubicBezTo>
                  <a:cubicBezTo>
                    <a:pt x="8745" y="13430"/>
                    <a:pt x="9588" y="10325"/>
                    <a:pt x="9588" y="8545"/>
                  </a:cubicBezTo>
                  <a:lnTo>
                    <a:pt x="9588" y="0"/>
                  </a:lnTo>
                  <a:lnTo>
                    <a:pt x="61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8">
              <a:extLst>
                <a:ext uri="{FF2B5EF4-FFF2-40B4-BE49-F238E27FC236}">
                  <a16:creationId xmlns:a16="http://schemas.microsoft.com/office/drawing/2014/main" id="{77292CB6-6921-CF43-B537-ADEC369B2482}"/>
                </a:ext>
              </a:extLst>
            </p:cNvPr>
            <p:cNvSpPr>
              <a:spLocks/>
            </p:cNvSpPr>
            <p:nvPr userDrawn="1"/>
          </p:nvSpPr>
          <p:spPr bwMode="black">
            <a:xfrm>
              <a:off x="3381375" y="6350"/>
              <a:ext cx="1550988" cy="4392613"/>
            </a:xfrm>
            <a:custGeom>
              <a:avLst/>
              <a:gdLst>
                <a:gd name="T0" fmla="*/ 9588 w 9588"/>
                <a:gd name="T1" fmla="*/ 10968 h 27170"/>
                <a:gd name="T2" fmla="*/ 9588 w 9588"/>
                <a:gd name="T3" fmla="*/ 5103 h 27170"/>
                <a:gd name="T4" fmla="*/ 4794 w 9588"/>
                <a:gd name="T5" fmla="*/ 0 h 27170"/>
                <a:gd name="T6" fmla="*/ 0 w 9588"/>
                <a:gd name="T7" fmla="*/ 5103 h 27170"/>
                <a:gd name="T8" fmla="*/ 0 w 9588"/>
                <a:gd name="T9" fmla="*/ 13585 h 27170"/>
                <a:gd name="T10" fmla="*/ 0 w 9588"/>
                <a:gd name="T11" fmla="*/ 21752 h 27170"/>
                <a:gd name="T12" fmla="*/ 4794 w 9588"/>
                <a:gd name="T13" fmla="*/ 27170 h 27170"/>
                <a:gd name="T14" fmla="*/ 9588 w 9588"/>
                <a:gd name="T15" fmla="*/ 22286 h 27170"/>
                <a:gd name="T16" fmla="*/ 9588 w 9588"/>
                <a:gd name="T17" fmla="*/ 14901 h 27170"/>
                <a:gd name="T18" fmla="*/ 9588 w 9588"/>
                <a:gd name="T19" fmla="*/ 13367 h 27170"/>
                <a:gd name="T20" fmla="*/ 4794 w 9588"/>
                <a:gd name="T21" fmla="*/ 13367 h 27170"/>
                <a:gd name="T22" fmla="*/ 4794 w 9588"/>
                <a:gd name="T23" fmla="*/ 14901 h 27170"/>
                <a:gd name="T24" fmla="*/ 6171 w 9588"/>
                <a:gd name="T25" fmla="*/ 14901 h 27170"/>
                <a:gd name="T26" fmla="*/ 6171 w 9588"/>
                <a:gd name="T27" fmla="*/ 22286 h 27170"/>
                <a:gd name="T28" fmla="*/ 4794 w 9588"/>
                <a:gd name="T29" fmla="*/ 25344 h 27170"/>
                <a:gd name="T30" fmla="*/ 3417 w 9588"/>
                <a:gd name="T31" fmla="*/ 22286 h 27170"/>
                <a:gd name="T32" fmla="*/ 3417 w 9588"/>
                <a:gd name="T33" fmla="*/ 13585 h 27170"/>
                <a:gd name="T34" fmla="*/ 3417 w 9588"/>
                <a:gd name="T35" fmla="*/ 5103 h 27170"/>
                <a:gd name="T36" fmla="*/ 4794 w 9588"/>
                <a:gd name="T37" fmla="*/ 1826 h 27170"/>
                <a:gd name="T38" fmla="*/ 6171 w 9588"/>
                <a:gd name="T39" fmla="*/ 5103 h 27170"/>
                <a:gd name="T40" fmla="*/ 6171 w 9588"/>
                <a:gd name="T41" fmla="*/ 10968 h 27170"/>
                <a:gd name="T42" fmla="*/ 9588 w 9588"/>
                <a:gd name="T43" fmla="*/ 10968 h 27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8" h="27170">
                  <a:moveTo>
                    <a:pt x="9588" y="10968"/>
                  </a:moveTo>
                  <a:lnTo>
                    <a:pt x="9588" y="5103"/>
                  </a:lnTo>
                  <a:cubicBezTo>
                    <a:pt x="9588" y="3323"/>
                    <a:pt x="8745" y="0"/>
                    <a:pt x="4794" y="0"/>
                  </a:cubicBezTo>
                  <a:cubicBezTo>
                    <a:pt x="843" y="0"/>
                    <a:pt x="0" y="3323"/>
                    <a:pt x="0" y="5103"/>
                  </a:cubicBezTo>
                  <a:lnTo>
                    <a:pt x="0" y="13585"/>
                  </a:lnTo>
                  <a:lnTo>
                    <a:pt x="0" y="21752"/>
                  </a:lnTo>
                  <a:cubicBezTo>
                    <a:pt x="0" y="24066"/>
                    <a:pt x="843" y="27170"/>
                    <a:pt x="4794" y="27170"/>
                  </a:cubicBezTo>
                  <a:cubicBezTo>
                    <a:pt x="8745" y="27170"/>
                    <a:pt x="9588" y="24066"/>
                    <a:pt x="9588" y="22286"/>
                  </a:cubicBezTo>
                  <a:lnTo>
                    <a:pt x="9588" y="14901"/>
                  </a:lnTo>
                  <a:lnTo>
                    <a:pt x="9588" y="13367"/>
                  </a:lnTo>
                  <a:lnTo>
                    <a:pt x="4794" y="13367"/>
                  </a:lnTo>
                  <a:lnTo>
                    <a:pt x="4794" y="14901"/>
                  </a:lnTo>
                  <a:lnTo>
                    <a:pt x="6171" y="14901"/>
                  </a:lnTo>
                  <a:lnTo>
                    <a:pt x="6171" y="22286"/>
                  </a:lnTo>
                  <a:cubicBezTo>
                    <a:pt x="6171" y="24601"/>
                    <a:pt x="5807" y="25344"/>
                    <a:pt x="4794" y="25344"/>
                  </a:cubicBezTo>
                  <a:cubicBezTo>
                    <a:pt x="3781" y="25344"/>
                    <a:pt x="3417" y="24601"/>
                    <a:pt x="3417" y="22286"/>
                  </a:cubicBezTo>
                  <a:lnTo>
                    <a:pt x="3417" y="13585"/>
                  </a:lnTo>
                  <a:lnTo>
                    <a:pt x="3417" y="5103"/>
                  </a:lnTo>
                  <a:cubicBezTo>
                    <a:pt x="3417" y="2787"/>
                    <a:pt x="3781" y="1826"/>
                    <a:pt x="4794" y="1826"/>
                  </a:cubicBezTo>
                  <a:cubicBezTo>
                    <a:pt x="5807" y="1826"/>
                    <a:pt x="6171" y="2787"/>
                    <a:pt x="6171" y="5103"/>
                  </a:cubicBezTo>
                  <a:lnTo>
                    <a:pt x="6171" y="10968"/>
                  </a:lnTo>
                  <a:lnTo>
                    <a:pt x="9588" y="109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9">
              <a:extLst>
                <a:ext uri="{FF2B5EF4-FFF2-40B4-BE49-F238E27FC236}">
                  <a16:creationId xmlns:a16="http://schemas.microsoft.com/office/drawing/2014/main" id="{7375FAEF-D001-FC41-9FB1-F2181255B82C}"/>
                </a:ext>
              </a:extLst>
            </p:cNvPr>
            <p:cNvSpPr>
              <a:spLocks noEditPoints="1"/>
            </p:cNvSpPr>
            <p:nvPr userDrawn="1"/>
          </p:nvSpPr>
          <p:spPr bwMode="black">
            <a:xfrm>
              <a:off x="7259638" y="2493963"/>
              <a:ext cx="1550988" cy="4322763"/>
            </a:xfrm>
            <a:custGeom>
              <a:avLst/>
              <a:gdLst>
                <a:gd name="T0" fmla="*/ 4795 w 9589"/>
                <a:gd name="T1" fmla="*/ 0 h 26734"/>
                <a:gd name="T2" fmla="*/ 4795 w 9589"/>
                <a:gd name="T3" fmla="*/ 0 h 26734"/>
                <a:gd name="T4" fmla="*/ 3418 w 9589"/>
                <a:gd name="T5" fmla="*/ 0 h 26734"/>
                <a:gd name="T6" fmla="*/ 0 w 9589"/>
                <a:gd name="T7" fmla="*/ 0 h 26734"/>
                <a:gd name="T8" fmla="*/ 0 w 9589"/>
                <a:gd name="T9" fmla="*/ 13367 h 26734"/>
                <a:gd name="T10" fmla="*/ 0 w 9589"/>
                <a:gd name="T11" fmla="*/ 26734 h 26734"/>
                <a:gd name="T12" fmla="*/ 3418 w 9589"/>
                <a:gd name="T13" fmla="*/ 26734 h 26734"/>
                <a:gd name="T14" fmla="*/ 4795 w 9589"/>
                <a:gd name="T15" fmla="*/ 26734 h 26734"/>
                <a:gd name="T16" fmla="*/ 9589 w 9589"/>
                <a:gd name="T17" fmla="*/ 21849 h 26734"/>
                <a:gd name="T18" fmla="*/ 9589 w 9589"/>
                <a:gd name="T19" fmla="*/ 13367 h 26734"/>
                <a:gd name="T20" fmla="*/ 9589 w 9589"/>
                <a:gd name="T21" fmla="*/ 4884 h 26734"/>
                <a:gd name="T22" fmla="*/ 4795 w 9589"/>
                <a:gd name="T23" fmla="*/ 0 h 26734"/>
                <a:gd name="T24" fmla="*/ 6171 w 9589"/>
                <a:gd name="T25" fmla="*/ 21849 h 26734"/>
                <a:gd name="T26" fmla="*/ 4795 w 9589"/>
                <a:gd name="T27" fmla="*/ 24908 h 26734"/>
                <a:gd name="T28" fmla="*/ 3418 w 9589"/>
                <a:gd name="T29" fmla="*/ 24908 h 26734"/>
                <a:gd name="T30" fmla="*/ 3418 w 9589"/>
                <a:gd name="T31" fmla="*/ 13367 h 26734"/>
                <a:gd name="T32" fmla="*/ 3418 w 9589"/>
                <a:gd name="T33" fmla="*/ 1826 h 26734"/>
                <a:gd name="T34" fmla="*/ 4795 w 9589"/>
                <a:gd name="T35" fmla="*/ 1826 h 26734"/>
                <a:gd name="T36" fmla="*/ 4795 w 9589"/>
                <a:gd name="T37" fmla="*/ 1826 h 26734"/>
                <a:gd name="T38" fmla="*/ 6171 w 9589"/>
                <a:gd name="T39" fmla="*/ 4884 h 26734"/>
                <a:gd name="T40" fmla="*/ 6171 w 9589"/>
                <a:gd name="T41" fmla="*/ 13367 h 26734"/>
                <a:gd name="T42" fmla="*/ 6171 w 9589"/>
                <a:gd name="T43" fmla="*/ 21849 h 26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9" h="26734">
                  <a:moveTo>
                    <a:pt x="4795" y="0"/>
                  </a:moveTo>
                  <a:lnTo>
                    <a:pt x="4795" y="0"/>
                  </a:lnTo>
                  <a:lnTo>
                    <a:pt x="3418" y="0"/>
                  </a:lnTo>
                  <a:lnTo>
                    <a:pt x="0" y="0"/>
                  </a:lnTo>
                  <a:lnTo>
                    <a:pt x="0" y="13367"/>
                  </a:lnTo>
                  <a:lnTo>
                    <a:pt x="0" y="26734"/>
                  </a:lnTo>
                  <a:lnTo>
                    <a:pt x="3418" y="26734"/>
                  </a:lnTo>
                  <a:lnTo>
                    <a:pt x="4795" y="26734"/>
                  </a:lnTo>
                  <a:cubicBezTo>
                    <a:pt x="8746" y="26734"/>
                    <a:pt x="9589" y="23629"/>
                    <a:pt x="9589" y="21849"/>
                  </a:cubicBezTo>
                  <a:lnTo>
                    <a:pt x="9589" y="13367"/>
                  </a:lnTo>
                  <a:lnTo>
                    <a:pt x="9589" y="4884"/>
                  </a:lnTo>
                  <a:cubicBezTo>
                    <a:pt x="9589" y="3104"/>
                    <a:pt x="8746" y="0"/>
                    <a:pt x="4795" y="0"/>
                  </a:cubicBezTo>
                  <a:close/>
                  <a:moveTo>
                    <a:pt x="6171" y="21849"/>
                  </a:moveTo>
                  <a:cubicBezTo>
                    <a:pt x="6171" y="24165"/>
                    <a:pt x="5808" y="24908"/>
                    <a:pt x="4795" y="24908"/>
                  </a:cubicBezTo>
                  <a:lnTo>
                    <a:pt x="3418" y="24908"/>
                  </a:lnTo>
                  <a:lnTo>
                    <a:pt x="3418" y="13367"/>
                  </a:lnTo>
                  <a:lnTo>
                    <a:pt x="3418" y="1826"/>
                  </a:lnTo>
                  <a:lnTo>
                    <a:pt x="4795" y="1826"/>
                  </a:lnTo>
                  <a:lnTo>
                    <a:pt x="4795" y="1826"/>
                  </a:lnTo>
                  <a:cubicBezTo>
                    <a:pt x="5808" y="1826"/>
                    <a:pt x="6171" y="2569"/>
                    <a:pt x="6171" y="4884"/>
                  </a:cubicBezTo>
                  <a:lnTo>
                    <a:pt x="6171" y="13367"/>
                  </a:lnTo>
                  <a:lnTo>
                    <a:pt x="6171" y="218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10">
              <a:extLst>
                <a:ext uri="{FF2B5EF4-FFF2-40B4-BE49-F238E27FC236}">
                  <a16:creationId xmlns:a16="http://schemas.microsoft.com/office/drawing/2014/main" id="{AD43491A-EBE6-0C43-841D-AEDB05860B0E}"/>
                </a:ext>
              </a:extLst>
            </p:cNvPr>
            <p:cNvSpPr>
              <a:spLocks noEditPoints="1"/>
            </p:cNvSpPr>
            <p:nvPr userDrawn="1"/>
          </p:nvSpPr>
          <p:spPr bwMode="black">
            <a:xfrm>
              <a:off x="5319713" y="41275"/>
              <a:ext cx="1552575" cy="3228975"/>
            </a:xfrm>
            <a:custGeom>
              <a:avLst/>
              <a:gdLst>
                <a:gd name="T0" fmla="*/ 4794 w 9588"/>
                <a:gd name="T1" fmla="*/ 0 h 19973"/>
                <a:gd name="T2" fmla="*/ 4794 w 9588"/>
                <a:gd name="T3" fmla="*/ 0 h 19973"/>
                <a:gd name="T4" fmla="*/ 3418 w 9588"/>
                <a:gd name="T5" fmla="*/ 0 h 19973"/>
                <a:gd name="T6" fmla="*/ 3418 w 9588"/>
                <a:gd name="T7" fmla="*/ 0 h 19973"/>
                <a:gd name="T8" fmla="*/ 0 w 9588"/>
                <a:gd name="T9" fmla="*/ 0 h 19973"/>
                <a:gd name="T10" fmla="*/ 0 w 9588"/>
                <a:gd name="T11" fmla="*/ 19973 h 19973"/>
                <a:gd name="T12" fmla="*/ 3418 w 9588"/>
                <a:gd name="T13" fmla="*/ 19973 h 19973"/>
                <a:gd name="T14" fmla="*/ 3418 w 9588"/>
                <a:gd name="T15" fmla="*/ 11803 h 19973"/>
                <a:gd name="T16" fmla="*/ 4794 w 9588"/>
                <a:gd name="T17" fmla="*/ 11803 h 19973"/>
                <a:gd name="T18" fmla="*/ 4794 w 9588"/>
                <a:gd name="T19" fmla="*/ 11812 h 19973"/>
                <a:gd name="T20" fmla="*/ 6171 w 9588"/>
                <a:gd name="T21" fmla="*/ 14871 h 19973"/>
                <a:gd name="T22" fmla="*/ 6171 w 9588"/>
                <a:gd name="T23" fmla="*/ 19973 h 19973"/>
                <a:gd name="T24" fmla="*/ 9588 w 9588"/>
                <a:gd name="T25" fmla="*/ 19973 h 19973"/>
                <a:gd name="T26" fmla="*/ 9588 w 9588"/>
                <a:gd name="T27" fmla="*/ 14871 h 19973"/>
                <a:gd name="T28" fmla="*/ 7842 w 9588"/>
                <a:gd name="T29" fmla="*/ 10895 h 19973"/>
                <a:gd name="T30" fmla="*/ 9588 w 9588"/>
                <a:gd name="T31" fmla="*/ 6919 h 19973"/>
                <a:gd name="T32" fmla="*/ 9588 w 9588"/>
                <a:gd name="T33" fmla="*/ 4885 h 19973"/>
                <a:gd name="T34" fmla="*/ 4794 w 9588"/>
                <a:gd name="T35" fmla="*/ 0 h 19973"/>
                <a:gd name="T36" fmla="*/ 6171 w 9588"/>
                <a:gd name="T37" fmla="*/ 6919 h 19973"/>
                <a:gd name="T38" fmla="*/ 4794 w 9588"/>
                <a:gd name="T39" fmla="*/ 9977 h 19973"/>
                <a:gd name="T40" fmla="*/ 3418 w 9588"/>
                <a:gd name="T41" fmla="*/ 9977 h 19973"/>
                <a:gd name="T42" fmla="*/ 3418 w 9588"/>
                <a:gd name="T43" fmla="*/ 1826 h 19973"/>
                <a:gd name="T44" fmla="*/ 4794 w 9588"/>
                <a:gd name="T45" fmla="*/ 1826 h 19973"/>
                <a:gd name="T46" fmla="*/ 6171 w 9588"/>
                <a:gd name="T47" fmla="*/ 4885 h 19973"/>
                <a:gd name="T48" fmla="*/ 6171 w 9588"/>
                <a:gd name="T49" fmla="*/ 6919 h 19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88" h="19973">
                  <a:moveTo>
                    <a:pt x="4794" y="0"/>
                  </a:moveTo>
                  <a:lnTo>
                    <a:pt x="4794" y="0"/>
                  </a:lnTo>
                  <a:lnTo>
                    <a:pt x="3418" y="0"/>
                  </a:lnTo>
                  <a:lnTo>
                    <a:pt x="3418" y="0"/>
                  </a:lnTo>
                  <a:lnTo>
                    <a:pt x="0" y="0"/>
                  </a:lnTo>
                  <a:lnTo>
                    <a:pt x="0" y="19973"/>
                  </a:lnTo>
                  <a:lnTo>
                    <a:pt x="3418" y="19973"/>
                  </a:lnTo>
                  <a:lnTo>
                    <a:pt x="3418" y="11803"/>
                  </a:lnTo>
                  <a:lnTo>
                    <a:pt x="4794" y="11803"/>
                  </a:lnTo>
                  <a:lnTo>
                    <a:pt x="4794" y="11812"/>
                  </a:lnTo>
                  <a:cubicBezTo>
                    <a:pt x="5808" y="11812"/>
                    <a:pt x="6171" y="12555"/>
                    <a:pt x="6171" y="14871"/>
                  </a:cubicBezTo>
                  <a:lnTo>
                    <a:pt x="6171" y="19973"/>
                  </a:lnTo>
                  <a:lnTo>
                    <a:pt x="9588" y="19973"/>
                  </a:lnTo>
                  <a:lnTo>
                    <a:pt x="9588" y="14871"/>
                  </a:lnTo>
                  <a:cubicBezTo>
                    <a:pt x="9588" y="13698"/>
                    <a:pt x="9222" y="11951"/>
                    <a:pt x="7842" y="10895"/>
                  </a:cubicBezTo>
                  <a:cubicBezTo>
                    <a:pt x="9222" y="9839"/>
                    <a:pt x="9588" y="8092"/>
                    <a:pt x="9588" y="6919"/>
                  </a:cubicBezTo>
                  <a:lnTo>
                    <a:pt x="9588" y="4885"/>
                  </a:lnTo>
                  <a:cubicBezTo>
                    <a:pt x="9588" y="3105"/>
                    <a:pt x="8745" y="0"/>
                    <a:pt x="4794" y="0"/>
                  </a:cubicBezTo>
                  <a:close/>
                  <a:moveTo>
                    <a:pt x="6171" y="6919"/>
                  </a:moveTo>
                  <a:cubicBezTo>
                    <a:pt x="6171" y="9234"/>
                    <a:pt x="5808" y="9977"/>
                    <a:pt x="4794" y="9977"/>
                  </a:cubicBezTo>
                  <a:lnTo>
                    <a:pt x="3418" y="9977"/>
                  </a:lnTo>
                  <a:lnTo>
                    <a:pt x="3418" y="1826"/>
                  </a:lnTo>
                  <a:lnTo>
                    <a:pt x="4794" y="1826"/>
                  </a:lnTo>
                  <a:cubicBezTo>
                    <a:pt x="5808" y="1826"/>
                    <a:pt x="6171" y="2569"/>
                    <a:pt x="6171" y="4885"/>
                  </a:cubicBezTo>
                  <a:lnTo>
                    <a:pt x="6171" y="69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grpSp>
        <p:nvGrpSpPr>
          <p:cNvPr id="13" name="Ryhmä 8">
            <a:extLst>
              <a:ext uri="{FF2B5EF4-FFF2-40B4-BE49-F238E27FC236}">
                <a16:creationId xmlns:a16="http://schemas.microsoft.com/office/drawing/2014/main" id="{B28A3FCF-B789-D948-898E-FB131D44E2EC}"/>
              </a:ext>
            </a:extLst>
          </p:cNvPr>
          <p:cNvGrpSpPr>
            <a:grpSpLocks noChangeAspect="1"/>
          </p:cNvGrpSpPr>
          <p:nvPr userDrawn="1"/>
        </p:nvGrpSpPr>
        <p:grpSpPr bwMode="black">
          <a:xfrm>
            <a:off x="543335" y="5705445"/>
            <a:ext cx="0" cy="0"/>
            <a:chOff x="3381375" y="6350"/>
            <a:chExt cx="5429251" cy="6845301"/>
          </a:xfrm>
          <a:solidFill>
            <a:srgbClr val="B3E5D1"/>
          </a:solidFill>
        </p:grpSpPr>
        <p:sp>
          <p:nvSpPr>
            <p:cNvPr id="14" name="Freeform 5">
              <a:extLst>
                <a:ext uri="{FF2B5EF4-FFF2-40B4-BE49-F238E27FC236}">
                  <a16:creationId xmlns:a16="http://schemas.microsoft.com/office/drawing/2014/main" id="{35C25445-8DB4-F044-92EA-0E0D28893F8A}"/>
                </a:ext>
              </a:extLst>
            </p:cNvPr>
            <p:cNvSpPr>
              <a:spLocks/>
            </p:cNvSpPr>
            <p:nvPr userDrawn="1"/>
          </p:nvSpPr>
          <p:spPr bwMode="black">
            <a:xfrm>
              <a:off x="5319713" y="3552825"/>
              <a:ext cx="1552575" cy="3263900"/>
            </a:xfrm>
            <a:custGeom>
              <a:avLst/>
              <a:gdLst>
                <a:gd name="T0" fmla="*/ 4794 w 9588"/>
                <a:gd name="T1" fmla="*/ 0 h 20191"/>
                <a:gd name="T2" fmla="*/ 0 w 9588"/>
                <a:gd name="T3" fmla="*/ 4884 h 20191"/>
                <a:gd name="T4" fmla="*/ 0 w 9588"/>
                <a:gd name="T5" fmla="*/ 20191 h 20191"/>
                <a:gd name="T6" fmla="*/ 3418 w 9588"/>
                <a:gd name="T7" fmla="*/ 20191 h 20191"/>
                <a:gd name="T8" fmla="*/ 3418 w 9588"/>
                <a:gd name="T9" fmla="*/ 4884 h 20191"/>
                <a:gd name="T10" fmla="*/ 4794 w 9588"/>
                <a:gd name="T11" fmla="*/ 1826 h 20191"/>
                <a:gd name="T12" fmla="*/ 6171 w 9588"/>
                <a:gd name="T13" fmla="*/ 4884 h 20191"/>
                <a:gd name="T14" fmla="*/ 6171 w 9588"/>
                <a:gd name="T15" fmla="*/ 20191 h 20191"/>
                <a:gd name="T16" fmla="*/ 9588 w 9588"/>
                <a:gd name="T17" fmla="*/ 20191 h 20191"/>
                <a:gd name="T18" fmla="*/ 9588 w 9588"/>
                <a:gd name="T19" fmla="*/ 4884 h 20191"/>
                <a:gd name="T20" fmla="*/ 4794 w 9588"/>
                <a:gd name="T21" fmla="*/ 0 h 20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20191">
                  <a:moveTo>
                    <a:pt x="4794" y="0"/>
                  </a:moveTo>
                  <a:cubicBezTo>
                    <a:pt x="843" y="0"/>
                    <a:pt x="0" y="3104"/>
                    <a:pt x="0" y="4884"/>
                  </a:cubicBezTo>
                  <a:lnTo>
                    <a:pt x="0" y="20191"/>
                  </a:lnTo>
                  <a:lnTo>
                    <a:pt x="3418" y="20191"/>
                  </a:lnTo>
                  <a:lnTo>
                    <a:pt x="3418" y="4884"/>
                  </a:lnTo>
                  <a:cubicBezTo>
                    <a:pt x="3418" y="2569"/>
                    <a:pt x="3781" y="1826"/>
                    <a:pt x="4794" y="1826"/>
                  </a:cubicBezTo>
                  <a:cubicBezTo>
                    <a:pt x="5808" y="1826"/>
                    <a:pt x="6171" y="2569"/>
                    <a:pt x="6171" y="4884"/>
                  </a:cubicBezTo>
                  <a:lnTo>
                    <a:pt x="6171" y="20191"/>
                  </a:lnTo>
                  <a:lnTo>
                    <a:pt x="9588" y="20191"/>
                  </a:lnTo>
                  <a:lnTo>
                    <a:pt x="9588" y="4884"/>
                  </a:lnTo>
                  <a:cubicBezTo>
                    <a:pt x="9588" y="3104"/>
                    <a:pt x="8745" y="0"/>
                    <a:pt x="47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2062415A-C66F-EB4F-9AA1-5BD6011DF179}"/>
                </a:ext>
              </a:extLst>
            </p:cNvPr>
            <p:cNvSpPr>
              <a:spLocks noEditPoints="1"/>
            </p:cNvSpPr>
            <p:nvPr userDrawn="1"/>
          </p:nvSpPr>
          <p:spPr bwMode="black">
            <a:xfrm>
              <a:off x="7259638" y="6350"/>
              <a:ext cx="1550988" cy="2206625"/>
            </a:xfrm>
            <a:custGeom>
              <a:avLst/>
              <a:gdLst>
                <a:gd name="T0" fmla="*/ 4795 w 9589"/>
                <a:gd name="T1" fmla="*/ 0 h 13648"/>
                <a:gd name="T2" fmla="*/ 0 w 9589"/>
                <a:gd name="T3" fmla="*/ 4885 h 13648"/>
                <a:gd name="T4" fmla="*/ 0 w 9589"/>
                <a:gd name="T5" fmla="*/ 6824 h 13648"/>
                <a:gd name="T6" fmla="*/ 0 w 9589"/>
                <a:gd name="T7" fmla="*/ 8763 h 13648"/>
                <a:gd name="T8" fmla="*/ 4795 w 9589"/>
                <a:gd name="T9" fmla="*/ 13648 h 13648"/>
                <a:gd name="T10" fmla="*/ 9589 w 9589"/>
                <a:gd name="T11" fmla="*/ 8763 h 13648"/>
                <a:gd name="T12" fmla="*/ 9589 w 9589"/>
                <a:gd name="T13" fmla="*/ 6824 h 13648"/>
                <a:gd name="T14" fmla="*/ 9589 w 9589"/>
                <a:gd name="T15" fmla="*/ 4885 h 13648"/>
                <a:gd name="T16" fmla="*/ 4795 w 9589"/>
                <a:gd name="T17" fmla="*/ 0 h 13648"/>
                <a:gd name="T18" fmla="*/ 6171 w 9589"/>
                <a:gd name="T19" fmla="*/ 8763 h 13648"/>
                <a:gd name="T20" fmla="*/ 4795 w 9589"/>
                <a:gd name="T21" fmla="*/ 11822 h 13648"/>
                <a:gd name="T22" fmla="*/ 3418 w 9589"/>
                <a:gd name="T23" fmla="*/ 8763 h 13648"/>
                <a:gd name="T24" fmla="*/ 3418 w 9589"/>
                <a:gd name="T25" fmla="*/ 6824 h 13648"/>
                <a:gd name="T26" fmla="*/ 3418 w 9589"/>
                <a:gd name="T27" fmla="*/ 4885 h 13648"/>
                <a:gd name="T28" fmla="*/ 4795 w 9589"/>
                <a:gd name="T29" fmla="*/ 1826 h 13648"/>
                <a:gd name="T30" fmla="*/ 6171 w 9589"/>
                <a:gd name="T31" fmla="*/ 4885 h 13648"/>
                <a:gd name="T32" fmla="*/ 6171 w 9589"/>
                <a:gd name="T33" fmla="*/ 6824 h 13648"/>
                <a:gd name="T34" fmla="*/ 6171 w 9589"/>
                <a:gd name="T35" fmla="*/ 8763 h 1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89" h="13648">
                  <a:moveTo>
                    <a:pt x="4795" y="0"/>
                  </a:moveTo>
                  <a:cubicBezTo>
                    <a:pt x="844" y="0"/>
                    <a:pt x="0" y="3105"/>
                    <a:pt x="0" y="4885"/>
                  </a:cubicBezTo>
                  <a:lnTo>
                    <a:pt x="0" y="6824"/>
                  </a:lnTo>
                  <a:lnTo>
                    <a:pt x="0" y="8763"/>
                  </a:lnTo>
                  <a:cubicBezTo>
                    <a:pt x="0" y="10543"/>
                    <a:pt x="844" y="13648"/>
                    <a:pt x="4795" y="13648"/>
                  </a:cubicBezTo>
                  <a:cubicBezTo>
                    <a:pt x="8746" y="13648"/>
                    <a:pt x="9589" y="10543"/>
                    <a:pt x="9589" y="8763"/>
                  </a:cubicBezTo>
                  <a:lnTo>
                    <a:pt x="9589" y="6824"/>
                  </a:lnTo>
                  <a:lnTo>
                    <a:pt x="9589" y="4885"/>
                  </a:lnTo>
                  <a:cubicBezTo>
                    <a:pt x="9589" y="3105"/>
                    <a:pt x="8746" y="0"/>
                    <a:pt x="4795" y="0"/>
                  </a:cubicBezTo>
                  <a:close/>
                  <a:moveTo>
                    <a:pt x="6171" y="8763"/>
                  </a:moveTo>
                  <a:cubicBezTo>
                    <a:pt x="6171" y="11079"/>
                    <a:pt x="5808" y="11822"/>
                    <a:pt x="4795" y="11822"/>
                  </a:cubicBezTo>
                  <a:cubicBezTo>
                    <a:pt x="3781" y="11822"/>
                    <a:pt x="3418" y="11079"/>
                    <a:pt x="3418" y="8763"/>
                  </a:cubicBezTo>
                  <a:lnTo>
                    <a:pt x="3418" y="6824"/>
                  </a:lnTo>
                  <a:lnTo>
                    <a:pt x="3418" y="4885"/>
                  </a:lnTo>
                  <a:cubicBezTo>
                    <a:pt x="3418" y="2569"/>
                    <a:pt x="3781" y="1826"/>
                    <a:pt x="4795" y="1826"/>
                  </a:cubicBezTo>
                  <a:cubicBezTo>
                    <a:pt x="5808" y="1826"/>
                    <a:pt x="6171" y="2569"/>
                    <a:pt x="6171" y="4885"/>
                  </a:cubicBezTo>
                  <a:lnTo>
                    <a:pt x="6171" y="6824"/>
                  </a:lnTo>
                  <a:lnTo>
                    <a:pt x="6171" y="87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FC253EEF-8446-2C45-8FFE-47979B2FF3FF}"/>
                </a:ext>
              </a:extLst>
            </p:cNvPr>
            <p:cNvSpPr>
              <a:spLocks/>
            </p:cNvSpPr>
            <p:nvPr userDrawn="1"/>
          </p:nvSpPr>
          <p:spPr bwMode="black">
            <a:xfrm>
              <a:off x="3381375" y="4681538"/>
              <a:ext cx="1550988" cy="2170113"/>
            </a:xfrm>
            <a:custGeom>
              <a:avLst/>
              <a:gdLst>
                <a:gd name="T0" fmla="*/ 6171 w 9588"/>
                <a:gd name="T1" fmla="*/ 0 h 13430"/>
                <a:gd name="T2" fmla="*/ 6171 w 9588"/>
                <a:gd name="T3" fmla="*/ 8545 h 13430"/>
                <a:gd name="T4" fmla="*/ 4794 w 9588"/>
                <a:gd name="T5" fmla="*/ 11604 h 13430"/>
                <a:gd name="T6" fmla="*/ 3417 w 9588"/>
                <a:gd name="T7" fmla="*/ 8545 h 13430"/>
                <a:gd name="T8" fmla="*/ 3417 w 9588"/>
                <a:gd name="T9" fmla="*/ 0 h 13430"/>
                <a:gd name="T10" fmla="*/ 0 w 9588"/>
                <a:gd name="T11" fmla="*/ 0 h 13430"/>
                <a:gd name="T12" fmla="*/ 0 w 9588"/>
                <a:gd name="T13" fmla="*/ 8545 h 13430"/>
                <a:gd name="T14" fmla="*/ 4794 w 9588"/>
                <a:gd name="T15" fmla="*/ 13430 h 13430"/>
                <a:gd name="T16" fmla="*/ 9588 w 9588"/>
                <a:gd name="T17" fmla="*/ 8545 h 13430"/>
                <a:gd name="T18" fmla="*/ 9588 w 9588"/>
                <a:gd name="T19" fmla="*/ 0 h 13430"/>
                <a:gd name="T20" fmla="*/ 6171 w 9588"/>
                <a:gd name="T21" fmla="*/ 0 h 1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13430">
                  <a:moveTo>
                    <a:pt x="6171" y="0"/>
                  </a:moveTo>
                  <a:lnTo>
                    <a:pt x="6171" y="8545"/>
                  </a:lnTo>
                  <a:cubicBezTo>
                    <a:pt x="6171" y="10861"/>
                    <a:pt x="5807" y="11604"/>
                    <a:pt x="4794" y="11604"/>
                  </a:cubicBezTo>
                  <a:cubicBezTo>
                    <a:pt x="3781" y="11604"/>
                    <a:pt x="3417" y="10861"/>
                    <a:pt x="3417" y="8545"/>
                  </a:cubicBezTo>
                  <a:lnTo>
                    <a:pt x="3417" y="0"/>
                  </a:lnTo>
                  <a:lnTo>
                    <a:pt x="0" y="0"/>
                  </a:lnTo>
                  <a:lnTo>
                    <a:pt x="0" y="8545"/>
                  </a:lnTo>
                  <a:cubicBezTo>
                    <a:pt x="0" y="10325"/>
                    <a:pt x="843" y="13430"/>
                    <a:pt x="4794" y="13430"/>
                  </a:cubicBezTo>
                  <a:cubicBezTo>
                    <a:pt x="8745" y="13430"/>
                    <a:pt x="9588" y="10325"/>
                    <a:pt x="9588" y="8545"/>
                  </a:cubicBezTo>
                  <a:lnTo>
                    <a:pt x="9588" y="0"/>
                  </a:lnTo>
                  <a:lnTo>
                    <a:pt x="61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395042AF-5578-E44B-9623-494B08D41FDF}"/>
                </a:ext>
              </a:extLst>
            </p:cNvPr>
            <p:cNvSpPr>
              <a:spLocks/>
            </p:cNvSpPr>
            <p:nvPr userDrawn="1"/>
          </p:nvSpPr>
          <p:spPr bwMode="black">
            <a:xfrm>
              <a:off x="3381375" y="6350"/>
              <a:ext cx="1550988" cy="4392613"/>
            </a:xfrm>
            <a:custGeom>
              <a:avLst/>
              <a:gdLst>
                <a:gd name="T0" fmla="*/ 9588 w 9588"/>
                <a:gd name="T1" fmla="*/ 10968 h 27170"/>
                <a:gd name="T2" fmla="*/ 9588 w 9588"/>
                <a:gd name="T3" fmla="*/ 5103 h 27170"/>
                <a:gd name="T4" fmla="*/ 4794 w 9588"/>
                <a:gd name="T5" fmla="*/ 0 h 27170"/>
                <a:gd name="T6" fmla="*/ 0 w 9588"/>
                <a:gd name="T7" fmla="*/ 5103 h 27170"/>
                <a:gd name="T8" fmla="*/ 0 w 9588"/>
                <a:gd name="T9" fmla="*/ 13585 h 27170"/>
                <a:gd name="T10" fmla="*/ 0 w 9588"/>
                <a:gd name="T11" fmla="*/ 21752 h 27170"/>
                <a:gd name="T12" fmla="*/ 4794 w 9588"/>
                <a:gd name="T13" fmla="*/ 27170 h 27170"/>
                <a:gd name="T14" fmla="*/ 9588 w 9588"/>
                <a:gd name="T15" fmla="*/ 22286 h 27170"/>
                <a:gd name="T16" fmla="*/ 9588 w 9588"/>
                <a:gd name="T17" fmla="*/ 14901 h 27170"/>
                <a:gd name="T18" fmla="*/ 9588 w 9588"/>
                <a:gd name="T19" fmla="*/ 13367 h 27170"/>
                <a:gd name="T20" fmla="*/ 4794 w 9588"/>
                <a:gd name="T21" fmla="*/ 13367 h 27170"/>
                <a:gd name="T22" fmla="*/ 4794 w 9588"/>
                <a:gd name="T23" fmla="*/ 14901 h 27170"/>
                <a:gd name="T24" fmla="*/ 6171 w 9588"/>
                <a:gd name="T25" fmla="*/ 14901 h 27170"/>
                <a:gd name="T26" fmla="*/ 6171 w 9588"/>
                <a:gd name="T27" fmla="*/ 22286 h 27170"/>
                <a:gd name="T28" fmla="*/ 4794 w 9588"/>
                <a:gd name="T29" fmla="*/ 25344 h 27170"/>
                <a:gd name="T30" fmla="*/ 3417 w 9588"/>
                <a:gd name="T31" fmla="*/ 22286 h 27170"/>
                <a:gd name="T32" fmla="*/ 3417 w 9588"/>
                <a:gd name="T33" fmla="*/ 13585 h 27170"/>
                <a:gd name="T34" fmla="*/ 3417 w 9588"/>
                <a:gd name="T35" fmla="*/ 5103 h 27170"/>
                <a:gd name="T36" fmla="*/ 4794 w 9588"/>
                <a:gd name="T37" fmla="*/ 1826 h 27170"/>
                <a:gd name="T38" fmla="*/ 6171 w 9588"/>
                <a:gd name="T39" fmla="*/ 5103 h 27170"/>
                <a:gd name="T40" fmla="*/ 6171 w 9588"/>
                <a:gd name="T41" fmla="*/ 10968 h 27170"/>
                <a:gd name="T42" fmla="*/ 9588 w 9588"/>
                <a:gd name="T43" fmla="*/ 10968 h 27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8" h="27170">
                  <a:moveTo>
                    <a:pt x="9588" y="10968"/>
                  </a:moveTo>
                  <a:lnTo>
                    <a:pt x="9588" y="5103"/>
                  </a:lnTo>
                  <a:cubicBezTo>
                    <a:pt x="9588" y="3323"/>
                    <a:pt x="8745" y="0"/>
                    <a:pt x="4794" y="0"/>
                  </a:cubicBezTo>
                  <a:cubicBezTo>
                    <a:pt x="843" y="0"/>
                    <a:pt x="0" y="3323"/>
                    <a:pt x="0" y="5103"/>
                  </a:cubicBezTo>
                  <a:lnTo>
                    <a:pt x="0" y="13585"/>
                  </a:lnTo>
                  <a:lnTo>
                    <a:pt x="0" y="21752"/>
                  </a:lnTo>
                  <a:cubicBezTo>
                    <a:pt x="0" y="24066"/>
                    <a:pt x="843" y="27170"/>
                    <a:pt x="4794" y="27170"/>
                  </a:cubicBezTo>
                  <a:cubicBezTo>
                    <a:pt x="8745" y="27170"/>
                    <a:pt x="9588" y="24066"/>
                    <a:pt x="9588" y="22286"/>
                  </a:cubicBezTo>
                  <a:lnTo>
                    <a:pt x="9588" y="14901"/>
                  </a:lnTo>
                  <a:lnTo>
                    <a:pt x="9588" y="13367"/>
                  </a:lnTo>
                  <a:lnTo>
                    <a:pt x="4794" y="13367"/>
                  </a:lnTo>
                  <a:lnTo>
                    <a:pt x="4794" y="14901"/>
                  </a:lnTo>
                  <a:lnTo>
                    <a:pt x="6171" y="14901"/>
                  </a:lnTo>
                  <a:lnTo>
                    <a:pt x="6171" y="22286"/>
                  </a:lnTo>
                  <a:cubicBezTo>
                    <a:pt x="6171" y="24601"/>
                    <a:pt x="5807" y="25344"/>
                    <a:pt x="4794" y="25344"/>
                  </a:cubicBezTo>
                  <a:cubicBezTo>
                    <a:pt x="3781" y="25344"/>
                    <a:pt x="3417" y="24601"/>
                    <a:pt x="3417" y="22286"/>
                  </a:cubicBezTo>
                  <a:lnTo>
                    <a:pt x="3417" y="13585"/>
                  </a:lnTo>
                  <a:lnTo>
                    <a:pt x="3417" y="5103"/>
                  </a:lnTo>
                  <a:cubicBezTo>
                    <a:pt x="3417" y="2787"/>
                    <a:pt x="3781" y="1826"/>
                    <a:pt x="4794" y="1826"/>
                  </a:cubicBezTo>
                  <a:cubicBezTo>
                    <a:pt x="5807" y="1826"/>
                    <a:pt x="6171" y="2787"/>
                    <a:pt x="6171" y="5103"/>
                  </a:cubicBezTo>
                  <a:lnTo>
                    <a:pt x="6171" y="10968"/>
                  </a:lnTo>
                  <a:lnTo>
                    <a:pt x="9588" y="109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8" name="Freeform 9">
              <a:extLst>
                <a:ext uri="{FF2B5EF4-FFF2-40B4-BE49-F238E27FC236}">
                  <a16:creationId xmlns:a16="http://schemas.microsoft.com/office/drawing/2014/main" id="{D7D2C422-FCBB-5C45-9738-176ECE0E2EDF}"/>
                </a:ext>
              </a:extLst>
            </p:cNvPr>
            <p:cNvSpPr>
              <a:spLocks noEditPoints="1"/>
            </p:cNvSpPr>
            <p:nvPr userDrawn="1"/>
          </p:nvSpPr>
          <p:spPr bwMode="black">
            <a:xfrm>
              <a:off x="7259638" y="2493963"/>
              <a:ext cx="1550988" cy="4322763"/>
            </a:xfrm>
            <a:custGeom>
              <a:avLst/>
              <a:gdLst>
                <a:gd name="T0" fmla="*/ 4795 w 9589"/>
                <a:gd name="T1" fmla="*/ 0 h 26734"/>
                <a:gd name="T2" fmla="*/ 4795 w 9589"/>
                <a:gd name="T3" fmla="*/ 0 h 26734"/>
                <a:gd name="T4" fmla="*/ 3418 w 9589"/>
                <a:gd name="T5" fmla="*/ 0 h 26734"/>
                <a:gd name="T6" fmla="*/ 0 w 9589"/>
                <a:gd name="T7" fmla="*/ 0 h 26734"/>
                <a:gd name="T8" fmla="*/ 0 w 9589"/>
                <a:gd name="T9" fmla="*/ 13367 h 26734"/>
                <a:gd name="T10" fmla="*/ 0 w 9589"/>
                <a:gd name="T11" fmla="*/ 26734 h 26734"/>
                <a:gd name="T12" fmla="*/ 3418 w 9589"/>
                <a:gd name="T13" fmla="*/ 26734 h 26734"/>
                <a:gd name="T14" fmla="*/ 4795 w 9589"/>
                <a:gd name="T15" fmla="*/ 26734 h 26734"/>
                <a:gd name="T16" fmla="*/ 9589 w 9589"/>
                <a:gd name="T17" fmla="*/ 21849 h 26734"/>
                <a:gd name="T18" fmla="*/ 9589 w 9589"/>
                <a:gd name="T19" fmla="*/ 13367 h 26734"/>
                <a:gd name="T20" fmla="*/ 9589 w 9589"/>
                <a:gd name="T21" fmla="*/ 4884 h 26734"/>
                <a:gd name="T22" fmla="*/ 4795 w 9589"/>
                <a:gd name="T23" fmla="*/ 0 h 26734"/>
                <a:gd name="T24" fmla="*/ 6171 w 9589"/>
                <a:gd name="T25" fmla="*/ 21849 h 26734"/>
                <a:gd name="T26" fmla="*/ 4795 w 9589"/>
                <a:gd name="T27" fmla="*/ 24908 h 26734"/>
                <a:gd name="T28" fmla="*/ 3418 w 9589"/>
                <a:gd name="T29" fmla="*/ 24908 h 26734"/>
                <a:gd name="T30" fmla="*/ 3418 w 9589"/>
                <a:gd name="T31" fmla="*/ 13367 h 26734"/>
                <a:gd name="T32" fmla="*/ 3418 w 9589"/>
                <a:gd name="T33" fmla="*/ 1826 h 26734"/>
                <a:gd name="T34" fmla="*/ 4795 w 9589"/>
                <a:gd name="T35" fmla="*/ 1826 h 26734"/>
                <a:gd name="T36" fmla="*/ 4795 w 9589"/>
                <a:gd name="T37" fmla="*/ 1826 h 26734"/>
                <a:gd name="T38" fmla="*/ 6171 w 9589"/>
                <a:gd name="T39" fmla="*/ 4884 h 26734"/>
                <a:gd name="T40" fmla="*/ 6171 w 9589"/>
                <a:gd name="T41" fmla="*/ 13367 h 26734"/>
                <a:gd name="T42" fmla="*/ 6171 w 9589"/>
                <a:gd name="T43" fmla="*/ 21849 h 26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9" h="26734">
                  <a:moveTo>
                    <a:pt x="4795" y="0"/>
                  </a:moveTo>
                  <a:lnTo>
                    <a:pt x="4795" y="0"/>
                  </a:lnTo>
                  <a:lnTo>
                    <a:pt x="3418" y="0"/>
                  </a:lnTo>
                  <a:lnTo>
                    <a:pt x="0" y="0"/>
                  </a:lnTo>
                  <a:lnTo>
                    <a:pt x="0" y="13367"/>
                  </a:lnTo>
                  <a:lnTo>
                    <a:pt x="0" y="26734"/>
                  </a:lnTo>
                  <a:lnTo>
                    <a:pt x="3418" y="26734"/>
                  </a:lnTo>
                  <a:lnTo>
                    <a:pt x="4795" y="26734"/>
                  </a:lnTo>
                  <a:cubicBezTo>
                    <a:pt x="8746" y="26734"/>
                    <a:pt x="9589" y="23629"/>
                    <a:pt x="9589" y="21849"/>
                  </a:cubicBezTo>
                  <a:lnTo>
                    <a:pt x="9589" y="13367"/>
                  </a:lnTo>
                  <a:lnTo>
                    <a:pt x="9589" y="4884"/>
                  </a:lnTo>
                  <a:cubicBezTo>
                    <a:pt x="9589" y="3104"/>
                    <a:pt x="8746" y="0"/>
                    <a:pt x="4795" y="0"/>
                  </a:cubicBezTo>
                  <a:close/>
                  <a:moveTo>
                    <a:pt x="6171" y="21849"/>
                  </a:moveTo>
                  <a:cubicBezTo>
                    <a:pt x="6171" y="24165"/>
                    <a:pt x="5808" y="24908"/>
                    <a:pt x="4795" y="24908"/>
                  </a:cubicBezTo>
                  <a:lnTo>
                    <a:pt x="3418" y="24908"/>
                  </a:lnTo>
                  <a:lnTo>
                    <a:pt x="3418" y="13367"/>
                  </a:lnTo>
                  <a:lnTo>
                    <a:pt x="3418" y="1826"/>
                  </a:lnTo>
                  <a:lnTo>
                    <a:pt x="4795" y="1826"/>
                  </a:lnTo>
                  <a:lnTo>
                    <a:pt x="4795" y="1826"/>
                  </a:lnTo>
                  <a:cubicBezTo>
                    <a:pt x="5808" y="1826"/>
                    <a:pt x="6171" y="2569"/>
                    <a:pt x="6171" y="4884"/>
                  </a:cubicBezTo>
                  <a:lnTo>
                    <a:pt x="6171" y="13367"/>
                  </a:lnTo>
                  <a:lnTo>
                    <a:pt x="6171" y="218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9" name="Freeform 10">
              <a:extLst>
                <a:ext uri="{FF2B5EF4-FFF2-40B4-BE49-F238E27FC236}">
                  <a16:creationId xmlns:a16="http://schemas.microsoft.com/office/drawing/2014/main" id="{4529ADA3-FB85-5E40-9759-ECDAA104E59D}"/>
                </a:ext>
              </a:extLst>
            </p:cNvPr>
            <p:cNvSpPr>
              <a:spLocks noEditPoints="1"/>
            </p:cNvSpPr>
            <p:nvPr userDrawn="1"/>
          </p:nvSpPr>
          <p:spPr bwMode="black">
            <a:xfrm>
              <a:off x="5319713" y="41275"/>
              <a:ext cx="1552575" cy="3228975"/>
            </a:xfrm>
            <a:custGeom>
              <a:avLst/>
              <a:gdLst>
                <a:gd name="T0" fmla="*/ 4794 w 9588"/>
                <a:gd name="T1" fmla="*/ 0 h 19973"/>
                <a:gd name="T2" fmla="*/ 4794 w 9588"/>
                <a:gd name="T3" fmla="*/ 0 h 19973"/>
                <a:gd name="T4" fmla="*/ 3418 w 9588"/>
                <a:gd name="T5" fmla="*/ 0 h 19973"/>
                <a:gd name="T6" fmla="*/ 3418 w 9588"/>
                <a:gd name="T7" fmla="*/ 0 h 19973"/>
                <a:gd name="T8" fmla="*/ 0 w 9588"/>
                <a:gd name="T9" fmla="*/ 0 h 19973"/>
                <a:gd name="T10" fmla="*/ 0 w 9588"/>
                <a:gd name="T11" fmla="*/ 19973 h 19973"/>
                <a:gd name="T12" fmla="*/ 3418 w 9588"/>
                <a:gd name="T13" fmla="*/ 19973 h 19973"/>
                <a:gd name="T14" fmla="*/ 3418 w 9588"/>
                <a:gd name="T15" fmla="*/ 11803 h 19973"/>
                <a:gd name="T16" fmla="*/ 4794 w 9588"/>
                <a:gd name="T17" fmla="*/ 11803 h 19973"/>
                <a:gd name="T18" fmla="*/ 4794 w 9588"/>
                <a:gd name="T19" fmla="*/ 11812 h 19973"/>
                <a:gd name="T20" fmla="*/ 6171 w 9588"/>
                <a:gd name="T21" fmla="*/ 14871 h 19973"/>
                <a:gd name="T22" fmla="*/ 6171 w 9588"/>
                <a:gd name="T23" fmla="*/ 19973 h 19973"/>
                <a:gd name="T24" fmla="*/ 9588 w 9588"/>
                <a:gd name="T25" fmla="*/ 19973 h 19973"/>
                <a:gd name="T26" fmla="*/ 9588 w 9588"/>
                <a:gd name="T27" fmla="*/ 14871 h 19973"/>
                <a:gd name="T28" fmla="*/ 7842 w 9588"/>
                <a:gd name="T29" fmla="*/ 10895 h 19973"/>
                <a:gd name="T30" fmla="*/ 9588 w 9588"/>
                <a:gd name="T31" fmla="*/ 6919 h 19973"/>
                <a:gd name="T32" fmla="*/ 9588 w 9588"/>
                <a:gd name="T33" fmla="*/ 4885 h 19973"/>
                <a:gd name="T34" fmla="*/ 4794 w 9588"/>
                <a:gd name="T35" fmla="*/ 0 h 19973"/>
                <a:gd name="T36" fmla="*/ 6171 w 9588"/>
                <a:gd name="T37" fmla="*/ 6919 h 19973"/>
                <a:gd name="T38" fmla="*/ 4794 w 9588"/>
                <a:gd name="T39" fmla="*/ 9977 h 19973"/>
                <a:gd name="T40" fmla="*/ 3418 w 9588"/>
                <a:gd name="T41" fmla="*/ 9977 h 19973"/>
                <a:gd name="T42" fmla="*/ 3418 w 9588"/>
                <a:gd name="T43" fmla="*/ 1826 h 19973"/>
                <a:gd name="T44" fmla="*/ 4794 w 9588"/>
                <a:gd name="T45" fmla="*/ 1826 h 19973"/>
                <a:gd name="T46" fmla="*/ 6171 w 9588"/>
                <a:gd name="T47" fmla="*/ 4885 h 19973"/>
                <a:gd name="T48" fmla="*/ 6171 w 9588"/>
                <a:gd name="T49" fmla="*/ 6919 h 19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88" h="19973">
                  <a:moveTo>
                    <a:pt x="4794" y="0"/>
                  </a:moveTo>
                  <a:lnTo>
                    <a:pt x="4794" y="0"/>
                  </a:lnTo>
                  <a:lnTo>
                    <a:pt x="3418" y="0"/>
                  </a:lnTo>
                  <a:lnTo>
                    <a:pt x="3418" y="0"/>
                  </a:lnTo>
                  <a:lnTo>
                    <a:pt x="0" y="0"/>
                  </a:lnTo>
                  <a:lnTo>
                    <a:pt x="0" y="19973"/>
                  </a:lnTo>
                  <a:lnTo>
                    <a:pt x="3418" y="19973"/>
                  </a:lnTo>
                  <a:lnTo>
                    <a:pt x="3418" y="11803"/>
                  </a:lnTo>
                  <a:lnTo>
                    <a:pt x="4794" y="11803"/>
                  </a:lnTo>
                  <a:lnTo>
                    <a:pt x="4794" y="11812"/>
                  </a:lnTo>
                  <a:cubicBezTo>
                    <a:pt x="5808" y="11812"/>
                    <a:pt x="6171" y="12555"/>
                    <a:pt x="6171" y="14871"/>
                  </a:cubicBezTo>
                  <a:lnTo>
                    <a:pt x="6171" y="19973"/>
                  </a:lnTo>
                  <a:lnTo>
                    <a:pt x="9588" y="19973"/>
                  </a:lnTo>
                  <a:lnTo>
                    <a:pt x="9588" y="14871"/>
                  </a:lnTo>
                  <a:cubicBezTo>
                    <a:pt x="9588" y="13698"/>
                    <a:pt x="9222" y="11951"/>
                    <a:pt x="7842" y="10895"/>
                  </a:cubicBezTo>
                  <a:cubicBezTo>
                    <a:pt x="9222" y="9839"/>
                    <a:pt x="9588" y="8092"/>
                    <a:pt x="9588" y="6919"/>
                  </a:cubicBezTo>
                  <a:lnTo>
                    <a:pt x="9588" y="4885"/>
                  </a:lnTo>
                  <a:cubicBezTo>
                    <a:pt x="9588" y="3105"/>
                    <a:pt x="8745" y="0"/>
                    <a:pt x="4794" y="0"/>
                  </a:cubicBezTo>
                  <a:close/>
                  <a:moveTo>
                    <a:pt x="6171" y="6919"/>
                  </a:moveTo>
                  <a:cubicBezTo>
                    <a:pt x="6171" y="9234"/>
                    <a:pt x="5808" y="9977"/>
                    <a:pt x="4794" y="9977"/>
                  </a:cubicBezTo>
                  <a:lnTo>
                    <a:pt x="3418" y="9977"/>
                  </a:lnTo>
                  <a:lnTo>
                    <a:pt x="3418" y="1826"/>
                  </a:lnTo>
                  <a:lnTo>
                    <a:pt x="4794" y="1826"/>
                  </a:lnTo>
                  <a:cubicBezTo>
                    <a:pt x="5808" y="1826"/>
                    <a:pt x="6171" y="2569"/>
                    <a:pt x="6171" y="4885"/>
                  </a:cubicBezTo>
                  <a:lnTo>
                    <a:pt x="6171" y="69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pic>
        <p:nvPicPr>
          <p:cNvPr id="4" name="Picture 3">
            <a:extLst>
              <a:ext uri="{FF2B5EF4-FFF2-40B4-BE49-F238E27FC236}">
                <a16:creationId xmlns:a16="http://schemas.microsoft.com/office/drawing/2014/main" id="{7C89BF40-D4BB-0149-9F98-98AB28517D0D}"/>
              </a:ext>
            </a:extLst>
          </p:cNvPr>
          <p:cNvPicPr>
            <a:picLocks noChangeAspect="1"/>
          </p:cNvPicPr>
          <p:nvPr userDrawn="1"/>
        </p:nvPicPr>
        <p:blipFill>
          <a:blip r:embed="rId3"/>
          <a:stretch>
            <a:fillRect/>
          </a:stretch>
        </p:blipFill>
        <p:spPr>
          <a:xfrm>
            <a:off x="5327651" y="2667000"/>
            <a:ext cx="1536700" cy="1524000"/>
          </a:xfrm>
          <a:prstGeom prst="rect">
            <a:avLst/>
          </a:prstGeom>
        </p:spPr>
      </p:pic>
      <p:sp>
        <p:nvSpPr>
          <p:cNvPr id="22" name="TextBox 21">
            <a:extLst>
              <a:ext uri="{FF2B5EF4-FFF2-40B4-BE49-F238E27FC236}">
                <a16:creationId xmlns:a16="http://schemas.microsoft.com/office/drawing/2014/main" id="{6EA9F2ED-6AEB-4B4F-81F2-7E15E1160CF3}"/>
              </a:ext>
            </a:extLst>
          </p:cNvPr>
          <p:cNvSpPr txBox="1"/>
          <p:nvPr userDrawn="1"/>
        </p:nvSpPr>
        <p:spPr>
          <a:xfrm>
            <a:off x="4661647" y="4437531"/>
            <a:ext cx="2868706" cy="369460"/>
          </a:xfrm>
          <a:prstGeom prst="rect">
            <a:avLst/>
          </a:prstGeom>
          <a:noFill/>
        </p:spPr>
        <p:txBody>
          <a:bodyPr wrap="square" rtlCol="0">
            <a:spAutoFit/>
          </a:bodyPr>
          <a:lstStyle/>
          <a:p>
            <a:pPr algn="ctr"/>
            <a:r>
              <a:rPr lang="fi-FI" sz="1801" b="1" i="0" spc="300" dirty="0">
                <a:solidFill>
                  <a:schemeClr val="accent2"/>
                </a:solidFill>
                <a:latin typeface="Nunito Sans" pitchFamily="2" charset="0"/>
              </a:rPr>
              <a:t>KÄRKIMEDIA.FI</a:t>
            </a:r>
          </a:p>
        </p:txBody>
      </p:sp>
      <p:pic>
        <p:nvPicPr>
          <p:cNvPr id="2" name="Picture 1">
            <a:extLst>
              <a:ext uri="{FF2B5EF4-FFF2-40B4-BE49-F238E27FC236}">
                <a16:creationId xmlns:a16="http://schemas.microsoft.com/office/drawing/2014/main" id="{05F05B25-5616-5448-B483-D570CC758053}"/>
              </a:ext>
            </a:extLst>
          </p:cNvPr>
          <p:cNvPicPr>
            <a:picLocks noChangeAspect="1"/>
          </p:cNvPicPr>
          <p:nvPr userDrawn="1"/>
        </p:nvPicPr>
        <p:blipFill>
          <a:blip r:embed="rId4"/>
          <a:stretch>
            <a:fillRect/>
          </a:stretch>
        </p:blipFill>
        <p:spPr>
          <a:xfrm>
            <a:off x="5327651" y="2667000"/>
            <a:ext cx="1536700" cy="1524000"/>
          </a:xfrm>
          <a:prstGeom prst="rect">
            <a:avLst/>
          </a:prstGeom>
        </p:spPr>
      </p:pic>
    </p:spTree>
    <p:extLst>
      <p:ext uri="{BB962C8B-B14F-4D97-AF65-F5344CB8AC3E}">
        <p14:creationId xmlns:p14="http://schemas.microsoft.com/office/powerpoint/2010/main" val="231921766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Logo-violetti">
    <p:spTree>
      <p:nvGrpSpPr>
        <p:cNvPr id="1" name=""/>
        <p:cNvGrpSpPr/>
        <p:nvPr/>
      </p:nvGrpSpPr>
      <p:grpSpPr>
        <a:xfrm>
          <a:off x="0" y="0"/>
          <a:ext cx="0" cy="0"/>
          <a:chOff x="0" y="0"/>
          <a:chExt cx="0" cy="0"/>
        </a:xfrm>
      </p:grpSpPr>
      <p:grpSp>
        <p:nvGrpSpPr>
          <p:cNvPr id="5" name="Ryhmä 8">
            <a:extLst>
              <a:ext uri="{FF2B5EF4-FFF2-40B4-BE49-F238E27FC236}">
                <a16:creationId xmlns:a16="http://schemas.microsoft.com/office/drawing/2014/main" id="{E90082FE-E352-A547-A677-2207D6D80FC1}"/>
              </a:ext>
            </a:extLst>
          </p:cNvPr>
          <p:cNvGrpSpPr/>
          <p:nvPr userDrawn="1"/>
        </p:nvGrpSpPr>
        <p:grpSpPr bwMode="black">
          <a:xfrm>
            <a:off x="495301" y="5621243"/>
            <a:ext cx="455473" cy="0"/>
            <a:chOff x="3381375" y="6350"/>
            <a:chExt cx="5429251" cy="6845301"/>
          </a:xfrm>
          <a:solidFill>
            <a:srgbClr val="B3E5D1"/>
          </a:solidFill>
        </p:grpSpPr>
        <p:sp>
          <p:nvSpPr>
            <p:cNvPr id="7" name="Freeform 5">
              <a:extLst>
                <a:ext uri="{FF2B5EF4-FFF2-40B4-BE49-F238E27FC236}">
                  <a16:creationId xmlns:a16="http://schemas.microsoft.com/office/drawing/2014/main" id="{0DB0E794-707B-7042-AE38-CB043F1DCEAD}"/>
                </a:ext>
              </a:extLst>
            </p:cNvPr>
            <p:cNvSpPr>
              <a:spLocks/>
            </p:cNvSpPr>
            <p:nvPr userDrawn="1"/>
          </p:nvSpPr>
          <p:spPr bwMode="black">
            <a:xfrm>
              <a:off x="5319713" y="3552825"/>
              <a:ext cx="1552575" cy="3263900"/>
            </a:xfrm>
            <a:custGeom>
              <a:avLst/>
              <a:gdLst>
                <a:gd name="T0" fmla="*/ 4794 w 9588"/>
                <a:gd name="T1" fmla="*/ 0 h 20191"/>
                <a:gd name="T2" fmla="*/ 0 w 9588"/>
                <a:gd name="T3" fmla="*/ 4884 h 20191"/>
                <a:gd name="T4" fmla="*/ 0 w 9588"/>
                <a:gd name="T5" fmla="*/ 20191 h 20191"/>
                <a:gd name="T6" fmla="*/ 3418 w 9588"/>
                <a:gd name="T7" fmla="*/ 20191 h 20191"/>
                <a:gd name="T8" fmla="*/ 3418 w 9588"/>
                <a:gd name="T9" fmla="*/ 4884 h 20191"/>
                <a:gd name="T10" fmla="*/ 4794 w 9588"/>
                <a:gd name="T11" fmla="*/ 1826 h 20191"/>
                <a:gd name="T12" fmla="*/ 6171 w 9588"/>
                <a:gd name="T13" fmla="*/ 4884 h 20191"/>
                <a:gd name="T14" fmla="*/ 6171 w 9588"/>
                <a:gd name="T15" fmla="*/ 20191 h 20191"/>
                <a:gd name="T16" fmla="*/ 9588 w 9588"/>
                <a:gd name="T17" fmla="*/ 20191 h 20191"/>
                <a:gd name="T18" fmla="*/ 9588 w 9588"/>
                <a:gd name="T19" fmla="*/ 4884 h 20191"/>
                <a:gd name="T20" fmla="*/ 4794 w 9588"/>
                <a:gd name="T21" fmla="*/ 0 h 20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20191">
                  <a:moveTo>
                    <a:pt x="4794" y="0"/>
                  </a:moveTo>
                  <a:cubicBezTo>
                    <a:pt x="843" y="0"/>
                    <a:pt x="0" y="3104"/>
                    <a:pt x="0" y="4884"/>
                  </a:cubicBezTo>
                  <a:lnTo>
                    <a:pt x="0" y="20191"/>
                  </a:lnTo>
                  <a:lnTo>
                    <a:pt x="3418" y="20191"/>
                  </a:lnTo>
                  <a:lnTo>
                    <a:pt x="3418" y="4884"/>
                  </a:lnTo>
                  <a:cubicBezTo>
                    <a:pt x="3418" y="2569"/>
                    <a:pt x="3781" y="1826"/>
                    <a:pt x="4794" y="1826"/>
                  </a:cubicBezTo>
                  <a:cubicBezTo>
                    <a:pt x="5808" y="1826"/>
                    <a:pt x="6171" y="2569"/>
                    <a:pt x="6171" y="4884"/>
                  </a:cubicBezTo>
                  <a:lnTo>
                    <a:pt x="6171" y="20191"/>
                  </a:lnTo>
                  <a:lnTo>
                    <a:pt x="9588" y="20191"/>
                  </a:lnTo>
                  <a:lnTo>
                    <a:pt x="9588" y="4884"/>
                  </a:lnTo>
                  <a:cubicBezTo>
                    <a:pt x="9588" y="3104"/>
                    <a:pt x="8745" y="0"/>
                    <a:pt x="47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8" name="Freeform 6">
              <a:extLst>
                <a:ext uri="{FF2B5EF4-FFF2-40B4-BE49-F238E27FC236}">
                  <a16:creationId xmlns:a16="http://schemas.microsoft.com/office/drawing/2014/main" id="{3FD4684B-FA9E-1042-B62C-68E2CC4AB330}"/>
                </a:ext>
              </a:extLst>
            </p:cNvPr>
            <p:cNvSpPr>
              <a:spLocks noEditPoints="1"/>
            </p:cNvSpPr>
            <p:nvPr userDrawn="1"/>
          </p:nvSpPr>
          <p:spPr bwMode="black">
            <a:xfrm>
              <a:off x="7259638" y="6350"/>
              <a:ext cx="1550988" cy="2206625"/>
            </a:xfrm>
            <a:custGeom>
              <a:avLst/>
              <a:gdLst>
                <a:gd name="T0" fmla="*/ 4795 w 9589"/>
                <a:gd name="T1" fmla="*/ 0 h 13648"/>
                <a:gd name="T2" fmla="*/ 0 w 9589"/>
                <a:gd name="T3" fmla="*/ 4885 h 13648"/>
                <a:gd name="T4" fmla="*/ 0 w 9589"/>
                <a:gd name="T5" fmla="*/ 6824 h 13648"/>
                <a:gd name="T6" fmla="*/ 0 w 9589"/>
                <a:gd name="T7" fmla="*/ 8763 h 13648"/>
                <a:gd name="T8" fmla="*/ 4795 w 9589"/>
                <a:gd name="T9" fmla="*/ 13648 h 13648"/>
                <a:gd name="T10" fmla="*/ 9589 w 9589"/>
                <a:gd name="T11" fmla="*/ 8763 h 13648"/>
                <a:gd name="T12" fmla="*/ 9589 w 9589"/>
                <a:gd name="T13" fmla="*/ 6824 h 13648"/>
                <a:gd name="T14" fmla="*/ 9589 w 9589"/>
                <a:gd name="T15" fmla="*/ 4885 h 13648"/>
                <a:gd name="T16" fmla="*/ 4795 w 9589"/>
                <a:gd name="T17" fmla="*/ 0 h 13648"/>
                <a:gd name="T18" fmla="*/ 6171 w 9589"/>
                <a:gd name="T19" fmla="*/ 8763 h 13648"/>
                <a:gd name="T20" fmla="*/ 4795 w 9589"/>
                <a:gd name="T21" fmla="*/ 11822 h 13648"/>
                <a:gd name="T22" fmla="*/ 3418 w 9589"/>
                <a:gd name="T23" fmla="*/ 8763 h 13648"/>
                <a:gd name="T24" fmla="*/ 3418 w 9589"/>
                <a:gd name="T25" fmla="*/ 6824 h 13648"/>
                <a:gd name="T26" fmla="*/ 3418 w 9589"/>
                <a:gd name="T27" fmla="*/ 4885 h 13648"/>
                <a:gd name="T28" fmla="*/ 4795 w 9589"/>
                <a:gd name="T29" fmla="*/ 1826 h 13648"/>
                <a:gd name="T30" fmla="*/ 6171 w 9589"/>
                <a:gd name="T31" fmla="*/ 4885 h 13648"/>
                <a:gd name="T32" fmla="*/ 6171 w 9589"/>
                <a:gd name="T33" fmla="*/ 6824 h 13648"/>
                <a:gd name="T34" fmla="*/ 6171 w 9589"/>
                <a:gd name="T35" fmla="*/ 8763 h 1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89" h="13648">
                  <a:moveTo>
                    <a:pt x="4795" y="0"/>
                  </a:moveTo>
                  <a:cubicBezTo>
                    <a:pt x="844" y="0"/>
                    <a:pt x="0" y="3105"/>
                    <a:pt x="0" y="4885"/>
                  </a:cubicBezTo>
                  <a:lnTo>
                    <a:pt x="0" y="6824"/>
                  </a:lnTo>
                  <a:lnTo>
                    <a:pt x="0" y="8763"/>
                  </a:lnTo>
                  <a:cubicBezTo>
                    <a:pt x="0" y="10543"/>
                    <a:pt x="844" y="13648"/>
                    <a:pt x="4795" y="13648"/>
                  </a:cubicBezTo>
                  <a:cubicBezTo>
                    <a:pt x="8746" y="13648"/>
                    <a:pt x="9589" y="10543"/>
                    <a:pt x="9589" y="8763"/>
                  </a:cubicBezTo>
                  <a:lnTo>
                    <a:pt x="9589" y="6824"/>
                  </a:lnTo>
                  <a:lnTo>
                    <a:pt x="9589" y="4885"/>
                  </a:lnTo>
                  <a:cubicBezTo>
                    <a:pt x="9589" y="3105"/>
                    <a:pt x="8746" y="0"/>
                    <a:pt x="4795" y="0"/>
                  </a:cubicBezTo>
                  <a:close/>
                  <a:moveTo>
                    <a:pt x="6171" y="8763"/>
                  </a:moveTo>
                  <a:cubicBezTo>
                    <a:pt x="6171" y="11079"/>
                    <a:pt x="5808" y="11822"/>
                    <a:pt x="4795" y="11822"/>
                  </a:cubicBezTo>
                  <a:cubicBezTo>
                    <a:pt x="3781" y="11822"/>
                    <a:pt x="3418" y="11079"/>
                    <a:pt x="3418" y="8763"/>
                  </a:cubicBezTo>
                  <a:lnTo>
                    <a:pt x="3418" y="6824"/>
                  </a:lnTo>
                  <a:lnTo>
                    <a:pt x="3418" y="4885"/>
                  </a:lnTo>
                  <a:cubicBezTo>
                    <a:pt x="3418" y="2569"/>
                    <a:pt x="3781" y="1826"/>
                    <a:pt x="4795" y="1826"/>
                  </a:cubicBezTo>
                  <a:cubicBezTo>
                    <a:pt x="5808" y="1826"/>
                    <a:pt x="6171" y="2569"/>
                    <a:pt x="6171" y="4885"/>
                  </a:cubicBezTo>
                  <a:lnTo>
                    <a:pt x="6171" y="6824"/>
                  </a:lnTo>
                  <a:lnTo>
                    <a:pt x="6171" y="87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7">
              <a:extLst>
                <a:ext uri="{FF2B5EF4-FFF2-40B4-BE49-F238E27FC236}">
                  <a16:creationId xmlns:a16="http://schemas.microsoft.com/office/drawing/2014/main" id="{0323182D-BCA4-524B-B3A4-63308E0DBFC3}"/>
                </a:ext>
              </a:extLst>
            </p:cNvPr>
            <p:cNvSpPr>
              <a:spLocks/>
            </p:cNvSpPr>
            <p:nvPr userDrawn="1"/>
          </p:nvSpPr>
          <p:spPr bwMode="black">
            <a:xfrm>
              <a:off x="3381375" y="4681538"/>
              <a:ext cx="1550988" cy="2170113"/>
            </a:xfrm>
            <a:custGeom>
              <a:avLst/>
              <a:gdLst>
                <a:gd name="T0" fmla="*/ 6171 w 9588"/>
                <a:gd name="T1" fmla="*/ 0 h 13430"/>
                <a:gd name="T2" fmla="*/ 6171 w 9588"/>
                <a:gd name="T3" fmla="*/ 8545 h 13430"/>
                <a:gd name="T4" fmla="*/ 4794 w 9588"/>
                <a:gd name="T5" fmla="*/ 11604 h 13430"/>
                <a:gd name="T6" fmla="*/ 3417 w 9588"/>
                <a:gd name="T7" fmla="*/ 8545 h 13430"/>
                <a:gd name="T8" fmla="*/ 3417 w 9588"/>
                <a:gd name="T9" fmla="*/ 0 h 13430"/>
                <a:gd name="T10" fmla="*/ 0 w 9588"/>
                <a:gd name="T11" fmla="*/ 0 h 13430"/>
                <a:gd name="T12" fmla="*/ 0 w 9588"/>
                <a:gd name="T13" fmla="*/ 8545 h 13430"/>
                <a:gd name="T14" fmla="*/ 4794 w 9588"/>
                <a:gd name="T15" fmla="*/ 13430 h 13430"/>
                <a:gd name="T16" fmla="*/ 9588 w 9588"/>
                <a:gd name="T17" fmla="*/ 8545 h 13430"/>
                <a:gd name="T18" fmla="*/ 9588 w 9588"/>
                <a:gd name="T19" fmla="*/ 0 h 13430"/>
                <a:gd name="T20" fmla="*/ 6171 w 9588"/>
                <a:gd name="T21" fmla="*/ 0 h 1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13430">
                  <a:moveTo>
                    <a:pt x="6171" y="0"/>
                  </a:moveTo>
                  <a:lnTo>
                    <a:pt x="6171" y="8545"/>
                  </a:lnTo>
                  <a:cubicBezTo>
                    <a:pt x="6171" y="10861"/>
                    <a:pt x="5807" y="11604"/>
                    <a:pt x="4794" y="11604"/>
                  </a:cubicBezTo>
                  <a:cubicBezTo>
                    <a:pt x="3781" y="11604"/>
                    <a:pt x="3417" y="10861"/>
                    <a:pt x="3417" y="8545"/>
                  </a:cubicBezTo>
                  <a:lnTo>
                    <a:pt x="3417" y="0"/>
                  </a:lnTo>
                  <a:lnTo>
                    <a:pt x="0" y="0"/>
                  </a:lnTo>
                  <a:lnTo>
                    <a:pt x="0" y="8545"/>
                  </a:lnTo>
                  <a:cubicBezTo>
                    <a:pt x="0" y="10325"/>
                    <a:pt x="843" y="13430"/>
                    <a:pt x="4794" y="13430"/>
                  </a:cubicBezTo>
                  <a:cubicBezTo>
                    <a:pt x="8745" y="13430"/>
                    <a:pt x="9588" y="10325"/>
                    <a:pt x="9588" y="8545"/>
                  </a:cubicBezTo>
                  <a:lnTo>
                    <a:pt x="9588" y="0"/>
                  </a:lnTo>
                  <a:lnTo>
                    <a:pt x="61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8">
              <a:extLst>
                <a:ext uri="{FF2B5EF4-FFF2-40B4-BE49-F238E27FC236}">
                  <a16:creationId xmlns:a16="http://schemas.microsoft.com/office/drawing/2014/main" id="{77292CB6-6921-CF43-B537-ADEC369B2482}"/>
                </a:ext>
              </a:extLst>
            </p:cNvPr>
            <p:cNvSpPr>
              <a:spLocks/>
            </p:cNvSpPr>
            <p:nvPr userDrawn="1"/>
          </p:nvSpPr>
          <p:spPr bwMode="black">
            <a:xfrm>
              <a:off x="3381375" y="6350"/>
              <a:ext cx="1550988" cy="4392613"/>
            </a:xfrm>
            <a:custGeom>
              <a:avLst/>
              <a:gdLst>
                <a:gd name="T0" fmla="*/ 9588 w 9588"/>
                <a:gd name="T1" fmla="*/ 10968 h 27170"/>
                <a:gd name="T2" fmla="*/ 9588 w 9588"/>
                <a:gd name="T3" fmla="*/ 5103 h 27170"/>
                <a:gd name="T4" fmla="*/ 4794 w 9588"/>
                <a:gd name="T5" fmla="*/ 0 h 27170"/>
                <a:gd name="T6" fmla="*/ 0 w 9588"/>
                <a:gd name="T7" fmla="*/ 5103 h 27170"/>
                <a:gd name="T8" fmla="*/ 0 w 9588"/>
                <a:gd name="T9" fmla="*/ 13585 h 27170"/>
                <a:gd name="T10" fmla="*/ 0 w 9588"/>
                <a:gd name="T11" fmla="*/ 21752 h 27170"/>
                <a:gd name="T12" fmla="*/ 4794 w 9588"/>
                <a:gd name="T13" fmla="*/ 27170 h 27170"/>
                <a:gd name="T14" fmla="*/ 9588 w 9588"/>
                <a:gd name="T15" fmla="*/ 22286 h 27170"/>
                <a:gd name="T16" fmla="*/ 9588 w 9588"/>
                <a:gd name="T17" fmla="*/ 14901 h 27170"/>
                <a:gd name="T18" fmla="*/ 9588 w 9588"/>
                <a:gd name="T19" fmla="*/ 13367 h 27170"/>
                <a:gd name="T20" fmla="*/ 4794 w 9588"/>
                <a:gd name="T21" fmla="*/ 13367 h 27170"/>
                <a:gd name="T22" fmla="*/ 4794 w 9588"/>
                <a:gd name="T23" fmla="*/ 14901 h 27170"/>
                <a:gd name="T24" fmla="*/ 6171 w 9588"/>
                <a:gd name="T25" fmla="*/ 14901 h 27170"/>
                <a:gd name="T26" fmla="*/ 6171 w 9588"/>
                <a:gd name="T27" fmla="*/ 22286 h 27170"/>
                <a:gd name="T28" fmla="*/ 4794 w 9588"/>
                <a:gd name="T29" fmla="*/ 25344 h 27170"/>
                <a:gd name="T30" fmla="*/ 3417 w 9588"/>
                <a:gd name="T31" fmla="*/ 22286 h 27170"/>
                <a:gd name="T32" fmla="*/ 3417 w 9588"/>
                <a:gd name="T33" fmla="*/ 13585 h 27170"/>
                <a:gd name="T34" fmla="*/ 3417 w 9588"/>
                <a:gd name="T35" fmla="*/ 5103 h 27170"/>
                <a:gd name="T36" fmla="*/ 4794 w 9588"/>
                <a:gd name="T37" fmla="*/ 1826 h 27170"/>
                <a:gd name="T38" fmla="*/ 6171 w 9588"/>
                <a:gd name="T39" fmla="*/ 5103 h 27170"/>
                <a:gd name="T40" fmla="*/ 6171 w 9588"/>
                <a:gd name="T41" fmla="*/ 10968 h 27170"/>
                <a:gd name="T42" fmla="*/ 9588 w 9588"/>
                <a:gd name="T43" fmla="*/ 10968 h 27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8" h="27170">
                  <a:moveTo>
                    <a:pt x="9588" y="10968"/>
                  </a:moveTo>
                  <a:lnTo>
                    <a:pt x="9588" y="5103"/>
                  </a:lnTo>
                  <a:cubicBezTo>
                    <a:pt x="9588" y="3323"/>
                    <a:pt x="8745" y="0"/>
                    <a:pt x="4794" y="0"/>
                  </a:cubicBezTo>
                  <a:cubicBezTo>
                    <a:pt x="843" y="0"/>
                    <a:pt x="0" y="3323"/>
                    <a:pt x="0" y="5103"/>
                  </a:cubicBezTo>
                  <a:lnTo>
                    <a:pt x="0" y="13585"/>
                  </a:lnTo>
                  <a:lnTo>
                    <a:pt x="0" y="21752"/>
                  </a:lnTo>
                  <a:cubicBezTo>
                    <a:pt x="0" y="24066"/>
                    <a:pt x="843" y="27170"/>
                    <a:pt x="4794" y="27170"/>
                  </a:cubicBezTo>
                  <a:cubicBezTo>
                    <a:pt x="8745" y="27170"/>
                    <a:pt x="9588" y="24066"/>
                    <a:pt x="9588" y="22286"/>
                  </a:cubicBezTo>
                  <a:lnTo>
                    <a:pt x="9588" y="14901"/>
                  </a:lnTo>
                  <a:lnTo>
                    <a:pt x="9588" y="13367"/>
                  </a:lnTo>
                  <a:lnTo>
                    <a:pt x="4794" y="13367"/>
                  </a:lnTo>
                  <a:lnTo>
                    <a:pt x="4794" y="14901"/>
                  </a:lnTo>
                  <a:lnTo>
                    <a:pt x="6171" y="14901"/>
                  </a:lnTo>
                  <a:lnTo>
                    <a:pt x="6171" y="22286"/>
                  </a:lnTo>
                  <a:cubicBezTo>
                    <a:pt x="6171" y="24601"/>
                    <a:pt x="5807" y="25344"/>
                    <a:pt x="4794" y="25344"/>
                  </a:cubicBezTo>
                  <a:cubicBezTo>
                    <a:pt x="3781" y="25344"/>
                    <a:pt x="3417" y="24601"/>
                    <a:pt x="3417" y="22286"/>
                  </a:cubicBezTo>
                  <a:lnTo>
                    <a:pt x="3417" y="13585"/>
                  </a:lnTo>
                  <a:lnTo>
                    <a:pt x="3417" y="5103"/>
                  </a:lnTo>
                  <a:cubicBezTo>
                    <a:pt x="3417" y="2787"/>
                    <a:pt x="3781" y="1826"/>
                    <a:pt x="4794" y="1826"/>
                  </a:cubicBezTo>
                  <a:cubicBezTo>
                    <a:pt x="5807" y="1826"/>
                    <a:pt x="6171" y="2787"/>
                    <a:pt x="6171" y="5103"/>
                  </a:cubicBezTo>
                  <a:lnTo>
                    <a:pt x="6171" y="10968"/>
                  </a:lnTo>
                  <a:lnTo>
                    <a:pt x="9588" y="109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9">
              <a:extLst>
                <a:ext uri="{FF2B5EF4-FFF2-40B4-BE49-F238E27FC236}">
                  <a16:creationId xmlns:a16="http://schemas.microsoft.com/office/drawing/2014/main" id="{7375FAEF-D001-FC41-9FB1-F2181255B82C}"/>
                </a:ext>
              </a:extLst>
            </p:cNvPr>
            <p:cNvSpPr>
              <a:spLocks noEditPoints="1"/>
            </p:cNvSpPr>
            <p:nvPr userDrawn="1"/>
          </p:nvSpPr>
          <p:spPr bwMode="black">
            <a:xfrm>
              <a:off x="7259638" y="2493963"/>
              <a:ext cx="1550988" cy="4322763"/>
            </a:xfrm>
            <a:custGeom>
              <a:avLst/>
              <a:gdLst>
                <a:gd name="T0" fmla="*/ 4795 w 9589"/>
                <a:gd name="T1" fmla="*/ 0 h 26734"/>
                <a:gd name="T2" fmla="*/ 4795 w 9589"/>
                <a:gd name="T3" fmla="*/ 0 h 26734"/>
                <a:gd name="T4" fmla="*/ 3418 w 9589"/>
                <a:gd name="T5" fmla="*/ 0 h 26734"/>
                <a:gd name="T6" fmla="*/ 0 w 9589"/>
                <a:gd name="T7" fmla="*/ 0 h 26734"/>
                <a:gd name="T8" fmla="*/ 0 w 9589"/>
                <a:gd name="T9" fmla="*/ 13367 h 26734"/>
                <a:gd name="T10" fmla="*/ 0 w 9589"/>
                <a:gd name="T11" fmla="*/ 26734 h 26734"/>
                <a:gd name="T12" fmla="*/ 3418 w 9589"/>
                <a:gd name="T13" fmla="*/ 26734 h 26734"/>
                <a:gd name="T14" fmla="*/ 4795 w 9589"/>
                <a:gd name="T15" fmla="*/ 26734 h 26734"/>
                <a:gd name="T16" fmla="*/ 9589 w 9589"/>
                <a:gd name="T17" fmla="*/ 21849 h 26734"/>
                <a:gd name="T18" fmla="*/ 9589 w 9589"/>
                <a:gd name="T19" fmla="*/ 13367 h 26734"/>
                <a:gd name="T20" fmla="*/ 9589 w 9589"/>
                <a:gd name="T21" fmla="*/ 4884 h 26734"/>
                <a:gd name="T22" fmla="*/ 4795 w 9589"/>
                <a:gd name="T23" fmla="*/ 0 h 26734"/>
                <a:gd name="T24" fmla="*/ 6171 w 9589"/>
                <a:gd name="T25" fmla="*/ 21849 h 26734"/>
                <a:gd name="T26" fmla="*/ 4795 w 9589"/>
                <a:gd name="T27" fmla="*/ 24908 h 26734"/>
                <a:gd name="T28" fmla="*/ 3418 w 9589"/>
                <a:gd name="T29" fmla="*/ 24908 h 26734"/>
                <a:gd name="T30" fmla="*/ 3418 w 9589"/>
                <a:gd name="T31" fmla="*/ 13367 h 26734"/>
                <a:gd name="T32" fmla="*/ 3418 w 9589"/>
                <a:gd name="T33" fmla="*/ 1826 h 26734"/>
                <a:gd name="T34" fmla="*/ 4795 w 9589"/>
                <a:gd name="T35" fmla="*/ 1826 h 26734"/>
                <a:gd name="T36" fmla="*/ 4795 w 9589"/>
                <a:gd name="T37" fmla="*/ 1826 h 26734"/>
                <a:gd name="T38" fmla="*/ 6171 w 9589"/>
                <a:gd name="T39" fmla="*/ 4884 h 26734"/>
                <a:gd name="T40" fmla="*/ 6171 w 9589"/>
                <a:gd name="T41" fmla="*/ 13367 h 26734"/>
                <a:gd name="T42" fmla="*/ 6171 w 9589"/>
                <a:gd name="T43" fmla="*/ 21849 h 26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9" h="26734">
                  <a:moveTo>
                    <a:pt x="4795" y="0"/>
                  </a:moveTo>
                  <a:lnTo>
                    <a:pt x="4795" y="0"/>
                  </a:lnTo>
                  <a:lnTo>
                    <a:pt x="3418" y="0"/>
                  </a:lnTo>
                  <a:lnTo>
                    <a:pt x="0" y="0"/>
                  </a:lnTo>
                  <a:lnTo>
                    <a:pt x="0" y="13367"/>
                  </a:lnTo>
                  <a:lnTo>
                    <a:pt x="0" y="26734"/>
                  </a:lnTo>
                  <a:lnTo>
                    <a:pt x="3418" y="26734"/>
                  </a:lnTo>
                  <a:lnTo>
                    <a:pt x="4795" y="26734"/>
                  </a:lnTo>
                  <a:cubicBezTo>
                    <a:pt x="8746" y="26734"/>
                    <a:pt x="9589" y="23629"/>
                    <a:pt x="9589" y="21849"/>
                  </a:cubicBezTo>
                  <a:lnTo>
                    <a:pt x="9589" y="13367"/>
                  </a:lnTo>
                  <a:lnTo>
                    <a:pt x="9589" y="4884"/>
                  </a:lnTo>
                  <a:cubicBezTo>
                    <a:pt x="9589" y="3104"/>
                    <a:pt x="8746" y="0"/>
                    <a:pt x="4795" y="0"/>
                  </a:cubicBezTo>
                  <a:close/>
                  <a:moveTo>
                    <a:pt x="6171" y="21849"/>
                  </a:moveTo>
                  <a:cubicBezTo>
                    <a:pt x="6171" y="24165"/>
                    <a:pt x="5808" y="24908"/>
                    <a:pt x="4795" y="24908"/>
                  </a:cubicBezTo>
                  <a:lnTo>
                    <a:pt x="3418" y="24908"/>
                  </a:lnTo>
                  <a:lnTo>
                    <a:pt x="3418" y="13367"/>
                  </a:lnTo>
                  <a:lnTo>
                    <a:pt x="3418" y="1826"/>
                  </a:lnTo>
                  <a:lnTo>
                    <a:pt x="4795" y="1826"/>
                  </a:lnTo>
                  <a:lnTo>
                    <a:pt x="4795" y="1826"/>
                  </a:lnTo>
                  <a:cubicBezTo>
                    <a:pt x="5808" y="1826"/>
                    <a:pt x="6171" y="2569"/>
                    <a:pt x="6171" y="4884"/>
                  </a:cubicBezTo>
                  <a:lnTo>
                    <a:pt x="6171" y="13367"/>
                  </a:lnTo>
                  <a:lnTo>
                    <a:pt x="6171" y="218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10">
              <a:extLst>
                <a:ext uri="{FF2B5EF4-FFF2-40B4-BE49-F238E27FC236}">
                  <a16:creationId xmlns:a16="http://schemas.microsoft.com/office/drawing/2014/main" id="{AD43491A-EBE6-0C43-841D-AEDB05860B0E}"/>
                </a:ext>
              </a:extLst>
            </p:cNvPr>
            <p:cNvSpPr>
              <a:spLocks noEditPoints="1"/>
            </p:cNvSpPr>
            <p:nvPr userDrawn="1"/>
          </p:nvSpPr>
          <p:spPr bwMode="black">
            <a:xfrm>
              <a:off x="5319713" y="41275"/>
              <a:ext cx="1552575" cy="3228975"/>
            </a:xfrm>
            <a:custGeom>
              <a:avLst/>
              <a:gdLst>
                <a:gd name="T0" fmla="*/ 4794 w 9588"/>
                <a:gd name="T1" fmla="*/ 0 h 19973"/>
                <a:gd name="T2" fmla="*/ 4794 w 9588"/>
                <a:gd name="T3" fmla="*/ 0 h 19973"/>
                <a:gd name="T4" fmla="*/ 3418 w 9588"/>
                <a:gd name="T5" fmla="*/ 0 h 19973"/>
                <a:gd name="T6" fmla="*/ 3418 w 9588"/>
                <a:gd name="T7" fmla="*/ 0 h 19973"/>
                <a:gd name="T8" fmla="*/ 0 w 9588"/>
                <a:gd name="T9" fmla="*/ 0 h 19973"/>
                <a:gd name="T10" fmla="*/ 0 w 9588"/>
                <a:gd name="T11" fmla="*/ 19973 h 19973"/>
                <a:gd name="T12" fmla="*/ 3418 w 9588"/>
                <a:gd name="T13" fmla="*/ 19973 h 19973"/>
                <a:gd name="T14" fmla="*/ 3418 w 9588"/>
                <a:gd name="T15" fmla="*/ 11803 h 19973"/>
                <a:gd name="T16" fmla="*/ 4794 w 9588"/>
                <a:gd name="T17" fmla="*/ 11803 h 19973"/>
                <a:gd name="T18" fmla="*/ 4794 w 9588"/>
                <a:gd name="T19" fmla="*/ 11812 h 19973"/>
                <a:gd name="T20" fmla="*/ 6171 w 9588"/>
                <a:gd name="T21" fmla="*/ 14871 h 19973"/>
                <a:gd name="T22" fmla="*/ 6171 w 9588"/>
                <a:gd name="T23" fmla="*/ 19973 h 19973"/>
                <a:gd name="T24" fmla="*/ 9588 w 9588"/>
                <a:gd name="T25" fmla="*/ 19973 h 19973"/>
                <a:gd name="T26" fmla="*/ 9588 w 9588"/>
                <a:gd name="T27" fmla="*/ 14871 h 19973"/>
                <a:gd name="T28" fmla="*/ 7842 w 9588"/>
                <a:gd name="T29" fmla="*/ 10895 h 19973"/>
                <a:gd name="T30" fmla="*/ 9588 w 9588"/>
                <a:gd name="T31" fmla="*/ 6919 h 19973"/>
                <a:gd name="T32" fmla="*/ 9588 w 9588"/>
                <a:gd name="T33" fmla="*/ 4885 h 19973"/>
                <a:gd name="T34" fmla="*/ 4794 w 9588"/>
                <a:gd name="T35" fmla="*/ 0 h 19973"/>
                <a:gd name="T36" fmla="*/ 6171 w 9588"/>
                <a:gd name="T37" fmla="*/ 6919 h 19973"/>
                <a:gd name="T38" fmla="*/ 4794 w 9588"/>
                <a:gd name="T39" fmla="*/ 9977 h 19973"/>
                <a:gd name="T40" fmla="*/ 3418 w 9588"/>
                <a:gd name="T41" fmla="*/ 9977 h 19973"/>
                <a:gd name="T42" fmla="*/ 3418 w 9588"/>
                <a:gd name="T43" fmla="*/ 1826 h 19973"/>
                <a:gd name="T44" fmla="*/ 4794 w 9588"/>
                <a:gd name="T45" fmla="*/ 1826 h 19973"/>
                <a:gd name="T46" fmla="*/ 6171 w 9588"/>
                <a:gd name="T47" fmla="*/ 4885 h 19973"/>
                <a:gd name="T48" fmla="*/ 6171 w 9588"/>
                <a:gd name="T49" fmla="*/ 6919 h 19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88" h="19973">
                  <a:moveTo>
                    <a:pt x="4794" y="0"/>
                  </a:moveTo>
                  <a:lnTo>
                    <a:pt x="4794" y="0"/>
                  </a:lnTo>
                  <a:lnTo>
                    <a:pt x="3418" y="0"/>
                  </a:lnTo>
                  <a:lnTo>
                    <a:pt x="3418" y="0"/>
                  </a:lnTo>
                  <a:lnTo>
                    <a:pt x="0" y="0"/>
                  </a:lnTo>
                  <a:lnTo>
                    <a:pt x="0" y="19973"/>
                  </a:lnTo>
                  <a:lnTo>
                    <a:pt x="3418" y="19973"/>
                  </a:lnTo>
                  <a:lnTo>
                    <a:pt x="3418" y="11803"/>
                  </a:lnTo>
                  <a:lnTo>
                    <a:pt x="4794" y="11803"/>
                  </a:lnTo>
                  <a:lnTo>
                    <a:pt x="4794" y="11812"/>
                  </a:lnTo>
                  <a:cubicBezTo>
                    <a:pt x="5808" y="11812"/>
                    <a:pt x="6171" y="12555"/>
                    <a:pt x="6171" y="14871"/>
                  </a:cubicBezTo>
                  <a:lnTo>
                    <a:pt x="6171" y="19973"/>
                  </a:lnTo>
                  <a:lnTo>
                    <a:pt x="9588" y="19973"/>
                  </a:lnTo>
                  <a:lnTo>
                    <a:pt x="9588" y="14871"/>
                  </a:lnTo>
                  <a:cubicBezTo>
                    <a:pt x="9588" y="13698"/>
                    <a:pt x="9222" y="11951"/>
                    <a:pt x="7842" y="10895"/>
                  </a:cubicBezTo>
                  <a:cubicBezTo>
                    <a:pt x="9222" y="9839"/>
                    <a:pt x="9588" y="8092"/>
                    <a:pt x="9588" y="6919"/>
                  </a:cubicBezTo>
                  <a:lnTo>
                    <a:pt x="9588" y="4885"/>
                  </a:lnTo>
                  <a:cubicBezTo>
                    <a:pt x="9588" y="3105"/>
                    <a:pt x="8745" y="0"/>
                    <a:pt x="4794" y="0"/>
                  </a:cubicBezTo>
                  <a:close/>
                  <a:moveTo>
                    <a:pt x="6171" y="6919"/>
                  </a:moveTo>
                  <a:cubicBezTo>
                    <a:pt x="6171" y="9234"/>
                    <a:pt x="5808" y="9977"/>
                    <a:pt x="4794" y="9977"/>
                  </a:cubicBezTo>
                  <a:lnTo>
                    <a:pt x="3418" y="9977"/>
                  </a:lnTo>
                  <a:lnTo>
                    <a:pt x="3418" y="1826"/>
                  </a:lnTo>
                  <a:lnTo>
                    <a:pt x="4794" y="1826"/>
                  </a:lnTo>
                  <a:cubicBezTo>
                    <a:pt x="5808" y="1826"/>
                    <a:pt x="6171" y="2569"/>
                    <a:pt x="6171" y="4885"/>
                  </a:cubicBezTo>
                  <a:lnTo>
                    <a:pt x="6171" y="69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3" name="Rectangle 22">
            <a:extLst>
              <a:ext uri="{FF2B5EF4-FFF2-40B4-BE49-F238E27FC236}">
                <a16:creationId xmlns:a16="http://schemas.microsoft.com/office/drawing/2014/main" id="{93DCB745-3316-8749-AE80-8B79763047C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ln>
                <a:noFill/>
              </a:ln>
            </a:endParaRPr>
          </a:p>
        </p:txBody>
      </p:sp>
      <p:grpSp>
        <p:nvGrpSpPr>
          <p:cNvPr id="13" name="Ryhmä 8">
            <a:extLst>
              <a:ext uri="{FF2B5EF4-FFF2-40B4-BE49-F238E27FC236}">
                <a16:creationId xmlns:a16="http://schemas.microsoft.com/office/drawing/2014/main" id="{B28A3FCF-B789-D948-898E-FB131D44E2EC}"/>
              </a:ext>
            </a:extLst>
          </p:cNvPr>
          <p:cNvGrpSpPr>
            <a:grpSpLocks noChangeAspect="1"/>
          </p:cNvGrpSpPr>
          <p:nvPr userDrawn="1"/>
        </p:nvGrpSpPr>
        <p:grpSpPr bwMode="black">
          <a:xfrm>
            <a:off x="543335" y="5705445"/>
            <a:ext cx="0" cy="0"/>
            <a:chOff x="3381375" y="6350"/>
            <a:chExt cx="5429251" cy="6845301"/>
          </a:xfrm>
          <a:solidFill>
            <a:srgbClr val="B3E5D1"/>
          </a:solidFill>
        </p:grpSpPr>
        <p:sp>
          <p:nvSpPr>
            <p:cNvPr id="14" name="Freeform 5">
              <a:extLst>
                <a:ext uri="{FF2B5EF4-FFF2-40B4-BE49-F238E27FC236}">
                  <a16:creationId xmlns:a16="http://schemas.microsoft.com/office/drawing/2014/main" id="{35C25445-8DB4-F044-92EA-0E0D28893F8A}"/>
                </a:ext>
              </a:extLst>
            </p:cNvPr>
            <p:cNvSpPr>
              <a:spLocks/>
            </p:cNvSpPr>
            <p:nvPr userDrawn="1"/>
          </p:nvSpPr>
          <p:spPr bwMode="black">
            <a:xfrm>
              <a:off x="5319713" y="3552825"/>
              <a:ext cx="1552575" cy="3263900"/>
            </a:xfrm>
            <a:custGeom>
              <a:avLst/>
              <a:gdLst>
                <a:gd name="T0" fmla="*/ 4794 w 9588"/>
                <a:gd name="T1" fmla="*/ 0 h 20191"/>
                <a:gd name="T2" fmla="*/ 0 w 9588"/>
                <a:gd name="T3" fmla="*/ 4884 h 20191"/>
                <a:gd name="T4" fmla="*/ 0 w 9588"/>
                <a:gd name="T5" fmla="*/ 20191 h 20191"/>
                <a:gd name="T6" fmla="*/ 3418 w 9588"/>
                <a:gd name="T7" fmla="*/ 20191 h 20191"/>
                <a:gd name="T8" fmla="*/ 3418 w 9588"/>
                <a:gd name="T9" fmla="*/ 4884 h 20191"/>
                <a:gd name="T10" fmla="*/ 4794 w 9588"/>
                <a:gd name="T11" fmla="*/ 1826 h 20191"/>
                <a:gd name="T12" fmla="*/ 6171 w 9588"/>
                <a:gd name="T13" fmla="*/ 4884 h 20191"/>
                <a:gd name="T14" fmla="*/ 6171 w 9588"/>
                <a:gd name="T15" fmla="*/ 20191 h 20191"/>
                <a:gd name="T16" fmla="*/ 9588 w 9588"/>
                <a:gd name="T17" fmla="*/ 20191 h 20191"/>
                <a:gd name="T18" fmla="*/ 9588 w 9588"/>
                <a:gd name="T19" fmla="*/ 4884 h 20191"/>
                <a:gd name="T20" fmla="*/ 4794 w 9588"/>
                <a:gd name="T21" fmla="*/ 0 h 20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20191">
                  <a:moveTo>
                    <a:pt x="4794" y="0"/>
                  </a:moveTo>
                  <a:cubicBezTo>
                    <a:pt x="843" y="0"/>
                    <a:pt x="0" y="3104"/>
                    <a:pt x="0" y="4884"/>
                  </a:cubicBezTo>
                  <a:lnTo>
                    <a:pt x="0" y="20191"/>
                  </a:lnTo>
                  <a:lnTo>
                    <a:pt x="3418" y="20191"/>
                  </a:lnTo>
                  <a:lnTo>
                    <a:pt x="3418" y="4884"/>
                  </a:lnTo>
                  <a:cubicBezTo>
                    <a:pt x="3418" y="2569"/>
                    <a:pt x="3781" y="1826"/>
                    <a:pt x="4794" y="1826"/>
                  </a:cubicBezTo>
                  <a:cubicBezTo>
                    <a:pt x="5808" y="1826"/>
                    <a:pt x="6171" y="2569"/>
                    <a:pt x="6171" y="4884"/>
                  </a:cubicBezTo>
                  <a:lnTo>
                    <a:pt x="6171" y="20191"/>
                  </a:lnTo>
                  <a:lnTo>
                    <a:pt x="9588" y="20191"/>
                  </a:lnTo>
                  <a:lnTo>
                    <a:pt x="9588" y="4884"/>
                  </a:lnTo>
                  <a:cubicBezTo>
                    <a:pt x="9588" y="3104"/>
                    <a:pt x="8745" y="0"/>
                    <a:pt x="47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2062415A-C66F-EB4F-9AA1-5BD6011DF179}"/>
                </a:ext>
              </a:extLst>
            </p:cNvPr>
            <p:cNvSpPr>
              <a:spLocks noEditPoints="1"/>
            </p:cNvSpPr>
            <p:nvPr userDrawn="1"/>
          </p:nvSpPr>
          <p:spPr bwMode="black">
            <a:xfrm>
              <a:off x="7259638" y="6350"/>
              <a:ext cx="1550988" cy="2206625"/>
            </a:xfrm>
            <a:custGeom>
              <a:avLst/>
              <a:gdLst>
                <a:gd name="T0" fmla="*/ 4795 w 9589"/>
                <a:gd name="T1" fmla="*/ 0 h 13648"/>
                <a:gd name="T2" fmla="*/ 0 w 9589"/>
                <a:gd name="T3" fmla="*/ 4885 h 13648"/>
                <a:gd name="T4" fmla="*/ 0 w 9589"/>
                <a:gd name="T5" fmla="*/ 6824 h 13648"/>
                <a:gd name="T6" fmla="*/ 0 w 9589"/>
                <a:gd name="T7" fmla="*/ 8763 h 13648"/>
                <a:gd name="T8" fmla="*/ 4795 w 9589"/>
                <a:gd name="T9" fmla="*/ 13648 h 13648"/>
                <a:gd name="T10" fmla="*/ 9589 w 9589"/>
                <a:gd name="T11" fmla="*/ 8763 h 13648"/>
                <a:gd name="T12" fmla="*/ 9589 w 9589"/>
                <a:gd name="T13" fmla="*/ 6824 h 13648"/>
                <a:gd name="T14" fmla="*/ 9589 w 9589"/>
                <a:gd name="T15" fmla="*/ 4885 h 13648"/>
                <a:gd name="T16" fmla="*/ 4795 w 9589"/>
                <a:gd name="T17" fmla="*/ 0 h 13648"/>
                <a:gd name="T18" fmla="*/ 6171 w 9589"/>
                <a:gd name="T19" fmla="*/ 8763 h 13648"/>
                <a:gd name="T20" fmla="*/ 4795 w 9589"/>
                <a:gd name="T21" fmla="*/ 11822 h 13648"/>
                <a:gd name="T22" fmla="*/ 3418 w 9589"/>
                <a:gd name="T23" fmla="*/ 8763 h 13648"/>
                <a:gd name="T24" fmla="*/ 3418 w 9589"/>
                <a:gd name="T25" fmla="*/ 6824 h 13648"/>
                <a:gd name="T26" fmla="*/ 3418 w 9589"/>
                <a:gd name="T27" fmla="*/ 4885 h 13648"/>
                <a:gd name="T28" fmla="*/ 4795 w 9589"/>
                <a:gd name="T29" fmla="*/ 1826 h 13648"/>
                <a:gd name="T30" fmla="*/ 6171 w 9589"/>
                <a:gd name="T31" fmla="*/ 4885 h 13648"/>
                <a:gd name="T32" fmla="*/ 6171 w 9589"/>
                <a:gd name="T33" fmla="*/ 6824 h 13648"/>
                <a:gd name="T34" fmla="*/ 6171 w 9589"/>
                <a:gd name="T35" fmla="*/ 8763 h 1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89" h="13648">
                  <a:moveTo>
                    <a:pt x="4795" y="0"/>
                  </a:moveTo>
                  <a:cubicBezTo>
                    <a:pt x="844" y="0"/>
                    <a:pt x="0" y="3105"/>
                    <a:pt x="0" y="4885"/>
                  </a:cubicBezTo>
                  <a:lnTo>
                    <a:pt x="0" y="6824"/>
                  </a:lnTo>
                  <a:lnTo>
                    <a:pt x="0" y="8763"/>
                  </a:lnTo>
                  <a:cubicBezTo>
                    <a:pt x="0" y="10543"/>
                    <a:pt x="844" y="13648"/>
                    <a:pt x="4795" y="13648"/>
                  </a:cubicBezTo>
                  <a:cubicBezTo>
                    <a:pt x="8746" y="13648"/>
                    <a:pt x="9589" y="10543"/>
                    <a:pt x="9589" y="8763"/>
                  </a:cubicBezTo>
                  <a:lnTo>
                    <a:pt x="9589" y="6824"/>
                  </a:lnTo>
                  <a:lnTo>
                    <a:pt x="9589" y="4885"/>
                  </a:lnTo>
                  <a:cubicBezTo>
                    <a:pt x="9589" y="3105"/>
                    <a:pt x="8746" y="0"/>
                    <a:pt x="4795" y="0"/>
                  </a:cubicBezTo>
                  <a:close/>
                  <a:moveTo>
                    <a:pt x="6171" y="8763"/>
                  </a:moveTo>
                  <a:cubicBezTo>
                    <a:pt x="6171" y="11079"/>
                    <a:pt x="5808" y="11822"/>
                    <a:pt x="4795" y="11822"/>
                  </a:cubicBezTo>
                  <a:cubicBezTo>
                    <a:pt x="3781" y="11822"/>
                    <a:pt x="3418" y="11079"/>
                    <a:pt x="3418" y="8763"/>
                  </a:cubicBezTo>
                  <a:lnTo>
                    <a:pt x="3418" y="6824"/>
                  </a:lnTo>
                  <a:lnTo>
                    <a:pt x="3418" y="4885"/>
                  </a:lnTo>
                  <a:cubicBezTo>
                    <a:pt x="3418" y="2569"/>
                    <a:pt x="3781" y="1826"/>
                    <a:pt x="4795" y="1826"/>
                  </a:cubicBezTo>
                  <a:cubicBezTo>
                    <a:pt x="5808" y="1826"/>
                    <a:pt x="6171" y="2569"/>
                    <a:pt x="6171" y="4885"/>
                  </a:cubicBezTo>
                  <a:lnTo>
                    <a:pt x="6171" y="6824"/>
                  </a:lnTo>
                  <a:lnTo>
                    <a:pt x="6171" y="87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FC253EEF-8446-2C45-8FFE-47979B2FF3FF}"/>
                </a:ext>
              </a:extLst>
            </p:cNvPr>
            <p:cNvSpPr>
              <a:spLocks/>
            </p:cNvSpPr>
            <p:nvPr userDrawn="1"/>
          </p:nvSpPr>
          <p:spPr bwMode="black">
            <a:xfrm>
              <a:off x="3381375" y="4681538"/>
              <a:ext cx="1550988" cy="2170113"/>
            </a:xfrm>
            <a:custGeom>
              <a:avLst/>
              <a:gdLst>
                <a:gd name="T0" fmla="*/ 6171 w 9588"/>
                <a:gd name="T1" fmla="*/ 0 h 13430"/>
                <a:gd name="T2" fmla="*/ 6171 w 9588"/>
                <a:gd name="T3" fmla="*/ 8545 h 13430"/>
                <a:gd name="T4" fmla="*/ 4794 w 9588"/>
                <a:gd name="T5" fmla="*/ 11604 h 13430"/>
                <a:gd name="T6" fmla="*/ 3417 w 9588"/>
                <a:gd name="T7" fmla="*/ 8545 h 13430"/>
                <a:gd name="T8" fmla="*/ 3417 w 9588"/>
                <a:gd name="T9" fmla="*/ 0 h 13430"/>
                <a:gd name="T10" fmla="*/ 0 w 9588"/>
                <a:gd name="T11" fmla="*/ 0 h 13430"/>
                <a:gd name="T12" fmla="*/ 0 w 9588"/>
                <a:gd name="T13" fmla="*/ 8545 h 13430"/>
                <a:gd name="T14" fmla="*/ 4794 w 9588"/>
                <a:gd name="T15" fmla="*/ 13430 h 13430"/>
                <a:gd name="T16" fmla="*/ 9588 w 9588"/>
                <a:gd name="T17" fmla="*/ 8545 h 13430"/>
                <a:gd name="T18" fmla="*/ 9588 w 9588"/>
                <a:gd name="T19" fmla="*/ 0 h 13430"/>
                <a:gd name="T20" fmla="*/ 6171 w 9588"/>
                <a:gd name="T21" fmla="*/ 0 h 1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13430">
                  <a:moveTo>
                    <a:pt x="6171" y="0"/>
                  </a:moveTo>
                  <a:lnTo>
                    <a:pt x="6171" y="8545"/>
                  </a:lnTo>
                  <a:cubicBezTo>
                    <a:pt x="6171" y="10861"/>
                    <a:pt x="5807" y="11604"/>
                    <a:pt x="4794" y="11604"/>
                  </a:cubicBezTo>
                  <a:cubicBezTo>
                    <a:pt x="3781" y="11604"/>
                    <a:pt x="3417" y="10861"/>
                    <a:pt x="3417" y="8545"/>
                  </a:cubicBezTo>
                  <a:lnTo>
                    <a:pt x="3417" y="0"/>
                  </a:lnTo>
                  <a:lnTo>
                    <a:pt x="0" y="0"/>
                  </a:lnTo>
                  <a:lnTo>
                    <a:pt x="0" y="8545"/>
                  </a:lnTo>
                  <a:cubicBezTo>
                    <a:pt x="0" y="10325"/>
                    <a:pt x="843" y="13430"/>
                    <a:pt x="4794" y="13430"/>
                  </a:cubicBezTo>
                  <a:cubicBezTo>
                    <a:pt x="8745" y="13430"/>
                    <a:pt x="9588" y="10325"/>
                    <a:pt x="9588" y="8545"/>
                  </a:cubicBezTo>
                  <a:lnTo>
                    <a:pt x="9588" y="0"/>
                  </a:lnTo>
                  <a:lnTo>
                    <a:pt x="61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395042AF-5578-E44B-9623-494B08D41FDF}"/>
                </a:ext>
              </a:extLst>
            </p:cNvPr>
            <p:cNvSpPr>
              <a:spLocks/>
            </p:cNvSpPr>
            <p:nvPr userDrawn="1"/>
          </p:nvSpPr>
          <p:spPr bwMode="black">
            <a:xfrm>
              <a:off x="3381375" y="6350"/>
              <a:ext cx="1550988" cy="4392613"/>
            </a:xfrm>
            <a:custGeom>
              <a:avLst/>
              <a:gdLst>
                <a:gd name="T0" fmla="*/ 9588 w 9588"/>
                <a:gd name="T1" fmla="*/ 10968 h 27170"/>
                <a:gd name="T2" fmla="*/ 9588 w 9588"/>
                <a:gd name="T3" fmla="*/ 5103 h 27170"/>
                <a:gd name="T4" fmla="*/ 4794 w 9588"/>
                <a:gd name="T5" fmla="*/ 0 h 27170"/>
                <a:gd name="T6" fmla="*/ 0 w 9588"/>
                <a:gd name="T7" fmla="*/ 5103 h 27170"/>
                <a:gd name="T8" fmla="*/ 0 w 9588"/>
                <a:gd name="T9" fmla="*/ 13585 h 27170"/>
                <a:gd name="T10" fmla="*/ 0 w 9588"/>
                <a:gd name="T11" fmla="*/ 21752 h 27170"/>
                <a:gd name="T12" fmla="*/ 4794 w 9588"/>
                <a:gd name="T13" fmla="*/ 27170 h 27170"/>
                <a:gd name="T14" fmla="*/ 9588 w 9588"/>
                <a:gd name="T15" fmla="*/ 22286 h 27170"/>
                <a:gd name="T16" fmla="*/ 9588 w 9588"/>
                <a:gd name="T17" fmla="*/ 14901 h 27170"/>
                <a:gd name="T18" fmla="*/ 9588 w 9588"/>
                <a:gd name="T19" fmla="*/ 13367 h 27170"/>
                <a:gd name="T20" fmla="*/ 4794 w 9588"/>
                <a:gd name="T21" fmla="*/ 13367 h 27170"/>
                <a:gd name="T22" fmla="*/ 4794 w 9588"/>
                <a:gd name="T23" fmla="*/ 14901 h 27170"/>
                <a:gd name="T24" fmla="*/ 6171 w 9588"/>
                <a:gd name="T25" fmla="*/ 14901 h 27170"/>
                <a:gd name="T26" fmla="*/ 6171 w 9588"/>
                <a:gd name="T27" fmla="*/ 22286 h 27170"/>
                <a:gd name="T28" fmla="*/ 4794 w 9588"/>
                <a:gd name="T29" fmla="*/ 25344 h 27170"/>
                <a:gd name="T30" fmla="*/ 3417 w 9588"/>
                <a:gd name="T31" fmla="*/ 22286 h 27170"/>
                <a:gd name="T32" fmla="*/ 3417 w 9588"/>
                <a:gd name="T33" fmla="*/ 13585 h 27170"/>
                <a:gd name="T34" fmla="*/ 3417 w 9588"/>
                <a:gd name="T35" fmla="*/ 5103 h 27170"/>
                <a:gd name="T36" fmla="*/ 4794 w 9588"/>
                <a:gd name="T37" fmla="*/ 1826 h 27170"/>
                <a:gd name="T38" fmla="*/ 6171 w 9588"/>
                <a:gd name="T39" fmla="*/ 5103 h 27170"/>
                <a:gd name="T40" fmla="*/ 6171 w 9588"/>
                <a:gd name="T41" fmla="*/ 10968 h 27170"/>
                <a:gd name="T42" fmla="*/ 9588 w 9588"/>
                <a:gd name="T43" fmla="*/ 10968 h 27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8" h="27170">
                  <a:moveTo>
                    <a:pt x="9588" y="10968"/>
                  </a:moveTo>
                  <a:lnTo>
                    <a:pt x="9588" y="5103"/>
                  </a:lnTo>
                  <a:cubicBezTo>
                    <a:pt x="9588" y="3323"/>
                    <a:pt x="8745" y="0"/>
                    <a:pt x="4794" y="0"/>
                  </a:cubicBezTo>
                  <a:cubicBezTo>
                    <a:pt x="843" y="0"/>
                    <a:pt x="0" y="3323"/>
                    <a:pt x="0" y="5103"/>
                  </a:cubicBezTo>
                  <a:lnTo>
                    <a:pt x="0" y="13585"/>
                  </a:lnTo>
                  <a:lnTo>
                    <a:pt x="0" y="21752"/>
                  </a:lnTo>
                  <a:cubicBezTo>
                    <a:pt x="0" y="24066"/>
                    <a:pt x="843" y="27170"/>
                    <a:pt x="4794" y="27170"/>
                  </a:cubicBezTo>
                  <a:cubicBezTo>
                    <a:pt x="8745" y="27170"/>
                    <a:pt x="9588" y="24066"/>
                    <a:pt x="9588" y="22286"/>
                  </a:cubicBezTo>
                  <a:lnTo>
                    <a:pt x="9588" y="14901"/>
                  </a:lnTo>
                  <a:lnTo>
                    <a:pt x="9588" y="13367"/>
                  </a:lnTo>
                  <a:lnTo>
                    <a:pt x="4794" y="13367"/>
                  </a:lnTo>
                  <a:lnTo>
                    <a:pt x="4794" y="14901"/>
                  </a:lnTo>
                  <a:lnTo>
                    <a:pt x="6171" y="14901"/>
                  </a:lnTo>
                  <a:lnTo>
                    <a:pt x="6171" y="22286"/>
                  </a:lnTo>
                  <a:cubicBezTo>
                    <a:pt x="6171" y="24601"/>
                    <a:pt x="5807" y="25344"/>
                    <a:pt x="4794" y="25344"/>
                  </a:cubicBezTo>
                  <a:cubicBezTo>
                    <a:pt x="3781" y="25344"/>
                    <a:pt x="3417" y="24601"/>
                    <a:pt x="3417" y="22286"/>
                  </a:cubicBezTo>
                  <a:lnTo>
                    <a:pt x="3417" y="13585"/>
                  </a:lnTo>
                  <a:lnTo>
                    <a:pt x="3417" y="5103"/>
                  </a:lnTo>
                  <a:cubicBezTo>
                    <a:pt x="3417" y="2787"/>
                    <a:pt x="3781" y="1826"/>
                    <a:pt x="4794" y="1826"/>
                  </a:cubicBezTo>
                  <a:cubicBezTo>
                    <a:pt x="5807" y="1826"/>
                    <a:pt x="6171" y="2787"/>
                    <a:pt x="6171" y="5103"/>
                  </a:cubicBezTo>
                  <a:lnTo>
                    <a:pt x="6171" y="10968"/>
                  </a:lnTo>
                  <a:lnTo>
                    <a:pt x="9588" y="109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8" name="Freeform 9">
              <a:extLst>
                <a:ext uri="{FF2B5EF4-FFF2-40B4-BE49-F238E27FC236}">
                  <a16:creationId xmlns:a16="http://schemas.microsoft.com/office/drawing/2014/main" id="{D7D2C422-FCBB-5C45-9738-176ECE0E2EDF}"/>
                </a:ext>
              </a:extLst>
            </p:cNvPr>
            <p:cNvSpPr>
              <a:spLocks noEditPoints="1"/>
            </p:cNvSpPr>
            <p:nvPr userDrawn="1"/>
          </p:nvSpPr>
          <p:spPr bwMode="black">
            <a:xfrm>
              <a:off x="7259638" y="2493963"/>
              <a:ext cx="1550988" cy="4322763"/>
            </a:xfrm>
            <a:custGeom>
              <a:avLst/>
              <a:gdLst>
                <a:gd name="T0" fmla="*/ 4795 w 9589"/>
                <a:gd name="T1" fmla="*/ 0 h 26734"/>
                <a:gd name="T2" fmla="*/ 4795 w 9589"/>
                <a:gd name="T3" fmla="*/ 0 h 26734"/>
                <a:gd name="T4" fmla="*/ 3418 w 9589"/>
                <a:gd name="T5" fmla="*/ 0 h 26734"/>
                <a:gd name="T6" fmla="*/ 0 w 9589"/>
                <a:gd name="T7" fmla="*/ 0 h 26734"/>
                <a:gd name="T8" fmla="*/ 0 w 9589"/>
                <a:gd name="T9" fmla="*/ 13367 h 26734"/>
                <a:gd name="T10" fmla="*/ 0 w 9589"/>
                <a:gd name="T11" fmla="*/ 26734 h 26734"/>
                <a:gd name="T12" fmla="*/ 3418 w 9589"/>
                <a:gd name="T13" fmla="*/ 26734 h 26734"/>
                <a:gd name="T14" fmla="*/ 4795 w 9589"/>
                <a:gd name="T15" fmla="*/ 26734 h 26734"/>
                <a:gd name="T16" fmla="*/ 9589 w 9589"/>
                <a:gd name="T17" fmla="*/ 21849 h 26734"/>
                <a:gd name="T18" fmla="*/ 9589 w 9589"/>
                <a:gd name="T19" fmla="*/ 13367 h 26734"/>
                <a:gd name="T20" fmla="*/ 9589 w 9589"/>
                <a:gd name="T21" fmla="*/ 4884 h 26734"/>
                <a:gd name="T22" fmla="*/ 4795 w 9589"/>
                <a:gd name="T23" fmla="*/ 0 h 26734"/>
                <a:gd name="T24" fmla="*/ 6171 w 9589"/>
                <a:gd name="T25" fmla="*/ 21849 h 26734"/>
                <a:gd name="T26" fmla="*/ 4795 w 9589"/>
                <a:gd name="T27" fmla="*/ 24908 h 26734"/>
                <a:gd name="T28" fmla="*/ 3418 w 9589"/>
                <a:gd name="T29" fmla="*/ 24908 h 26734"/>
                <a:gd name="T30" fmla="*/ 3418 w 9589"/>
                <a:gd name="T31" fmla="*/ 13367 h 26734"/>
                <a:gd name="T32" fmla="*/ 3418 w 9589"/>
                <a:gd name="T33" fmla="*/ 1826 h 26734"/>
                <a:gd name="T34" fmla="*/ 4795 w 9589"/>
                <a:gd name="T35" fmla="*/ 1826 h 26734"/>
                <a:gd name="T36" fmla="*/ 4795 w 9589"/>
                <a:gd name="T37" fmla="*/ 1826 h 26734"/>
                <a:gd name="T38" fmla="*/ 6171 w 9589"/>
                <a:gd name="T39" fmla="*/ 4884 h 26734"/>
                <a:gd name="T40" fmla="*/ 6171 w 9589"/>
                <a:gd name="T41" fmla="*/ 13367 h 26734"/>
                <a:gd name="T42" fmla="*/ 6171 w 9589"/>
                <a:gd name="T43" fmla="*/ 21849 h 26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9" h="26734">
                  <a:moveTo>
                    <a:pt x="4795" y="0"/>
                  </a:moveTo>
                  <a:lnTo>
                    <a:pt x="4795" y="0"/>
                  </a:lnTo>
                  <a:lnTo>
                    <a:pt x="3418" y="0"/>
                  </a:lnTo>
                  <a:lnTo>
                    <a:pt x="0" y="0"/>
                  </a:lnTo>
                  <a:lnTo>
                    <a:pt x="0" y="13367"/>
                  </a:lnTo>
                  <a:lnTo>
                    <a:pt x="0" y="26734"/>
                  </a:lnTo>
                  <a:lnTo>
                    <a:pt x="3418" y="26734"/>
                  </a:lnTo>
                  <a:lnTo>
                    <a:pt x="4795" y="26734"/>
                  </a:lnTo>
                  <a:cubicBezTo>
                    <a:pt x="8746" y="26734"/>
                    <a:pt x="9589" y="23629"/>
                    <a:pt x="9589" y="21849"/>
                  </a:cubicBezTo>
                  <a:lnTo>
                    <a:pt x="9589" y="13367"/>
                  </a:lnTo>
                  <a:lnTo>
                    <a:pt x="9589" y="4884"/>
                  </a:lnTo>
                  <a:cubicBezTo>
                    <a:pt x="9589" y="3104"/>
                    <a:pt x="8746" y="0"/>
                    <a:pt x="4795" y="0"/>
                  </a:cubicBezTo>
                  <a:close/>
                  <a:moveTo>
                    <a:pt x="6171" y="21849"/>
                  </a:moveTo>
                  <a:cubicBezTo>
                    <a:pt x="6171" y="24165"/>
                    <a:pt x="5808" y="24908"/>
                    <a:pt x="4795" y="24908"/>
                  </a:cubicBezTo>
                  <a:lnTo>
                    <a:pt x="3418" y="24908"/>
                  </a:lnTo>
                  <a:lnTo>
                    <a:pt x="3418" y="13367"/>
                  </a:lnTo>
                  <a:lnTo>
                    <a:pt x="3418" y="1826"/>
                  </a:lnTo>
                  <a:lnTo>
                    <a:pt x="4795" y="1826"/>
                  </a:lnTo>
                  <a:lnTo>
                    <a:pt x="4795" y="1826"/>
                  </a:lnTo>
                  <a:cubicBezTo>
                    <a:pt x="5808" y="1826"/>
                    <a:pt x="6171" y="2569"/>
                    <a:pt x="6171" y="4884"/>
                  </a:cubicBezTo>
                  <a:lnTo>
                    <a:pt x="6171" y="13367"/>
                  </a:lnTo>
                  <a:lnTo>
                    <a:pt x="6171" y="218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9" name="Freeform 10">
              <a:extLst>
                <a:ext uri="{FF2B5EF4-FFF2-40B4-BE49-F238E27FC236}">
                  <a16:creationId xmlns:a16="http://schemas.microsoft.com/office/drawing/2014/main" id="{4529ADA3-FB85-5E40-9759-ECDAA104E59D}"/>
                </a:ext>
              </a:extLst>
            </p:cNvPr>
            <p:cNvSpPr>
              <a:spLocks noEditPoints="1"/>
            </p:cNvSpPr>
            <p:nvPr userDrawn="1"/>
          </p:nvSpPr>
          <p:spPr bwMode="black">
            <a:xfrm>
              <a:off x="5319713" y="41275"/>
              <a:ext cx="1552575" cy="3228975"/>
            </a:xfrm>
            <a:custGeom>
              <a:avLst/>
              <a:gdLst>
                <a:gd name="T0" fmla="*/ 4794 w 9588"/>
                <a:gd name="T1" fmla="*/ 0 h 19973"/>
                <a:gd name="T2" fmla="*/ 4794 w 9588"/>
                <a:gd name="T3" fmla="*/ 0 h 19973"/>
                <a:gd name="T4" fmla="*/ 3418 w 9588"/>
                <a:gd name="T5" fmla="*/ 0 h 19973"/>
                <a:gd name="T6" fmla="*/ 3418 w 9588"/>
                <a:gd name="T7" fmla="*/ 0 h 19973"/>
                <a:gd name="T8" fmla="*/ 0 w 9588"/>
                <a:gd name="T9" fmla="*/ 0 h 19973"/>
                <a:gd name="T10" fmla="*/ 0 w 9588"/>
                <a:gd name="T11" fmla="*/ 19973 h 19973"/>
                <a:gd name="T12" fmla="*/ 3418 w 9588"/>
                <a:gd name="T13" fmla="*/ 19973 h 19973"/>
                <a:gd name="T14" fmla="*/ 3418 w 9588"/>
                <a:gd name="T15" fmla="*/ 11803 h 19973"/>
                <a:gd name="T16" fmla="*/ 4794 w 9588"/>
                <a:gd name="T17" fmla="*/ 11803 h 19973"/>
                <a:gd name="T18" fmla="*/ 4794 w 9588"/>
                <a:gd name="T19" fmla="*/ 11812 h 19973"/>
                <a:gd name="T20" fmla="*/ 6171 w 9588"/>
                <a:gd name="T21" fmla="*/ 14871 h 19973"/>
                <a:gd name="T22" fmla="*/ 6171 w 9588"/>
                <a:gd name="T23" fmla="*/ 19973 h 19973"/>
                <a:gd name="T24" fmla="*/ 9588 w 9588"/>
                <a:gd name="T25" fmla="*/ 19973 h 19973"/>
                <a:gd name="T26" fmla="*/ 9588 w 9588"/>
                <a:gd name="T27" fmla="*/ 14871 h 19973"/>
                <a:gd name="T28" fmla="*/ 7842 w 9588"/>
                <a:gd name="T29" fmla="*/ 10895 h 19973"/>
                <a:gd name="T30" fmla="*/ 9588 w 9588"/>
                <a:gd name="T31" fmla="*/ 6919 h 19973"/>
                <a:gd name="T32" fmla="*/ 9588 w 9588"/>
                <a:gd name="T33" fmla="*/ 4885 h 19973"/>
                <a:gd name="T34" fmla="*/ 4794 w 9588"/>
                <a:gd name="T35" fmla="*/ 0 h 19973"/>
                <a:gd name="T36" fmla="*/ 6171 w 9588"/>
                <a:gd name="T37" fmla="*/ 6919 h 19973"/>
                <a:gd name="T38" fmla="*/ 4794 w 9588"/>
                <a:gd name="T39" fmla="*/ 9977 h 19973"/>
                <a:gd name="T40" fmla="*/ 3418 w 9588"/>
                <a:gd name="T41" fmla="*/ 9977 h 19973"/>
                <a:gd name="T42" fmla="*/ 3418 w 9588"/>
                <a:gd name="T43" fmla="*/ 1826 h 19973"/>
                <a:gd name="T44" fmla="*/ 4794 w 9588"/>
                <a:gd name="T45" fmla="*/ 1826 h 19973"/>
                <a:gd name="T46" fmla="*/ 6171 w 9588"/>
                <a:gd name="T47" fmla="*/ 4885 h 19973"/>
                <a:gd name="T48" fmla="*/ 6171 w 9588"/>
                <a:gd name="T49" fmla="*/ 6919 h 19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88" h="19973">
                  <a:moveTo>
                    <a:pt x="4794" y="0"/>
                  </a:moveTo>
                  <a:lnTo>
                    <a:pt x="4794" y="0"/>
                  </a:lnTo>
                  <a:lnTo>
                    <a:pt x="3418" y="0"/>
                  </a:lnTo>
                  <a:lnTo>
                    <a:pt x="3418" y="0"/>
                  </a:lnTo>
                  <a:lnTo>
                    <a:pt x="0" y="0"/>
                  </a:lnTo>
                  <a:lnTo>
                    <a:pt x="0" y="19973"/>
                  </a:lnTo>
                  <a:lnTo>
                    <a:pt x="3418" y="19973"/>
                  </a:lnTo>
                  <a:lnTo>
                    <a:pt x="3418" y="11803"/>
                  </a:lnTo>
                  <a:lnTo>
                    <a:pt x="4794" y="11803"/>
                  </a:lnTo>
                  <a:lnTo>
                    <a:pt x="4794" y="11812"/>
                  </a:lnTo>
                  <a:cubicBezTo>
                    <a:pt x="5808" y="11812"/>
                    <a:pt x="6171" y="12555"/>
                    <a:pt x="6171" y="14871"/>
                  </a:cubicBezTo>
                  <a:lnTo>
                    <a:pt x="6171" y="19973"/>
                  </a:lnTo>
                  <a:lnTo>
                    <a:pt x="9588" y="19973"/>
                  </a:lnTo>
                  <a:lnTo>
                    <a:pt x="9588" y="14871"/>
                  </a:lnTo>
                  <a:cubicBezTo>
                    <a:pt x="9588" y="13698"/>
                    <a:pt x="9222" y="11951"/>
                    <a:pt x="7842" y="10895"/>
                  </a:cubicBezTo>
                  <a:cubicBezTo>
                    <a:pt x="9222" y="9839"/>
                    <a:pt x="9588" y="8092"/>
                    <a:pt x="9588" y="6919"/>
                  </a:cubicBezTo>
                  <a:lnTo>
                    <a:pt x="9588" y="4885"/>
                  </a:lnTo>
                  <a:cubicBezTo>
                    <a:pt x="9588" y="3105"/>
                    <a:pt x="8745" y="0"/>
                    <a:pt x="4794" y="0"/>
                  </a:cubicBezTo>
                  <a:close/>
                  <a:moveTo>
                    <a:pt x="6171" y="6919"/>
                  </a:moveTo>
                  <a:cubicBezTo>
                    <a:pt x="6171" y="9234"/>
                    <a:pt x="5808" y="9977"/>
                    <a:pt x="4794" y="9977"/>
                  </a:cubicBezTo>
                  <a:lnTo>
                    <a:pt x="3418" y="9977"/>
                  </a:lnTo>
                  <a:lnTo>
                    <a:pt x="3418" y="1826"/>
                  </a:lnTo>
                  <a:lnTo>
                    <a:pt x="4794" y="1826"/>
                  </a:lnTo>
                  <a:cubicBezTo>
                    <a:pt x="5808" y="1826"/>
                    <a:pt x="6171" y="2569"/>
                    <a:pt x="6171" y="4885"/>
                  </a:cubicBezTo>
                  <a:lnTo>
                    <a:pt x="6171" y="69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pic>
        <p:nvPicPr>
          <p:cNvPr id="20" name="Picture 19" descr="Logo&#10;&#10;Description automatically generated">
            <a:extLst>
              <a:ext uri="{FF2B5EF4-FFF2-40B4-BE49-F238E27FC236}">
                <a16:creationId xmlns:a16="http://schemas.microsoft.com/office/drawing/2014/main" id="{0AC83159-2F6C-6D43-97B5-162C9C9015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93766" y="2939086"/>
            <a:ext cx="4531106" cy="1008000"/>
          </a:xfrm>
          <a:prstGeom prst="rect">
            <a:avLst/>
          </a:prstGeom>
        </p:spPr>
      </p:pic>
    </p:spTree>
    <p:extLst>
      <p:ext uri="{BB962C8B-B14F-4D97-AF65-F5344CB8AC3E}">
        <p14:creationId xmlns:p14="http://schemas.microsoft.com/office/powerpoint/2010/main" val="130373153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ogo-turkoosi">
    <p:bg>
      <p:bgRef idx="1001">
        <a:schemeClr val="bg2"/>
      </p:bgRef>
    </p:bg>
    <p:spTree>
      <p:nvGrpSpPr>
        <p:cNvPr id="1" name=""/>
        <p:cNvGrpSpPr/>
        <p:nvPr/>
      </p:nvGrpSpPr>
      <p:grpSpPr>
        <a:xfrm>
          <a:off x="0" y="0"/>
          <a:ext cx="0" cy="0"/>
          <a:chOff x="0" y="0"/>
          <a:chExt cx="0" cy="0"/>
        </a:xfrm>
      </p:grpSpPr>
      <p:grpSp>
        <p:nvGrpSpPr>
          <p:cNvPr id="5" name="Ryhmä 8">
            <a:extLst>
              <a:ext uri="{FF2B5EF4-FFF2-40B4-BE49-F238E27FC236}">
                <a16:creationId xmlns:a16="http://schemas.microsoft.com/office/drawing/2014/main" id="{E90082FE-E352-A547-A677-2207D6D80FC1}"/>
              </a:ext>
            </a:extLst>
          </p:cNvPr>
          <p:cNvGrpSpPr/>
          <p:nvPr userDrawn="1"/>
        </p:nvGrpSpPr>
        <p:grpSpPr bwMode="black">
          <a:xfrm>
            <a:off x="495301" y="5621243"/>
            <a:ext cx="455473" cy="0"/>
            <a:chOff x="3381375" y="6350"/>
            <a:chExt cx="5429251" cy="6845301"/>
          </a:xfrm>
          <a:solidFill>
            <a:srgbClr val="B3E5D1"/>
          </a:solidFill>
        </p:grpSpPr>
        <p:sp>
          <p:nvSpPr>
            <p:cNvPr id="7" name="Freeform 5">
              <a:extLst>
                <a:ext uri="{FF2B5EF4-FFF2-40B4-BE49-F238E27FC236}">
                  <a16:creationId xmlns:a16="http://schemas.microsoft.com/office/drawing/2014/main" id="{0DB0E794-707B-7042-AE38-CB043F1DCEAD}"/>
                </a:ext>
              </a:extLst>
            </p:cNvPr>
            <p:cNvSpPr>
              <a:spLocks/>
            </p:cNvSpPr>
            <p:nvPr userDrawn="1"/>
          </p:nvSpPr>
          <p:spPr bwMode="black">
            <a:xfrm>
              <a:off x="5319713" y="3552825"/>
              <a:ext cx="1552575" cy="3263900"/>
            </a:xfrm>
            <a:custGeom>
              <a:avLst/>
              <a:gdLst>
                <a:gd name="T0" fmla="*/ 4794 w 9588"/>
                <a:gd name="T1" fmla="*/ 0 h 20191"/>
                <a:gd name="T2" fmla="*/ 0 w 9588"/>
                <a:gd name="T3" fmla="*/ 4884 h 20191"/>
                <a:gd name="T4" fmla="*/ 0 w 9588"/>
                <a:gd name="T5" fmla="*/ 20191 h 20191"/>
                <a:gd name="T6" fmla="*/ 3418 w 9588"/>
                <a:gd name="T7" fmla="*/ 20191 h 20191"/>
                <a:gd name="T8" fmla="*/ 3418 w 9588"/>
                <a:gd name="T9" fmla="*/ 4884 h 20191"/>
                <a:gd name="T10" fmla="*/ 4794 w 9588"/>
                <a:gd name="T11" fmla="*/ 1826 h 20191"/>
                <a:gd name="T12" fmla="*/ 6171 w 9588"/>
                <a:gd name="T13" fmla="*/ 4884 h 20191"/>
                <a:gd name="T14" fmla="*/ 6171 w 9588"/>
                <a:gd name="T15" fmla="*/ 20191 h 20191"/>
                <a:gd name="T16" fmla="*/ 9588 w 9588"/>
                <a:gd name="T17" fmla="*/ 20191 h 20191"/>
                <a:gd name="T18" fmla="*/ 9588 w 9588"/>
                <a:gd name="T19" fmla="*/ 4884 h 20191"/>
                <a:gd name="T20" fmla="*/ 4794 w 9588"/>
                <a:gd name="T21" fmla="*/ 0 h 20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20191">
                  <a:moveTo>
                    <a:pt x="4794" y="0"/>
                  </a:moveTo>
                  <a:cubicBezTo>
                    <a:pt x="843" y="0"/>
                    <a:pt x="0" y="3104"/>
                    <a:pt x="0" y="4884"/>
                  </a:cubicBezTo>
                  <a:lnTo>
                    <a:pt x="0" y="20191"/>
                  </a:lnTo>
                  <a:lnTo>
                    <a:pt x="3418" y="20191"/>
                  </a:lnTo>
                  <a:lnTo>
                    <a:pt x="3418" y="4884"/>
                  </a:lnTo>
                  <a:cubicBezTo>
                    <a:pt x="3418" y="2569"/>
                    <a:pt x="3781" y="1826"/>
                    <a:pt x="4794" y="1826"/>
                  </a:cubicBezTo>
                  <a:cubicBezTo>
                    <a:pt x="5808" y="1826"/>
                    <a:pt x="6171" y="2569"/>
                    <a:pt x="6171" y="4884"/>
                  </a:cubicBezTo>
                  <a:lnTo>
                    <a:pt x="6171" y="20191"/>
                  </a:lnTo>
                  <a:lnTo>
                    <a:pt x="9588" y="20191"/>
                  </a:lnTo>
                  <a:lnTo>
                    <a:pt x="9588" y="4884"/>
                  </a:lnTo>
                  <a:cubicBezTo>
                    <a:pt x="9588" y="3104"/>
                    <a:pt x="8745" y="0"/>
                    <a:pt x="47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8" name="Freeform 6">
              <a:extLst>
                <a:ext uri="{FF2B5EF4-FFF2-40B4-BE49-F238E27FC236}">
                  <a16:creationId xmlns:a16="http://schemas.microsoft.com/office/drawing/2014/main" id="{3FD4684B-FA9E-1042-B62C-68E2CC4AB330}"/>
                </a:ext>
              </a:extLst>
            </p:cNvPr>
            <p:cNvSpPr>
              <a:spLocks noEditPoints="1"/>
            </p:cNvSpPr>
            <p:nvPr userDrawn="1"/>
          </p:nvSpPr>
          <p:spPr bwMode="black">
            <a:xfrm>
              <a:off x="7259638" y="6350"/>
              <a:ext cx="1550988" cy="2206625"/>
            </a:xfrm>
            <a:custGeom>
              <a:avLst/>
              <a:gdLst>
                <a:gd name="T0" fmla="*/ 4795 w 9589"/>
                <a:gd name="T1" fmla="*/ 0 h 13648"/>
                <a:gd name="T2" fmla="*/ 0 w 9589"/>
                <a:gd name="T3" fmla="*/ 4885 h 13648"/>
                <a:gd name="T4" fmla="*/ 0 w 9589"/>
                <a:gd name="T5" fmla="*/ 6824 h 13648"/>
                <a:gd name="T6" fmla="*/ 0 w 9589"/>
                <a:gd name="T7" fmla="*/ 8763 h 13648"/>
                <a:gd name="T8" fmla="*/ 4795 w 9589"/>
                <a:gd name="T9" fmla="*/ 13648 h 13648"/>
                <a:gd name="T10" fmla="*/ 9589 w 9589"/>
                <a:gd name="T11" fmla="*/ 8763 h 13648"/>
                <a:gd name="T12" fmla="*/ 9589 w 9589"/>
                <a:gd name="T13" fmla="*/ 6824 h 13648"/>
                <a:gd name="T14" fmla="*/ 9589 w 9589"/>
                <a:gd name="T15" fmla="*/ 4885 h 13648"/>
                <a:gd name="T16" fmla="*/ 4795 w 9589"/>
                <a:gd name="T17" fmla="*/ 0 h 13648"/>
                <a:gd name="T18" fmla="*/ 6171 w 9589"/>
                <a:gd name="T19" fmla="*/ 8763 h 13648"/>
                <a:gd name="T20" fmla="*/ 4795 w 9589"/>
                <a:gd name="T21" fmla="*/ 11822 h 13648"/>
                <a:gd name="T22" fmla="*/ 3418 w 9589"/>
                <a:gd name="T23" fmla="*/ 8763 h 13648"/>
                <a:gd name="T24" fmla="*/ 3418 w 9589"/>
                <a:gd name="T25" fmla="*/ 6824 h 13648"/>
                <a:gd name="T26" fmla="*/ 3418 w 9589"/>
                <a:gd name="T27" fmla="*/ 4885 h 13648"/>
                <a:gd name="T28" fmla="*/ 4795 w 9589"/>
                <a:gd name="T29" fmla="*/ 1826 h 13648"/>
                <a:gd name="T30" fmla="*/ 6171 w 9589"/>
                <a:gd name="T31" fmla="*/ 4885 h 13648"/>
                <a:gd name="T32" fmla="*/ 6171 w 9589"/>
                <a:gd name="T33" fmla="*/ 6824 h 13648"/>
                <a:gd name="T34" fmla="*/ 6171 w 9589"/>
                <a:gd name="T35" fmla="*/ 8763 h 1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89" h="13648">
                  <a:moveTo>
                    <a:pt x="4795" y="0"/>
                  </a:moveTo>
                  <a:cubicBezTo>
                    <a:pt x="844" y="0"/>
                    <a:pt x="0" y="3105"/>
                    <a:pt x="0" y="4885"/>
                  </a:cubicBezTo>
                  <a:lnTo>
                    <a:pt x="0" y="6824"/>
                  </a:lnTo>
                  <a:lnTo>
                    <a:pt x="0" y="8763"/>
                  </a:lnTo>
                  <a:cubicBezTo>
                    <a:pt x="0" y="10543"/>
                    <a:pt x="844" y="13648"/>
                    <a:pt x="4795" y="13648"/>
                  </a:cubicBezTo>
                  <a:cubicBezTo>
                    <a:pt x="8746" y="13648"/>
                    <a:pt x="9589" y="10543"/>
                    <a:pt x="9589" y="8763"/>
                  </a:cubicBezTo>
                  <a:lnTo>
                    <a:pt x="9589" y="6824"/>
                  </a:lnTo>
                  <a:lnTo>
                    <a:pt x="9589" y="4885"/>
                  </a:lnTo>
                  <a:cubicBezTo>
                    <a:pt x="9589" y="3105"/>
                    <a:pt x="8746" y="0"/>
                    <a:pt x="4795" y="0"/>
                  </a:cubicBezTo>
                  <a:close/>
                  <a:moveTo>
                    <a:pt x="6171" y="8763"/>
                  </a:moveTo>
                  <a:cubicBezTo>
                    <a:pt x="6171" y="11079"/>
                    <a:pt x="5808" y="11822"/>
                    <a:pt x="4795" y="11822"/>
                  </a:cubicBezTo>
                  <a:cubicBezTo>
                    <a:pt x="3781" y="11822"/>
                    <a:pt x="3418" y="11079"/>
                    <a:pt x="3418" y="8763"/>
                  </a:cubicBezTo>
                  <a:lnTo>
                    <a:pt x="3418" y="6824"/>
                  </a:lnTo>
                  <a:lnTo>
                    <a:pt x="3418" y="4885"/>
                  </a:lnTo>
                  <a:cubicBezTo>
                    <a:pt x="3418" y="2569"/>
                    <a:pt x="3781" y="1826"/>
                    <a:pt x="4795" y="1826"/>
                  </a:cubicBezTo>
                  <a:cubicBezTo>
                    <a:pt x="5808" y="1826"/>
                    <a:pt x="6171" y="2569"/>
                    <a:pt x="6171" y="4885"/>
                  </a:cubicBezTo>
                  <a:lnTo>
                    <a:pt x="6171" y="6824"/>
                  </a:lnTo>
                  <a:lnTo>
                    <a:pt x="6171" y="87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7">
              <a:extLst>
                <a:ext uri="{FF2B5EF4-FFF2-40B4-BE49-F238E27FC236}">
                  <a16:creationId xmlns:a16="http://schemas.microsoft.com/office/drawing/2014/main" id="{0323182D-BCA4-524B-B3A4-63308E0DBFC3}"/>
                </a:ext>
              </a:extLst>
            </p:cNvPr>
            <p:cNvSpPr>
              <a:spLocks/>
            </p:cNvSpPr>
            <p:nvPr userDrawn="1"/>
          </p:nvSpPr>
          <p:spPr bwMode="black">
            <a:xfrm>
              <a:off x="3381375" y="4681538"/>
              <a:ext cx="1550988" cy="2170113"/>
            </a:xfrm>
            <a:custGeom>
              <a:avLst/>
              <a:gdLst>
                <a:gd name="T0" fmla="*/ 6171 w 9588"/>
                <a:gd name="T1" fmla="*/ 0 h 13430"/>
                <a:gd name="T2" fmla="*/ 6171 w 9588"/>
                <a:gd name="T3" fmla="*/ 8545 h 13430"/>
                <a:gd name="T4" fmla="*/ 4794 w 9588"/>
                <a:gd name="T5" fmla="*/ 11604 h 13430"/>
                <a:gd name="T6" fmla="*/ 3417 w 9588"/>
                <a:gd name="T7" fmla="*/ 8545 h 13430"/>
                <a:gd name="T8" fmla="*/ 3417 w 9588"/>
                <a:gd name="T9" fmla="*/ 0 h 13430"/>
                <a:gd name="T10" fmla="*/ 0 w 9588"/>
                <a:gd name="T11" fmla="*/ 0 h 13430"/>
                <a:gd name="T12" fmla="*/ 0 w 9588"/>
                <a:gd name="T13" fmla="*/ 8545 h 13430"/>
                <a:gd name="T14" fmla="*/ 4794 w 9588"/>
                <a:gd name="T15" fmla="*/ 13430 h 13430"/>
                <a:gd name="T16" fmla="*/ 9588 w 9588"/>
                <a:gd name="T17" fmla="*/ 8545 h 13430"/>
                <a:gd name="T18" fmla="*/ 9588 w 9588"/>
                <a:gd name="T19" fmla="*/ 0 h 13430"/>
                <a:gd name="T20" fmla="*/ 6171 w 9588"/>
                <a:gd name="T21" fmla="*/ 0 h 1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13430">
                  <a:moveTo>
                    <a:pt x="6171" y="0"/>
                  </a:moveTo>
                  <a:lnTo>
                    <a:pt x="6171" y="8545"/>
                  </a:lnTo>
                  <a:cubicBezTo>
                    <a:pt x="6171" y="10861"/>
                    <a:pt x="5807" y="11604"/>
                    <a:pt x="4794" y="11604"/>
                  </a:cubicBezTo>
                  <a:cubicBezTo>
                    <a:pt x="3781" y="11604"/>
                    <a:pt x="3417" y="10861"/>
                    <a:pt x="3417" y="8545"/>
                  </a:cubicBezTo>
                  <a:lnTo>
                    <a:pt x="3417" y="0"/>
                  </a:lnTo>
                  <a:lnTo>
                    <a:pt x="0" y="0"/>
                  </a:lnTo>
                  <a:lnTo>
                    <a:pt x="0" y="8545"/>
                  </a:lnTo>
                  <a:cubicBezTo>
                    <a:pt x="0" y="10325"/>
                    <a:pt x="843" y="13430"/>
                    <a:pt x="4794" y="13430"/>
                  </a:cubicBezTo>
                  <a:cubicBezTo>
                    <a:pt x="8745" y="13430"/>
                    <a:pt x="9588" y="10325"/>
                    <a:pt x="9588" y="8545"/>
                  </a:cubicBezTo>
                  <a:lnTo>
                    <a:pt x="9588" y="0"/>
                  </a:lnTo>
                  <a:lnTo>
                    <a:pt x="61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8">
              <a:extLst>
                <a:ext uri="{FF2B5EF4-FFF2-40B4-BE49-F238E27FC236}">
                  <a16:creationId xmlns:a16="http://schemas.microsoft.com/office/drawing/2014/main" id="{77292CB6-6921-CF43-B537-ADEC369B2482}"/>
                </a:ext>
              </a:extLst>
            </p:cNvPr>
            <p:cNvSpPr>
              <a:spLocks/>
            </p:cNvSpPr>
            <p:nvPr userDrawn="1"/>
          </p:nvSpPr>
          <p:spPr bwMode="black">
            <a:xfrm>
              <a:off x="3381375" y="6350"/>
              <a:ext cx="1550988" cy="4392613"/>
            </a:xfrm>
            <a:custGeom>
              <a:avLst/>
              <a:gdLst>
                <a:gd name="T0" fmla="*/ 9588 w 9588"/>
                <a:gd name="T1" fmla="*/ 10968 h 27170"/>
                <a:gd name="T2" fmla="*/ 9588 w 9588"/>
                <a:gd name="T3" fmla="*/ 5103 h 27170"/>
                <a:gd name="T4" fmla="*/ 4794 w 9588"/>
                <a:gd name="T5" fmla="*/ 0 h 27170"/>
                <a:gd name="T6" fmla="*/ 0 w 9588"/>
                <a:gd name="T7" fmla="*/ 5103 h 27170"/>
                <a:gd name="T8" fmla="*/ 0 w 9588"/>
                <a:gd name="T9" fmla="*/ 13585 h 27170"/>
                <a:gd name="T10" fmla="*/ 0 w 9588"/>
                <a:gd name="T11" fmla="*/ 21752 h 27170"/>
                <a:gd name="T12" fmla="*/ 4794 w 9588"/>
                <a:gd name="T13" fmla="*/ 27170 h 27170"/>
                <a:gd name="T14" fmla="*/ 9588 w 9588"/>
                <a:gd name="T15" fmla="*/ 22286 h 27170"/>
                <a:gd name="T16" fmla="*/ 9588 w 9588"/>
                <a:gd name="T17" fmla="*/ 14901 h 27170"/>
                <a:gd name="T18" fmla="*/ 9588 w 9588"/>
                <a:gd name="T19" fmla="*/ 13367 h 27170"/>
                <a:gd name="T20" fmla="*/ 4794 w 9588"/>
                <a:gd name="T21" fmla="*/ 13367 h 27170"/>
                <a:gd name="T22" fmla="*/ 4794 w 9588"/>
                <a:gd name="T23" fmla="*/ 14901 h 27170"/>
                <a:gd name="T24" fmla="*/ 6171 w 9588"/>
                <a:gd name="T25" fmla="*/ 14901 h 27170"/>
                <a:gd name="T26" fmla="*/ 6171 w 9588"/>
                <a:gd name="T27" fmla="*/ 22286 h 27170"/>
                <a:gd name="T28" fmla="*/ 4794 w 9588"/>
                <a:gd name="T29" fmla="*/ 25344 h 27170"/>
                <a:gd name="T30" fmla="*/ 3417 w 9588"/>
                <a:gd name="T31" fmla="*/ 22286 h 27170"/>
                <a:gd name="T32" fmla="*/ 3417 w 9588"/>
                <a:gd name="T33" fmla="*/ 13585 h 27170"/>
                <a:gd name="T34" fmla="*/ 3417 w 9588"/>
                <a:gd name="T35" fmla="*/ 5103 h 27170"/>
                <a:gd name="T36" fmla="*/ 4794 w 9588"/>
                <a:gd name="T37" fmla="*/ 1826 h 27170"/>
                <a:gd name="T38" fmla="*/ 6171 w 9588"/>
                <a:gd name="T39" fmla="*/ 5103 h 27170"/>
                <a:gd name="T40" fmla="*/ 6171 w 9588"/>
                <a:gd name="T41" fmla="*/ 10968 h 27170"/>
                <a:gd name="T42" fmla="*/ 9588 w 9588"/>
                <a:gd name="T43" fmla="*/ 10968 h 27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8" h="27170">
                  <a:moveTo>
                    <a:pt x="9588" y="10968"/>
                  </a:moveTo>
                  <a:lnTo>
                    <a:pt x="9588" y="5103"/>
                  </a:lnTo>
                  <a:cubicBezTo>
                    <a:pt x="9588" y="3323"/>
                    <a:pt x="8745" y="0"/>
                    <a:pt x="4794" y="0"/>
                  </a:cubicBezTo>
                  <a:cubicBezTo>
                    <a:pt x="843" y="0"/>
                    <a:pt x="0" y="3323"/>
                    <a:pt x="0" y="5103"/>
                  </a:cubicBezTo>
                  <a:lnTo>
                    <a:pt x="0" y="13585"/>
                  </a:lnTo>
                  <a:lnTo>
                    <a:pt x="0" y="21752"/>
                  </a:lnTo>
                  <a:cubicBezTo>
                    <a:pt x="0" y="24066"/>
                    <a:pt x="843" y="27170"/>
                    <a:pt x="4794" y="27170"/>
                  </a:cubicBezTo>
                  <a:cubicBezTo>
                    <a:pt x="8745" y="27170"/>
                    <a:pt x="9588" y="24066"/>
                    <a:pt x="9588" y="22286"/>
                  </a:cubicBezTo>
                  <a:lnTo>
                    <a:pt x="9588" y="14901"/>
                  </a:lnTo>
                  <a:lnTo>
                    <a:pt x="9588" y="13367"/>
                  </a:lnTo>
                  <a:lnTo>
                    <a:pt x="4794" y="13367"/>
                  </a:lnTo>
                  <a:lnTo>
                    <a:pt x="4794" y="14901"/>
                  </a:lnTo>
                  <a:lnTo>
                    <a:pt x="6171" y="14901"/>
                  </a:lnTo>
                  <a:lnTo>
                    <a:pt x="6171" y="22286"/>
                  </a:lnTo>
                  <a:cubicBezTo>
                    <a:pt x="6171" y="24601"/>
                    <a:pt x="5807" y="25344"/>
                    <a:pt x="4794" y="25344"/>
                  </a:cubicBezTo>
                  <a:cubicBezTo>
                    <a:pt x="3781" y="25344"/>
                    <a:pt x="3417" y="24601"/>
                    <a:pt x="3417" y="22286"/>
                  </a:cubicBezTo>
                  <a:lnTo>
                    <a:pt x="3417" y="13585"/>
                  </a:lnTo>
                  <a:lnTo>
                    <a:pt x="3417" y="5103"/>
                  </a:lnTo>
                  <a:cubicBezTo>
                    <a:pt x="3417" y="2787"/>
                    <a:pt x="3781" y="1826"/>
                    <a:pt x="4794" y="1826"/>
                  </a:cubicBezTo>
                  <a:cubicBezTo>
                    <a:pt x="5807" y="1826"/>
                    <a:pt x="6171" y="2787"/>
                    <a:pt x="6171" y="5103"/>
                  </a:cubicBezTo>
                  <a:lnTo>
                    <a:pt x="6171" y="10968"/>
                  </a:lnTo>
                  <a:lnTo>
                    <a:pt x="9588" y="109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9">
              <a:extLst>
                <a:ext uri="{FF2B5EF4-FFF2-40B4-BE49-F238E27FC236}">
                  <a16:creationId xmlns:a16="http://schemas.microsoft.com/office/drawing/2014/main" id="{7375FAEF-D001-FC41-9FB1-F2181255B82C}"/>
                </a:ext>
              </a:extLst>
            </p:cNvPr>
            <p:cNvSpPr>
              <a:spLocks noEditPoints="1"/>
            </p:cNvSpPr>
            <p:nvPr userDrawn="1"/>
          </p:nvSpPr>
          <p:spPr bwMode="black">
            <a:xfrm>
              <a:off x="7259638" y="2493963"/>
              <a:ext cx="1550988" cy="4322763"/>
            </a:xfrm>
            <a:custGeom>
              <a:avLst/>
              <a:gdLst>
                <a:gd name="T0" fmla="*/ 4795 w 9589"/>
                <a:gd name="T1" fmla="*/ 0 h 26734"/>
                <a:gd name="T2" fmla="*/ 4795 w 9589"/>
                <a:gd name="T3" fmla="*/ 0 h 26734"/>
                <a:gd name="T4" fmla="*/ 3418 w 9589"/>
                <a:gd name="T5" fmla="*/ 0 h 26734"/>
                <a:gd name="T6" fmla="*/ 0 w 9589"/>
                <a:gd name="T7" fmla="*/ 0 h 26734"/>
                <a:gd name="T8" fmla="*/ 0 w 9589"/>
                <a:gd name="T9" fmla="*/ 13367 h 26734"/>
                <a:gd name="T10" fmla="*/ 0 w 9589"/>
                <a:gd name="T11" fmla="*/ 26734 h 26734"/>
                <a:gd name="T12" fmla="*/ 3418 w 9589"/>
                <a:gd name="T13" fmla="*/ 26734 h 26734"/>
                <a:gd name="T14" fmla="*/ 4795 w 9589"/>
                <a:gd name="T15" fmla="*/ 26734 h 26734"/>
                <a:gd name="T16" fmla="*/ 9589 w 9589"/>
                <a:gd name="T17" fmla="*/ 21849 h 26734"/>
                <a:gd name="T18" fmla="*/ 9589 w 9589"/>
                <a:gd name="T19" fmla="*/ 13367 h 26734"/>
                <a:gd name="T20" fmla="*/ 9589 w 9589"/>
                <a:gd name="T21" fmla="*/ 4884 h 26734"/>
                <a:gd name="T22" fmla="*/ 4795 w 9589"/>
                <a:gd name="T23" fmla="*/ 0 h 26734"/>
                <a:gd name="T24" fmla="*/ 6171 w 9589"/>
                <a:gd name="T25" fmla="*/ 21849 h 26734"/>
                <a:gd name="T26" fmla="*/ 4795 w 9589"/>
                <a:gd name="T27" fmla="*/ 24908 h 26734"/>
                <a:gd name="T28" fmla="*/ 3418 w 9589"/>
                <a:gd name="T29" fmla="*/ 24908 h 26734"/>
                <a:gd name="T30" fmla="*/ 3418 w 9589"/>
                <a:gd name="T31" fmla="*/ 13367 h 26734"/>
                <a:gd name="T32" fmla="*/ 3418 w 9589"/>
                <a:gd name="T33" fmla="*/ 1826 h 26734"/>
                <a:gd name="T34" fmla="*/ 4795 w 9589"/>
                <a:gd name="T35" fmla="*/ 1826 h 26734"/>
                <a:gd name="T36" fmla="*/ 4795 w 9589"/>
                <a:gd name="T37" fmla="*/ 1826 h 26734"/>
                <a:gd name="T38" fmla="*/ 6171 w 9589"/>
                <a:gd name="T39" fmla="*/ 4884 h 26734"/>
                <a:gd name="T40" fmla="*/ 6171 w 9589"/>
                <a:gd name="T41" fmla="*/ 13367 h 26734"/>
                <a:gd name="T42" fmla="*/ 6171 w 9589"/>
                <a:gd name="T43" fmla="*/ 21849 h 26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9" h="26734">
                  <a:moveTo>
                    <a:pt x="4795" y="0"/>
                  </a:moveTo>
                  <a:lnTo>
                    <a:pt x="4795" y="0"/>
                  </a:lnTo>
                  <a:lnTo>
                    <a:pt x="3418" y="0"/>
                  </a:lnTo>
                  <a:lnTo>
                    <a:pt x="0" y="0"/>
                  </a:lnTo>
                  <a:lnTo>
                    <a:pt x="0" y="13367"/>
                  </a:lnTo>
                  <a:lnTo>
                    <a:pt x="0" y="26734"/>
                  </a:lnTo>
                  <a:lnTo>
                    <a:pt x="3418" y="26734"/>
                  </a:lnTo>
                  <a:lnTo>
                    <a:pt x="4795" y="26734"/>
                  </a:lnTo>
                  <a:cubicBezTo>
                    <a:pt x="8746" y="26734"/>
                    <a:pt x="9589" y="23629"/>
                    <a:pt x="9589" y="21849"/>
                  </a:cubicBezTo>
                  <a:lnTo>
                    <a:pt x="9589" y="13367"/>
                  </a:lnTo>
                  <a:lnTo>
                    <a:pt x="9589" y="4884"/>
                  </a:lnTo>
                  <a:cubicBezTo>
                    <a:pt x="9589" y="3104"/>
                    <a:pt x="8746" y="0"/>
                    <a:pt x="4795" y="0"/>
                  </a:cubicBezTo>
                  <a:close/>
                  <a:moveTo>
                    <a:pt x="6171" y="21849"/>
                  </a:moveTo>
                  <a:cubicBezTo>
                    <a:pt x="6171" y="24165"/>
                    <a:pt x="5808" y="24908"/>
                    <a:pt x="4795" y="24908"/>
                  </a:cubicBezTo>
                  <a:lnTo>
                    <a:pt x="3418" y="24908"/>
                  </a:lnTo>
                  <a:lnTo>
                    <a:pt x="3418" y="13367"/>
                  </a:lnTo>
                  <a:lnTo>
                    <a:pt x="3418" y="1826"/>
                  </a:lnTo>
                  <a:lnTo>
                    <a:pt x="4795" y="1826"/>
                  </a:lnTo>
                  <a:lnTo>
                    <a:pt x="4795" y="1826"/>
                  </a:lnTo>
                  <a:cubicBezTo>
                    <a:pt x="5808" y="1826"/>
                    <a:pt x="6171" y="2569"/>
                    <a:pt x="6171" y="4884"/>
                  </a:cubicBezTo>
                  <a:lnTo>
                    <a:pt x="6171" y="13367"/>
                  </a:lnTo>
                  <a:lnTo>
                    <a:pt x="6171" y="218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10">
              <a:extLst>
                <a:ext uri="{FF2B5EF4-FFF2-40B4-BE49-F238E27FC236}">
                  <a16:creationId xmlns:a16="http://schemas.microsoft.com/office/drawing/2014/main" id="{AD43491A-EBE6-0C43-841D-AEDB05860B0E}"/>
                </a:ext>
              </a:extLst>
            </p:cNvPr>
            <p:cNvSpPr>
              <a:spLocks noEditPoints="1"/>
            </p:cNvSpPr>
            <p:nvPr userDrawn="1"/>
          </p:nvSpPr>
          <p:spPr bwMode="black">
            <a:xfrm>
              <a:off x="5319713" y="41275"/>
              <a:ext cx="1552575" cy="3228975"/>
            </a:xfrm>
            <a:custGeom>
              <a:avLst/>
              <a:gdLst>
                <a:gd name="T0" fmla="*/ 4794 w 9588"/>
                <a:gd name="T1" fmla="*/ 0 h 19973"/>
                <a:gd name="T2" fmla="*/ 4794 w 9588"/>
                <a:gd name="T3" fmla="*/ 0 h 19973"/>
                <a:gd name="T4" fmla="*/ 3418 w 9588"/>
                <a:gd name="T5" fmla="*/ 0 h 19973"/>
                <a:gd name="T6" fmla="*/ 3418 w 9588"/>
                <a:gd name="T7" fmla="*/ 0 h 19973"/>
                <a:gd name="T8" fmla="*/ 0 w 9588"/>
                <a:gd name="T9" fmla="*/ 0 h 19973"/>
                <a:gd name="T10" fmla="*/ 0 w 9588"/>
                <a:gd name="T11" fmla="*/ 19973 h 19973"/>
                <a:gd name="T12" fmla="*/ 3418 w 9588"/>
                <a:gd name="T13" fmla="*/ 19973 h 19973"/>
                <a:gd name="T14" fmla="*/ 3418 w 9588"/>
                <a:gd name="T15" fmla="*/ 11803 h 19973"/>
                <a:gd name="T16" fmla="*/ 4794 w 9588"/>
                <a:gd name="T17" fmla="*/ 11803 h 19973"/>
                <a:gd name="T18" fmla="*/ 4794 w 9588"/>
                <a:gd name="T19" fmla="*/ 11812 h 19973"/>
                <a:gd name="T20" fmla="*/ 6171 w 9588"/>
                <a:gd name="T21" fmla="*/ 14871 h 19973"/>
                <a:gd name="T22" fmla="*/ 6171 w 9588"/>
                <a:gd name="T23" fmla="*/ 19973 h 19973"/>
                <a:gd name="T24" fmla="*/ 9588 w 9588"/>
                <a:gd name="T25" fmla="*/ 19973 h 19973"/>
                <a:gd name="T26" fmla="*/ 9588 w 9588"/>
                <a:gd name="T27" fmla="*/ 14871 h 19973"/>
                <a:gd name="T28" fmla="*/ 7842 w 9588"/>
                <a:gd name="T29" fmla="*/ 10895 h 19973"/>
                <a:gd name="T30" fmla="*/ 9588 w 9588"/>
                <a:gd name="T31" fmla="*/ 6919 h 19973"/>
                <a:gd name="T32" fmla="*/ 9588 w 9588"/>
                <a:gd name="T33" fmla="*/ 4885 h 19973"/>
                <a:gd name="T34" fmla="*/ 4794 w 9588"/>
                <a:gd name="T35" fmla="*/ 0 h 19973"/>
                <a:gd name="T36" fmla="*/ 6171 w 9588"/>
                <a:gd name="T37" fmla="*/ 6919 h 19973"/>
                <a:gd name="T38" fmla="*/ 4794 w 9588"/>
                <a:gd name="T39" fmla="*/ 9977 h 19973"/>
                <a:gd name="T40" fmla="*/ 3418 w 9588"/>
                <a:gd name="T41" fmla="*/ 9977 h 19973"/>
                <a:gd name="T42" fmla="*/ 3418 w 9588"/>
                <a:gd name="T43" fmla="*/ 1826 h 19973"/>
                <a:gd name="T44" fmla="*/ 4794 w 9588"/>
                <a:gd name="T45" fmla="*/ 1826 h 19973"/>
                <a:gd name="T46" fmla="*/ 6171 w 9588"/>
                <a:gd name="T47" fmla="*/ 4885 h 19973"/>
                <a:gd name="T48" fmla="*/ 6171 w 9588"/>
                <a:gd name="T49" fmla="*/ 6919 h 19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88" h="19973">
                  <a:moveTo>
                    <a:pt x="4794" y="0"/>
                  </a:moveTo>
                  <a:lnTo>
                    <a:pt x="4794" y="0"/>
                  </a:lnTo>
                  <a:lnTo>
                    <a:pt x="3418" y="0"/>
                  </a:lnTo>
                  <a:lnTo>
                    <a:pt x="3418" y="0"/>
                  </a:lnTo>
                  <a:lnTo>
                    <a:pt x="0" y="0"/>
                  </a:lnTo>
                  <a:lnTo>
                    <a:pt x="0" y="19973"/>
                  </a:lnTo>
                  <a:lnTo>
                    <a:pt x="3418" y="19973"/>
                  </a:lnTo>
                  <a:lnTo>
                    <a:pt x="3418" y="11803"/>
                  </a:lnTo>
                  <a:lnTo>
                    <a:pt x="4794" y="11803"/>
                  </a:lnTo>
                  <a:lnTo>
                    <a:pt x="4794" y="11812"/>
                  </a:lnTo>
                  <a:cubicBezTo>
                    <a:pt x="5808" y="11812"/>
                    <a:pt x="6171" y="12555"/>
                    <a:pt x="6171" y="14871"/>
                  </a:cubicBezTo>
                  <a:lnTo>
                    <a:pt x="6171" y="19973"/>
                  </a:lnTo>
                  <a:lnTo>
                    <a:pt x="9588" y="19973"/>
                  </a:lnTo>
                  <a:lnTo>
                    <a:pt x="9588" y="14871"/>
                  </a:lnTo>
                  <a:cubicBezTo>
                    <a:pt x="9588" y="13698"/>
                    <a:pt x="9222" y="11951"/>
                    <a:pt x="7842" y="10895"/>
                  </a:cubicBezTo>
                  <a:cubicBezTo>
                    <a:pt x="9222" y="9839"/>
                    <a:pt x="9588" y="8092"/>
                    <a:pt x="9588" y="6919"/>
                  </a:cubicBezTo>
                  <a:lnTo>
                    <a:pt x="9588" y="4885"/>
                  </a:lnTo>
                  <a:cubicBezTo>
                    <a:pt x="9588" y="3105"/>
                    <a:pt x="8745" y="0"/>
                    <a:pt x="4794" y="0"/>
                  </a:cubicBezTo>
                  <a:close/>
                  <a:moveTo>
                    <a:pt x="6171" y="6919"/>
                  </a:moveTo>
                  <a:cubicBezTo>
                    <a:pt x="6171" y="9234"/>
                    <a:pt x="5808" y="9977"/>
                    <a:pt x="4794" y="9977"/>
                  </a:cubicBezTo>
                  <a:lnTo>
                    <a:pt x="3418" y="9977"/>
                  </a:lnTo>
                  <a:lnTo>
                    <a:pt x="3418" y="1826"/>
                  </a:lnTo>
                  <a:lnTo>
                    <a:pt x="4794" y="1826"/>
                  </a:lnTo>
                  <a:cubicBezTo>
                    <a:pt x="5808" y="1826"/>
                    <a:pt x="6171" y="2569"/>
                    <a:pt x="6171" y="4885"/>
                  </a:cubicBezTo>
                  <a:lnTo>
                    <a:pt x="6171" y="69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grpSp>
        <p:nvGrpSpPr>
          <p:cNvPr id="13" name="Ryhmä 8">
            <a:extLst>
              <a:ext uri="{FF2B5EF4-FFF2-40B4-BE49-F238E27FC236}">
                <a16:creationId xmlns:a16="http://schemas.microsoft.com/office/drawing/2014/main" id="{B28A3FCF-B789-D948-898E-FB131D44E2EC}"/>
              </a:ext>
            </a:extLst>
          </p:cNvPr>
          <p:cNvGrpSpPr>
            <a:grpSpLocks noChangeAspect="1"/>
          </p:cNvGrpSpPr>
          <p:nvPr userDrawn="1"/>
        </p:nvGrpSpPr>
        <p:grpSpPr bwMode="black">
          <a:xfrm>
            <a:off x="543335" y="5705445"/>
            <a:ext cx="0" cy="0"/>
            <a:chOff x="3381375" y="6350"/>
            <a:chExt cx="5429251" cy="6845301"/>
          </a:xfrm>
          <a:solidFill>
            <a:srgbClr val="B3E5D1"/>
          </a:solidFill>
        </p:grpSpPr>
        <p:sp>
          <p:nvSpPr>
            <p:cNvPr id="14" name="Freeform 5">
              <a:extLst>
                <a:ext uri="{FF2B5EF4-FFF2-40B4-BE49-F238E27FC236}">
                  <a16:creationId xmlns:a16="http://schemas.microsoft.com/office/drawing/2014/main" id="{35C25445-8DB4-F044-92EA-0E0D28893F8A}"/>
                </a:ext>
              </a:extLst>
            </p:cNvPr>
            <p:cNvSpPr>
              <a:spLocks/>
            </p:cNvSpPr>
            <p:nvPr userDrawn="1"/>
          </p:nvSpPr>
          <p:spPr bwMode="black">
            <a:xfrm>
              <a:off x="5319713" y="3552825"/>
              <a:ext cx="1552575" cy="3263900"/>
            </a:xfrm>
            <a:custGeom>
              <a:avLst/>
              <a:gdLst>
                <a:gd name="T0" fmla="*/ 4794 w 9588"/>
                <a:gd name="T1" fmla="*/ 0 h 20191"/>
                <a:gd name="T2" fmla="*/ 0 w 9588"/>
                <a:gd name="T3" fmla="*/ 4884 h 20191"/>
                <a:gd name="T4" fmla="*/ 0 w 9588"/>
                <a:gd name="T5" fmla="*/ 20191 h 20191"/>
                <a:gd name="T6" fmla="*/ 3418 w 9588"/>
                <a:gd name="T7" fmla="*/ 20191 h 20191"/>
                <a:gd name="T8" fmla="*/ 3418 w 9588"/>
                <a:gd name="T9" fmla="*/ 4884 h 20191"/>
                <a:gd name="T10" fmla="*/ 4794 w 9588"/>
                <a:gd name="T11" fmla="*/ 1826 h 20191"/>
                <a:gd name="T12" fmla="*/ 6171 w 9588"/>
                <a:gd name="T13" fmla="*/ 4884 h 20191"/>
                <a:gd name="T14" fmla="*/ 6171 w 9588"/>
                <a:gd name="T15" fmla="*/ 20191 h 20191"/>
                <a:gd name="T16" fmla="*/ 9588 w 9588"/>
                <a:gd name="T17" fmla="*/ 20191 h 20191"/>
                <a:gd name="T18" fmla="*/ 9588 w 9588"/>
                <a:gd name="T19" fmla="*/ 4884 h 20191"/>
                <a:gd name="T20" fmla="*/ 4794 w 9588"/>
                <a:gd name="T21" fmla="*/ 0 h 20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20191">
                  <a:moveTo>
                    <a:pt x="4794" y="0"/>
                  </a:moveTo>
                  <a:cubicBezTo>
                    <a:pt x="843" y="0"/>
                    <a:pt x="0" y="3104"/>
                    <a:pt x="0" y="4884"/>
                  </a:cubicBezTo>
                  <a:lnTo>
                    <a:pt x="0" y="20191"/>
                  </a:lnTo>
                  <a:lnTo>
                    <a:pt x="3418" y="20191"/>
                  </a:lnTo>
                  <a:lnTo>
                    <a:pt x="3418" y="4884"/>
                  </a:lnTo>
                  <a:cubicBezTo>
                    <a:pt x="3418" y="2569"/>
                    <a:pt x="3781" y="1826"/>
                    <a:pt x="4794" y="1826"/>
                  </a:cubicBezTo>
                  <a:cubicBezTo>
                    <a:pt x="5808" y="1826"/>
                    <a:pt x="6171" y="2569"/>
                    <a:pt x="6171" y="4884"/>
                  </a:cubicBezTo>
                  <a:lnTo>
                    <a:pt x="6171" y="20191"/>
                  </a:lnTo>
                  <a:lnTo>
                    <a:pt x="9588" y="20191"/>
                  </a:lnTo>
                  <a:lnTo>
                    <a:pt x="9588" y="4884"/>
                  </a:lnTo>
                  <a:cubicBezTo>
                    <a:pt x="9588" y="3104"/>
                    <a:pt x="8745" y="0"/>
                    <a:pt x="47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2062415A-C66F-EB4F-9AA1-5BD6011DF179}"/>
                </a:ext>
              </a:extLst>
            </p:cNvPr>
            <p:cNvSpPr>
              <a:spLocks noEditPoints="1"/>
            </p:cNvSpPr>
            <p:nvPr userDrawn="1"/>
          </p:nvSpPr>
          <p:spPr bwMode="black">
            <a:xfrm>
              <a:off x="7259638" y="6350"/>
              <a:ext cx="1550988" cy="2206625"/>
            </a:xfrm>
            <a:custGeom>
              <a:avLst/>
              <a:gdLst>
                <a:gd name="T0" fmla="*/ 4795 w 9589"/>
                <a:gd name="T1" fmla="*/ 0 h 13648"/>
                <a:gd name="T2" fmla="*/ 0 w 9589"/>
                <a:gd name="T3" fmla="*/ 4885 h 13648"/>
                <a:gd name="T4" fmla="*/ 0 w 9589"/>
                <a:gd name="T5" fmla="*/ 6824 h 13648"/>
                <a:gd name="T6" fmla="*/ 0 w 9589"/>
                <a:gd name="T7" fmla="*/ 8763 h 13648"/>
                <a:gd name="T8" fmla="*/ 4795 w 9589"/>
                <a:gd name="T9" fmla="*/ 13648 h 13648"/>
                <a:gd name="T10" fmla="*/ 9589 w 9589"/>
                <a:gd name="T11" fmla="*/ 8763 h 13648"/>
                <a:gd name="T12" fmla="*/ 9589 w 9589"/>
                <a:gd name="T13" fmla="*/ 6824 h 13648"/>
                <a:gd name="T14" fmla="*/ 9589 w 9589"/>
                <a:gd name="T15" fmla="*/ 4885 h 13648"/>
                <a:gd name="T16" fmla="*/ 4795 w 9589"/>
                <a:gd name="T17" fmla="*/ 0 h 13648"/>
                <a:gd name="T18" fmla="*/ 6171 w 9589"/>
                <a:gd name="T19" fmla="*/ 8763 h 13648"/>
                <a:gd name="T20" fmla="*/ 4795 w 9589"/>
                <a:gd name="T21" fmla="*/ 11822 h 13648"/>
                <a:gd name="T22" fmla="*/ 3418 w 9589"/>
                <a:gd name="T23" fmla="*/ 8763 h 13648"/>
                <a:gd name="T24" fmla="*/ 3418 w 9589"/>
                <a:gd name="T25" fmla="*/ 6824 h 13648"/>
                <a:gd name="T26" fmla="*/ 3418 w 9589"/>
                <a:gd name="T27" fmla="*/ 4885 h 13648"/>
                <a:gd name="T28" fmla="*/ 4795 w 9589"/>
                <a:gd name="T29" fmla="*/ 1826 h 13648"/>
                <a:gd name="T30" fmla="*/ 6171 w 9589"/>
                <a:gd name="T31" fmla="*/ 4885 h 13648"/>
                <a:gd name="T32" fmla="*/ 6171 w 9589"/>
                <a:gd name="T33" fmla="*/ 6824 h 13648"/>
                <a:gd name="T34" fmla="*/ 6171 w 9589"/>
                <a:gd name="T35" fmla="*/ 8763 h 1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89" h="13648">
                  <a:moveTo>
                    <a:pt x="4795" y="0"/>
                  </a:moveTo>
                  <a:cubicBezTo>
                    <a:pt x="844" y="0"/>
                    <a:pt x="0" y="3105"/>
                    <a:pt x="0" y="4885"/>
                  </a:cubicBezTo>
                  <a:lnTo>
                    <a:pt x="0" y="6824"/>
                  </a:lnTo>
                  <a:lnTo>
                    <a:pt x="0" y="8763"/>
                  </a:lnTo>
                  <a:cubicBezTo>
                    <a:pt x="0" y="10543"/>
                    <a:pt x="844" y="13648"/>
                    <a:pt x="4795" y="13648"/>
                  </a:cubicBezTo>
                  <a:cubicBezTo>
                    <a:pt x="8746" y="13648"/>
                    <a:pt x="9589" y="10543"/>
                    <a:pt x="9589" y="8763"/>
                  </a:cubicBezTo>
                  <a:lnTo>
                    <a:pt x="9589" y="6824"/>
                  </a:lnTo>
                  <a:lnTo>
                    <a:pt x="9589" y="4885"/>
                  </a:lnTo>
                  <a:cubicBezTo>
                    <a:pt x="9589" y="3105"/>
                    <a:pt x="8746" y="0"/>
                    <a:pt x="4795" y="0"/>
                  </a:cubicBezTo>
                  <a:close/>
                  <a:moveTo>
                    <a:pt x="6171" y="8763"/>
                  </a:moveTo>
                  <a:cubicBezTo>
                    <a:pt x="6171" y="11079"/>
                    <a:pt x="5808" y="11822"/>
                    <a:pt x="4795" y="11822"/>
                  </a:cubicBezTo>
                  <a:cubicBezTo>
                    <a:pt x="3781" y="11822"/>
                    <a:pt x="3418" y="11079"/>
                    <a:pt x="3418" y="8763"/>
                  </a:cubicBezTo>
                  <a:lnTo>
                    <a:pt x="3418" y="6824"/>
                  </a:lnTo>
                  <a:lnTo>
                    <a:pt x="3418" y="4885"/>
                  </a:lnTo>
                  <a:cubicBezTo>
                    <a:pt x="3418" y="2569"/>
                    <a:pt x="3781" y="1826"/>
                    <a:pt x="4795" y="1826"/>
                  </a:cubicBezTo>
                  <a:cubicBezTo>
                    <a:pt x="5808" y="1826"/>
                    <a:pt x="6171" y="2569"/>
                    <a:pt x="6171" y="4885"/>
                  </a:cubicBezTo>
                  <a:lnTo>
                    <a:pt x="6171" y="6824"/>
                  </a:lnTo>
                  <a:lnTo>
                    <a:pt x="6171" y="87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FC253EEF-8446-2C45-8FFE-47979B2FF3FF}"/>
                </a:ext>
              </a:extLst>
            </p:cNvPr>
            <p:cNvSpPr>
              <a:spLocks/>
            </p:cNvSpPr>
            <p:nvPr userDrawn="1"/>
          </p:nvSpPr>
          <p:spPr bwMode="black">
            <a:xfrm>
              <a:off x="3381375" y="4681538"/>
              <a:ext cx="1550988" cy="2170113"/>
            </a:xfrm>
            <a:custGeom>
              <a:avLst/>
              <a:gdLst>
                <a:gd name="T0" fmla="*/ 6171 w 9588"/>
                <a:gd name="T1" fmla="*/ 0 h 13430"/>
                <a:gd name="T2" fmla="*/ 6171 w 9588"/>
                <a:gd name="T3" fmla="*/ 8545 h 13430"/>
                <a:gd name="T4" fmla="*/ 4794 w 9588"/>
                <a:gd name="T5" fmla="*/ 11604 h 13430"/>
                <a:gd name="T6" fmla="*/ 3417 w 9588"/>
                <a:gd name="T7" fmla="*/ 8545 h 13430"/>
                <a:gd name="T8" fmla="*/ 3417 w 9588"/>
                <a:gd name="T9" fmla="*/ 0 h 13430"/>
                <a:gd name="T10" fmla="*/ 0 w 9588"/>
                <a:gd name="T11" fmla="*/ 0 h 13430"/>
                <a:gd name="T12" fmla="*/ 0 w 9588"/>
                <a:gd name="T13" fmla="*/ 8545 h 13430"/>
                <a:gd name="T14" fmla="*/ 4794 w 9588"/>
                <a:gd name="T15" fmla="*/ 13430 h 13430"/>
                <a:gd name="T16" fmla="*/ 9588 w 9588"/>
                <a:gd name="T17" fmla="*/ 8545 h 13430"/>
                <a:gd name="T18" fmla="*/ 9588 w 9588"/>
                <a:gd name="T19" fmla="*/ 0 h 13430"/>
                <a:gd name="T20" fmla="*/ 6171 w 9588"/>
                <a:gd name="T21" fmla="*/ 0 h 1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8" h="13430">
                  <a:moveTo>
                    <a:pt x="6171" y="0"/>
                  </a:moveTo>
                  <a:lnTo>
                    <a:pt x="6171" y="8545"/>
                  </a:lnTo>
                  <a:cubicBezTo>
                    <a:pt x="6171" y="10861"/>
                    <a:pt x="5807" y="11604"/>
                    <a:pt x="4794" y="11604"/>
                  </a:cubicBezTo>
                  <a:cubicBezTo>
                    <a:pt x="3781" y="11604"/>
                    <a:pt x="3417" y="10861"/>
                    <a:pt x="3417" y="8545"/>
                  </a:cubicBezTo>
                  <a:lnTo>
                    <a:pt x="3417" y="0"/>
                  </a:lnTo>
                  <a:lnTo>
                    <a:pt x="0" y="0"/>
                  </a:lnTo>
                  <a:lnTo>
                    <a:pt x="0" y="8545"/>
                  </a:lnTo>
                  <a:cubicBezTo>
                    <a:pt x="0" y="10325"/>
                    <a:pt x="843" y="13430"/>
                    <a:pt x="4794" y="13430"/>
                  </a:cubicBezTo>
                  <a:cubicBezTo>
                    <a:pt x="8745" y="13430"/>
                    <a:pt x="9588" y="10325"/>
                    <a:pt x="9588" y="8545"/>
                  </a:cubicBezTo>
                  <a:lnTo>
                    <a:pt x="9588" y="0"/>
                  </a:lnTo>
                  <a:lnTo>
                    <a:pt x="61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395042AF-5578-E44B-9623-494B08D41FDF}"/>
                </a:ext>
              </a:extLst>
            </p:cNvPr>
            <p:cNvSpPr>
              <a:spLocks/>
            </p:cNvSpPr>
            <p:nvPr userDrawn="1"/>
          </p:nvSpPr>
          <p:spPr bwMode="black">
            <a:xfrm>
              <a:off x="3381375" y="6350"/>
              <a:ext cx="1550988" cy="4392613"/>
            </a:xfrm>
            <a:custGeom>
              <a:avLst/>
              <a:gdLst>
                <a:gd name="T0" fmla="*/ 9588 w 9588"/>
                <a:gd name="T1" fmla="*/ 10968 h 27170"/>
                <a:gd name="T2" fmla="*/ 9588 w 9588"/>
                <a:gd name="T3" fmla="*/ 5103 h 27170"/>
                <a:gd name="T4" fmla="*/ 4794 w 9588"/>
                <a:gd name="T5" fmla="*/ 0 h 27170"/>
                <a:gd name="T6" fmla="*/ 0 w 9588"/>
                <a:gd name="T7" fmla="*/ 5103 h 27170"/>
                <a:gd name="T8" fmla="*/ 0 w 9588"/>
                <a:gd name="T9" fmla="*/ 13585 h 27170"/>
                <a:gd name="T10" fmla="*/ 0 w 9588"/>
                <a:gd name="T11" fmla="*/ 21752 h 27170"/>
                <a:gd name="T12" fmla="*/ 4794 w 9588"/>
                <a:gd name="T13" fmla="*/ 27170 h 27170"/>
                <a:gd name="T14" fmla="*/ 9588 w 9588"/>
                <a:gd name="T15" fmla="*/ 22286 h 27170"/>
                <a:gd name="T16" fmla="*/ 9588 w 9588"/>
                <a:gd name="T17" fmla="*/ 14901 h 27170"/>
                <a:gd name="T18" fmla="*/ 9588 w 9588"/>
                <a:gd name="T19" fmla="*/ 13367 h 27170"/>
                <a:gd name="T20" fmla="*/ 4794 w 9588"/>
                <a:gd name="T21" fmla="*/ 13367 h 27170"/>
                <a:gd name="T22" fmla="*/ 4794 w 9588"/>
                <a:gd name="T23" fmla="*/ 14901 h 27170"/>
                <a:gd name="T24" fmla="*/ 6171 w 9588"/>
                <a:gd name="T25" fmla="*/ 14901 h 27170"/>
                <a:gd name="T26" fmla="*/ 6171 w 9588"/>
                <a:gd name="T27" fmla="*/ 22286 h 27170"/>
                <a:gd name="T28" fmla="*/ 4794 w 9588"/>
                <a:gd name="T29" fmla="*/ 25344 h 27170"/>
                <a:gd name="T30" fmla="*/ 3417 w 9588"/>
                <a:gd name="T31" fmla="*/ 22286 h 27170"/>
                <a:gd name="T32" fmla="*/ 3417 w 9588"/>
                <a:gd name="T33" fmla="*/ 13585 h 27170"/>
                <a:gd name="T34" fmla="*/ 3417 w 9588"/>
                <a:gd name="T35" fmla="*/ 5103 h 27170"/>
                <a:gd name="T36" fmla="*/ 4794 w 9588"/>
                <a:gd name="T37" fmla="*/ 1826 h 27170"/>
                <a:gd name="T38" fmla="*/ 6171 w 9588"/>
                <a:gd name="T39" fmla="*/ 5103 h 27170"/>
                <a:gd name="T40" fmla="*/ 6171 w 9588"/>
                <a:gd name="T41" fmla="*/ 10968 h 27170"/>
                <a:gd name="T42" fmla="*/ 9588 w 9588"/>
                <a:gd name="T43" fmla="*/ 10968 h 27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8" h="27170">
                  <a:moveTo>
                    <a:pt x="9588" y="10968"/>
                  </a:moveTo>
                  <a:lnTo>
                    <a:pt x="9588" y="5103"/>
                  </a:lnTo>
                  <a:cubicBezTo>
                    <a:pt x="9588" y="3323"/>
                    <a:pt x="8745" y="0"/>
                    <a:pt x="4794" y="0"/>
                  </a:cubicBezTo>
                  <a:cubicBezTo>
                    <a:pt x="843" y="0"/>
                    <a:pt x="0" y="3323"/>
                    <a:pt x="0" y="5103"/>
                  </a:cubicBezTo>
                  <a:lnTo>
                    <a:pt x="0" y="13585"/>
                  </a:lnTo>
                  <a:lnTo>
                    <a:pt x="0" y="21752"/>
                  </a:lnTo>
                  <a:cubicBezTo>
                    <a:pt x="0" y="24066"/>
                    <a:pt x="843" y="27170"/>
                    <a:pt x="4794" y="27170"/>
                  </a:cubicBezTo>
                  <a:cubicBezTo>
                    <a:pt x="8745" y="27170"/>
                    <a:pt x="9588" y="24066"/>
                    <a:pt x="9588" y="22286"/>
                  </a:cubicBezTo>
                  <a:lnTo>
                    <a:pt x="9588" y="14901"/>
                  </a:lnTo>
                  <a:lnTo>
                    <a:pt x="9588" y="13367"/>
                  </a:lnTo>
                  <a:lnTo>
                    <a:pt x="4794" y="13367"/>
                  </a:lnTo>
                  <a:lnTo>
                    <a:pt x="4794" y="14901"/>
                  </a:lnTo>
                  <a:lnTo>
                    <a:pt x="6171" y="14901"/>
                  </a:lnTo>
                  <a:lnTo>
                    <a:pt x="6171" y="22286"/>
                  </a:lnTo>
                  <a:cubicBezTo>
                    <a:pt x="6171" y="24601"/>
                    <a:pt x="5807" y="25344"/>
                    <a:pt x="4794" y="25344"/>
                  </a:cubicBezTo>
                  <a:cubicBezTo>
                    <a:pt x="3781" y="25344"/>
                    <a:pt x="3417" y="24601"/>
                    <a:pt x="3417" y="22286"/>
                  </a:cubicBezTo>
                  <a:lnTo>
                    <a:pt x="3417" y="13585"/>
                  </a:lnTo>
                  <a:lnTo>
                    <a:pt x="3417" y="5103"/>
                  </a:lnTo>
                  <a:cubicBezTo>
                    <a:pt x="3417" y="2787"/>
                    <a:pt x="3781" y="1826"/>
                    <a:pt x="4794" y="1826"/>
                  </a:cubicBezTo>
                  <a:cubicBezTo>
                    <a:pt x="5807" y="1826"/>
                    <a:pt x="6171" y="2787"/>
                    <a:pt x="6171" y="5103"/>
                  </a:cubicBezTo>
                  <a:lnTo>
                    <a:pt x="6171" y="10968"/>
                  </a:lnTo>
                  <a:lnTo>
                    <a:pt x="9588" y="109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8" name="Freeform 9">
              <a:extLst>
                <a:ext uri="{FF2B5EF4-FFF2-40B4-BE49-F238E27FC236}">
                  <a16:creationId xmlns:a16="http://schemas.microsoft.com/office/drawing/2014/main" id="{D7D2C422-FCBB-5C45-9738-176ECE0E2EDF}"/>
                </a:ext>
              </a:extLst>
            </p:cNvPr>
            <p:cNvSpPr>
              <a:spLocks noEditPoints="1"/>
            </p:cNvSpPr>
            <p:nvPr userDrawn="1"/>
          </p:nvSpPr>
          <p:spPr bwMode="black">
            <a:xfrm>
              <a:off x="7259638" y="2493963"/>
              <a:ext cx="1550988" cy="4322763"/>
            </a:xfrm>
            <a:custGeom>
              <a:avLst/>
              <a:gdLst>
                <a:gd name="T0" fmla="*/ 4795 w 9589"/>
                <a:gd name="T1" fmla="*/ 0 h 26734"/>
                <a:gd name="T2" fmla="*/ 4795 w 9589"/>
                <a:gd name="T3" fmla="*/ 0 h 26734"/>
                <a:gd name="T4" fmla="*/ 3418 w 9589"/>
                <a:gd name="T5" fmla="*/ 0 h 26734"/>
                <a:gd name="T6" fmla="*/ 0 w 9589"/>
                <a:gd name="T7" fmla="*/ 0 h 26734"/>
                <a:gd name="T8" fmla="*/ 0 w 9589"/>
                <a:gd name="T9" fmla="*/ 13367 h 26734"/>
                <a:gd name="T10" fmla="*/ 0 w 9589"/>
                <a:gd name="T11" fmla="*/ 26734 h 26734"/>
                <a:gd name="T12" fmla="*/ 3418 w 9589"/>
                <a:gd name="T13" fmla="*/ 26734 h 26734"/>
                <a:gd name="T14" fmla="*/ 4795 w 9589"/>
                <a:gd name="T15" fmla="*/ 26734 h 26734"/>
                <a:gd name="T16" fmla="*/ 9589 w 9589"/>
                <a:gd name="T17" fmla="*/ 21849 h 26734"/>
                <a:gd name="T18" fmla="*/ 9589 w 9589"/>
                <a:gd name="T19" fmla="*/ 13367 h 26734"/>
                <a:gd name="T20" fmla="*/ 9589 w 9589"/>
                <a:gd name="T21" fmla="*/ 4884 h 26734"/>
                <a:gd name="T22" fmla="*/ 4795 w 9589"/>
                <a:gd name="T23" fmla="*/ 0 h 26734"/>
                <a:gd name="T24" fmla="*/ 6171 w 9589"/>
                <a:gd name="T25" fmla="*/ 21849 h 26734"/>
                <a:gd name="T26" fmla="*/ 4795 w 9589"/>
                <a:gd name="T27" fmla="*/ 24908 h 26734"/>
                <a:gd name="T28" fmla="*/ 3418 w 9589"/>
                <a:gd name="T29" fmla="*/ 24908 h 26734"/>
                <a:gd name="T30" fmla="*/ 3418 w 9589"/>
                <a:gd name="T31" fmla="*/ 13367 h 26734"/>
                <a:gd name="T32" fmla="*/ 3418 w 9589"/>
                <a:gd name="T33" fmla="*/ 1826 h 26734"/>
                <a:gd name="T34" fmla="*/ 4795 w 9589"/>
                <a:gd name="T35" fmla="*/ 1826 h 26734"/>
                <a:gd name="T36" fmla="*/ 4795 w 9589"/>
                <a:gd name="T37" fmla="*/ 1826 h 26734"/>
                <a:gd name="T38" fmla="*/ 6171 w 9589"/>
                <a:gd name="T39" fmla="*/ 4884 h 26734"/>
                <a:gd name="T40" fmla="*/ 6171 w 9589"/>
                <a:gd name="T41" fmla="*/ 13367 h 26734"/>
                <a:gd name="T42" fmla="*/ 6171 w 9589"/>
                <a:gd name="T43" fmla="*/ 21849 h 26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9" h="26734">
                  <a:moveTo>
                    <a:pt x="4795" y="0"/>
                  </a:moveTo>
                  <a:lnTo>
                    <a:pt x="4795" y="0"/>
                  </a:lnTo>
                  <a:lnTo>
                    <a:pt x="3418" y="0"/>
                  </a:lnTo>
                  <a:lnTo>
                    <a:pt x="0" y="0"/>
                  </a:lnTo>
                  <a:lnTo>
                    <a:pt x="0" y="13367"/>
                  </a:lnTo>
                  <a:lnTo>
                    <a:pt x="0" y="26734"/>
                  </a:lnTo>
                  <a:lnTo>
                    <a:pt x="3418" y="26734"/>
                  </a:lnTo>
                  <a:lnTo>
                    <a:pt x="4795" y="26734"/>
                  </a:lnTo>
                  <a:cubicBezTo>
                    <a:pt x="8746" y="26734"/>
                    <a:pt x="9589" y="23629"/>
                    <a:pt x="9589" y="21849"/>
                  </a:cubicBezTo>
                  <a:lnTo>
                    <a:pt x="9589" y="13367"/>
                  </a:lnTo>
                  <a:lnTo>
                    <a:pt x="9589" y="4884"/>
                  </a:lnTo>
                  <a:cubicBezTo>
                    <a:pt x="9589" y="3104"/>
                    <a:pt x="8746" y="0"/>
                    <a:pt x="4795" y="0"/>
                  </a:cubicBezTo>
                  <a:close/>
                  <a:moveTo>
                    <a:pt x="6171" y="21849"/>
                  </a:moveTo>
                  <a:cubicBezTo>
                    <a:pt x="6171" y="24165"/>
                    <a:pt x="5808" y="24908"/>
                    <a:pt x="4795" y="24908"/>
                  </a:cubicBezTo>
                  <a:lnTo>
                    <a:pt x="3418" y="24908"/>
                  </a:lnTo>
                  <a:lnTo>
                    <a:pt x="3418" y="13367"/>
                  </a:lnTo>
                  <a:lnTo>
                    <a:pt x="3418" y="1826"/>
                  </a:lnTo>
                  <a:lnTo>
                    <a:pt x="4795" y="1826"/>
                  </a:lnTo>
                  <a:lnTo>
                    <a:pt x="4795" y="1826"/>
                  </a:lnTo>
                  <a:cubicBezTo>
                    <a:pt x="5808" y="1826"/>
                    <a:pt x="6171" y="2569"/>
                    <a:pt x="6171" y="4884"/>
                  </a:cubicBezTo>
                  <a:lnTo>
                    <a:pt x="6171" y="13367"/>
                  </a:lnTo>
                  <a:lnTo>
                    <a:pt x="6171" y="218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9" name="Freeform 10">
              <a:extLst>
                <a:ext uri="{FF2B5EF4-FFF2-40B4-BE49-F238E27FC236}">
                  <a16:creationId xmlns:a16="http://schemas.microsoft.com/office/drawing/2014/main" id="{4529ADA3-FB85-5E40-9759-ECDAA104E59D}"/>
                </a:ext>
              </a:extLst>
            </p:cNvPr>
            <p:cNvSpPr>
              <a:spLocks noEditPoints="1"/>
            </p:cNvSpPr>
            <p:nvPr userDrawn="1"/>
          </p:nvSpPr>
          <p:spPr bwMode="black">
            <a:xfrm>
              <a:off x="5319713" y="41275"/>
              <a:ext cx="1552575" cy="3228975"/>
            </a:xfrm>
            <a:custGeom>
              <a:avLst/>
              <a:gdLst>
                <a:gd name="T0" fmla="*/ 4794 w 9588"/>
                <a:gd name="T1" fmla="*/ 0 h 19973"/>
                <a:gd name="T2" fmla="*/ 4794 w 9588"/>
                <a:gd name="T3" fmla="*/ 0 h 19973"/>
                <a:gd name="T4" fmla="*/ 3418 w 9588"/>
                <a:gd name="T5" fmla="*/ 0 h 19973"/>
                <a:gd name="T6" fmla="*/ 3418 w 9588"/>
                <a:gd name="T7" fmla="*/ 0 h 19973"/>
                <a:gd name="T8" fmla="*/ 0 w 9588"/>
                <a:gd name="T9" fmla="*/ 0 h 19973"/>
                <a:gd name="T10" fmla="*/ 0 w 9588"/>
                <a:gd name="T11" fmla="*/ 19973 h 19973"/>
                <a:gd name="T12" fmla="*/ 3418 w 9588"/>
                <a:gd name="T13" fmla="*/ 19973 h 19973"/>
                <a:gd name="T14" fmla="*/ 3418 w 9588"/>
                <a:gd name="T15" fmla="*/ 11803 h 19973"/>
                <a:gd name="T16" fmla="*/ 4794 w 9588"/>
                <a:gd name="T17" fmla="*/ 11803 h 19973"/>
                <a:gd name="T18" fmla="*/ 4794 w 9588"/>
                <a:gd name="T19" fmla="*/ 11812 h 19973"/>
                <a:gd name="T20" fmla="*/ 6171 w 9588"/>
                <a:gd name="T21" fmla="*/ 14871 h 19973"/>
                <a:gd name="T22" fmla="*/ 6171 w 9588"/>
                <a:gd name="T23" fmla="*/ 19973 h 19973"/>
                <a:gd name="T24" fmla="*/ 9588 w 9588"/>
                <a:gd name="T25" fmla="*/ 19973 h 19973"/>
                <a:gd name="T26" fmla="*/ 9588 w 9588"/>
                <a:gd name="T27" fmla="*/ 14871 h 19973"/>
                <a:gd name="T28" fmla="*/ 7842 w 9588"/>
                <a:gd name="T29" fmla="*/ 10895 h 19973"/>
                <a:gd name="T30" fmla="*/ 9588 w 9588"/>
                <a:gd name="T31" fmla="*/ 6919 h 19973"/>
                <a:gd name="T32" fmla="*/ 9588 w 9588"/>
                <a:gd name="T33" fmla="*/ 4885 h 19973"/>
                <a:gd name="T34" fmla="*/ 4794 w 9588"/>
                <a:gd name="T35" fmla="*/ 0 h 19973"/>
                <a:gd name="T36" fmla="*/ 6171 w 9588"/>
                <a:gd name="T37" fmla="*/ 6919 h 19973"/>
                <a:gd name="T38" fmla="*/ 4794 w 9588"/>
                <a:gd name="T39" fmla="*/ 9977 h 19973"/>
                <a:gd name="T40" fmla="*/ 3418 w 9588"/>
                <a:gd name="T41" fmla="*/ 9977 h 19973"/>
                <a:gd name="T42" fmla="*/ 3418 w 9588"/>
                <a:gd name="T43" fmla="*/ 1826 h 19973"/>
                <a:gd name="T44" fmla="*/ 4794 w 9588"/>
                <a:gd name="T45" fmla="*/ 1826 h 19973"/>
                <a:gd name="T46" fmla="*/ 6171 w 9588"/>
                <a:gd name="T47" fmla="*/ 4885 h 19973"/>
                <a:gd name="T48" fmla="*/ 6171 w 9588"/>
                <a:gd name="T49" fmla="*/ 6919 h 19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88" h="19973">
                  <a:moveTo>
                    <a:pt x="4794" y="0"/>
                  </a:moveTo>
                  <a:lnTo>
                    <a:pt x="4794" y="0"/>
                  </a:lnTo>
                  <a:lnTo>
                    <a:pt x="3418" y="0"/>
                  </a:lnTo>
                  <a:lnTo>
                    <a:pt x="3418" y="0"/>
                  </a:lnTo>
                  <a:lnTo>
                    <a:pt x="0" y="0"/>
                  </a:lnTo>
                  <a:lnTo>
                    <a:pt x="0" y="19973"/>
                  </a:lnTo>
                  <a:lnTo>
                    <a:pt x="3418" y="19973"/>
                  </a:lnTo>
                  <a:lnTo>
                    <a:pt x="3418" y="11803"/>
                  </a:lnTo>
                  <a:lnTo>
                    <a:pt x="4794" y="11803"/>
                  </a:lnTo>
                  <a:lnTo>
                    <a:pt x="4794" y="11812"/>
                  </a:lnTo>
                  <a:cubicBezTo>
                    <a:pt x="5808" y="11812"/>
                    <a:pt x="6171" y="12555"/>
                    <a:pt x="6171" y="14871"/>
                  </a:cubicBezTo>
                  <a:lnTo>
                    <a:pt x="6171" y="19973"/>
                  </a:lnTo>
                  <a:lnTo>
                    <a:pt x="9588" y="19973"/>
                  </a:lnTo>
                  <a:lnTo>
                    <a:pt x="9588" y="14871"/>
                  </a:lnTo>
                  <a:cubicBezTo>
                    <a:pt x="9588" y="13698"/>
                    <a:pt x="9222" y="11951"/>
                    <a:pt x="7842" y="10895"/>
                  </a:cubicBezTo>
                  <a:cubicBezTo>
                    <a:pt x="9222" y="9839"/>
                    <a:pt x="9588" y="8092"/>
                    <a:pt x="9588" y="6919"/>
                  </a:cubicBezTo>
                  <a:lnTo>
                    <a:pt x="9588" y="4885"/>
                  </a:lnTo>
                  <a:cubicBezTo>
                    <a:pt x="9588" y="3105"/>
                    <a:pt x="8745" y="0"/>
                    <a:pt x="4794" y="0"/>
                  </a:cubicBezTo>
                  <a:close/>
                  <a:moveTo>
                    <a:pt x="6171" y="6919"/>
                  </a:moveTo>
                  <a:cubicBezTo>
                    <a:pt x="6171" y="9234"/>
                    <a:pt x="5808" y="9977"/>
                    <a:pt x="4794" y="9977"/>
                  </a:cubicBezTo>
                  <a:lnTo>
                    <a:pt x="3418" y="9977"/>
                  </a:lnTo>
                  <a:lnTo>
                    <a:pt x="3418" y="1826"/>
                  </a:lnTo>
                  <a:lnTo>
                    <a:pt x="4794" y="1826"/>
                  </a:lnTo>
                  <a:cubicBezTo>
                    <a:pt x="5808" y="1826"/>
                    <a:pt x="6171" y="2569"/>
                    <a:pt x="6171" y="4885"/>
                  </a:cubicBezTo>
                  <a:lnTo>
                    <a:pt x="6171" y="69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pic>
        <p:nvPicPr>
          <p:cNvPr id="23" name="Picture 22" descr="A picture containing drawing&#10;&#10;Description automatically generated">
            <a:extLst>
              <a:ext uri="{FF2B5EF4-FFF2-40B4-BE49-F238E27FC236}">
                <a16:creationId xmlns:a16="http://schemas.microsoft.com/office/drawing/2014/main" id="{76E751BC-256C-F740-9140-D66B5EE57E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30446" y="2925000"/>
            <a:ext cx="4531110" cy="1008000"/>
          </a:xfrm>
          <a:prstGeom prst="rect">
            <a:avLst/>
          </a:prstGeom>
        </p:spPr>
      </p:pic>
    </p:spTree>
    <p:extLst>
      <p:ext uri="{BB962C8B-B14F-4D97-AF65-F5344CB8AC3E}">
        <p14:creationId xmlns:p14="http://schemas.microsoft.com/office/powerpoint/2010/main" val="19920944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rtta-sisältö-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5D2F1F-3BF7-CF44-8A78-827E26D226CC}"/>
              </a:ext>
            </a:extLst>
          </p:cNvPr>
          <p:cNvSpPr/>
          <p:nvPr userDrawn="1"/>
        </p:nvSpPr>
        <p:spPr>
          <a:xfrm>
            <a:off x="1" y="0"/>
            <a:ext cx="12192000" cy="6858000"/>
          </a:xfrm>
          <a:prstGeom prst="rect">
            <a:avLst/>
          </a:prstGeom>
          <a:solidFill>
            <a:srgbClr val="172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solidFill>
                <a:schemeClr val="tx1"/>
              </a:solidFill>
            </a:endParaRPr>
          </a:p>
        </p:txBody>
      </p:sp>
      <p:grpSp>
        <p:nvGrpSpPr>
          <p:cNvPr id="12" name="Group 632">
            <a:extLst>
              <a:ext uri="{FF2B5EF4-FFF2-40B4-BE49-F238E27FC236}">
                <a16:creationId xmlns:a16="http://schemas.microsoft.com/office/drawing/2014/main" id="{FB130E7E-D4A1-F249-A3A9-DC95B86289BA}"/>
              </a:ext>
            </a:extLst>
          </p:cNvPr>
          <p:cNvGrpSpPr/>
          <p:nvPr userDrawn="1"/>
        </p:nvGrpSpPr>
        <p:grpSpPr>
          <a:xfrm>
            <a:off x="7146898" y="87630"/>
            <a:ext cx="4001290" cy="6566064"/>
            <a:chOff x="5667375" y="759379"/>
            <a:chExt cx="3086100" cy="5408059"/>
          </a:xfrm>
          <a:solidFill>
            <a:schemeClr val="bg1"/>
          </a:solidFill>
          <a:effectLst/>
        </p:grpSpPr>
        <p:sp>
          <p:nvSpPr>
            <p:cNvPr id="13" name="Freeform 516">
              <a:extLst>
                <a:ext uri="{FF2B5EF4-FFF2-40B4-BE49-F238E27FC236}">
                  <a16:creationId xmlns:a16="http://schemas.microsoft.com/office/drawing/2014/main" id="{5C601537-119C-344E-81A9-662BF780B7F4}"/>
                </a:ext>
              </a:extLst>
            </p:cNvPr>
            <p:cNvSpPr/>
            <p:nvPr/>
          </p:nvSpPr>
          <p:spPr>
            <a:xfrm>
              <a:off x="7086600" y="5786438"/>
              <a:ext cx="95250" cy="123825"/>
            </a:xfrm>
            <a:custGeom>
              <a:avLst/>
              <a:gdLst>
                <a:gd name="T0" fmla="*/ 60 w 60"/>
                <a:gd name="T1" fmla="*/ 30 h 78"/>
                <a:gd name="T2" fmla="*/ 48 w 60"/>
                <a:gd name="T3" fmla="*/ 12 h 78"/>
                <a:gd name="T4" fmla="*/ 36 w 60"/>
                <a:gd name="T5" fmla="*/ 0 h 78"/>
                <a:gd name="T6" fmla="*/ 12 w 60"/>
                <a:gd name="T7" fmla="*/ 6 h 78"/>
                <a:gd name="T8" fmla="*/ 18 w 60"/>
                <a:gd name="T9" fmla="*/ 24 h 78"/>
                <a:gd name="T10" fmla="*/ 0 w 60"/>
                <a:gd name="T11" fmla="*/ 60 h 78"/>
                <a:gd name="T12" fmla="*/ 18 w 60"/>
                <a:gd name="T13" fmla="*/ 78 h 78"/>
                <a:gd name="T14" fmla="*/ 30 w 60"/>
                <a:gd name="T15" fmla="*/ 78 h 78"/>
                <a:gd name="T16" fmla="*/ 30 w 60"/>
                <a:gd name="T17" fmla="*/ 72 h 78"/>
                <a:gd name="T18" fmla="*/ 36 w 60"/>
                <a:gd name="T19" fmla="*/ 72 h 78"/>
                <a:gd name="T20" fmla="*/ 54 w 60"/>
                <a:gd name="T21" fmla="*/ 78 h 78"/>
                <a:gd name="T22" fmla="*/ 60 w 60"/>
                <a:gd name="T23" fmla="*/ 60 h 78"/>
                <a:gd name="T24" fmla="*/ 60 w 60"/>
                <a:gd name="T25" fmla="*/ 48 h 78"/>
                <a:gd name="T26" fmla="*/ 54 w 60"/>
                <a:gd name="T27" fmla="*/ 36 h 78"/>
                <a:gd name="T28" fmla="*/ 60 w 60"/>
                <a:gd name="T29"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78">
                  <a:moveTo>
                    <a:pt x="60" y="30"/>
                  </a:moveTo>
                  <a:lnTo>
                    <a:pt x="48" y="12"/>
                  </a:lnTo>
                  <a:lnTo>
                    <a:pt x="36" y="0"/>
                  </a:lnTo>
                  <a:lnTo>
                    <a:pt x="12" y="6"/>
                  </a:lnTo>
                  <a:lnTo>
                    <a:pt x="18" y="24"/>
                  </a:lnTo>
                  <a:lnTo>
                    <a:pt x="0" y="60"/>
                  </a:lnTo>
                  <a:lnTo>
                    <a:pt x="18" y="78"/>
                  </a:lnTo>
                  <a:lnTo>
                    <a:pt x="30" y="78"/>
                  </a:lnTo>
                  <a:lnTo>
                    <a:pt x="30" y="72"/>
                  </a:lnTo>
                  <a:lnTo>
                    <a:pt x="36" y="72"/>
                  </a:lnTo>
                  <a:lnTo>
                    <a:pt x="54" y="78"/>
                  </a:lnTo>
                  <a:lnTo>
                    <a:pt x="60" y="60"/>
                  </a:lnTo>
                  <a:lnTo>
                    <a:pt x="60" y="48"/>
                  </a:lnTo>
                  <a:lnTo>
                    <a:pt x="54" y="36"/>
                  </a:lnTo>
                  <a:lnTo>
                    <a:pt x="60" y="3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6" name="Freeform 517">
              <a:extLst>
                <a:ext uri="{FF2B5EF4-FFF2-40B4-BE49-F238E27FC236}">
                  <a16:creationId xmlns:a16="http://schemas.microsoft.com/office/drawing/2014/main" id="{FC760201-564C-304C-903E-87AFE73FC41F}"/>
                </a:ext>
              </a:extLst>
            </p:cNvPr>
            <p:cNvSpPr/>
            <p:nvPr/>
          </p:nvSpPr>
          <p:spPr>
            <a:xfrm>
              <a:off x="7105650" y="5157788"/>
              <a:ext cx="419100" cy="647700"/>
            </a:xfrm>
            <a:custGeom>
              <a:avLst/>
              <a:gdLst>
                <a:gd name="T0" fmla="*/ 258 w 264"/>
                <a:gd name="T1" fmla="*/ 150 h 408"/>
                <a:gd name="T2" fmla="*/ 240 w 264"/>
                <a:gd name="T3" fmla="*/ 138 h 408"/>
                <a:gd name="T4" fmla="*/ 222 w 264"/>
                <a:gd name="T5" fmla="*/ 120 h 408"/>
                <a:gd name="T6" fmla="*/ 228 w 264"/>
                <a:gd name="T7" fmla="*/ 84 h 408"/>
                <a:gd name="T8" fmla="*/ 204 w 264"/>
                <a:gd name="T9" fmla="*/ 42 h 408"/>
                <a:gd name="T10" fmla="*/ 168 w 264"/>
                <a:gd name="T11" fmla="*/ 0 h 408"/>
                <a:gd name="T12" fmla="*/ 150 w 264"/>
                <a:gd name="T13" fmla="*/ 30 h 408"/>
                <a:gd name="T14" fmla="*/ 108 w 264"/>
                <a:gd name="T15" fmla="*/ 36 h 408"/>
                <a:gd name="T16" fmla="*/ 12 w 264"/>
                <a:gd name="T17" fmla="*/ 102 h 408"/>
                <a:gd name="T18" fmla="*/ 6 w 264"/>
                <a:gd name="T19" fmla="*/ 156 h 408"/>
                <a:gd name="T20" fmla="*/ 30 w 264"/>
                <a:gd name="T21" fmla="*/ 174 h 408"/>
                <a:gd name="T22" fmla="*/ 54 w 264"/>
                <a:gd name="T23" fmla="*/ 180 h 408"/>
                <a:gd name="T24" fmla="*/ 30 w 264"/>
                <a:gd name="T25" fmla="*/ 240 h 408"/>
                <a:gd name="T26" fmla="*/ 36 w 264"/>
                <a:gd name="T27" fmla="*/ 294 h 408"/>
                <a:gd name="T28" fmla="*/ 42 w 264"/>
                <a:gd name="T29" fmla="*/ 318 h 408"/>
                <a:gd name="T30" fmla="*/ 60 w 264"/>
                <a:gd name="T31" fmla="*/ 324 h 408"/>
                <a:gd name="T32" fmla="*/ 72 w 264"/>
                <a:gd name="T33" fmla="*/ 342 h 408"/>
                <a:gd name="T34" fmla="*/ 96 w 264"/>
                <a:gd name="T35" fmla="*/ 330 h 408"/>
                <a:gd name="T36" fmla="*/ 84 w 264"/>
                <a:gd name="T37" fmla="*/ 372 h 408"/>
                <a:gd name="T38" fmla="*/ 126 w 264"/>
                <a:gd name="T39" fmla="*/ 390 h 408"/>
                <a:gd name="T40" fmla="*/ 144 w 264"/>
                <a:gd name="T41" fmla="*/ 396 h 408"/>
                <a:gd name="T42" fmla="*/ 168 w 264"/>
                <a:gd name="T43" fmla="*/ 402 h 408"/>
                <a:gd name="T44" fmla="*/ 174 w 264"/>
                <a:gd name="T45" fmla="*/ 378 h 408"/>
                <a:gd name="T46" fmla="*/ 168 w 264"/>
                <a:gd name="T47" fmla="*/ 360 h 408"/>
                <a:gd name="T48" fmla="*/ 198 w 264"/>
                <a:gd name="T49" fmla="*/ 366 h 408"/>
                <a:gd name="T50" fmla="*/ 216 w 264"/>
                <a:gd name="T51" fmla="*/ 348 h 408"/>
                <a:gd name="T52" fmla="*/ 210 w 264"/>
                <a:gd name="T53" fmla="*/ 330 h 408"/>
                <a:gd name="T54" fmla="*/ 198 w 264"/>
                <a:gd name="T55" fmla="*/ 312 h 408"/>
                <a:gd name="T56" fmla="*/ 204 w 264"/>
                <a:gd name="T57" fmla="*/ 282 h 408"/>
                <a:gd name="T58" fmla="*/ 192 w 264"/>
                <a:gd name="T59" fmla="*/ 264 h 408"/>
                <a:gd name="T60" fmla="*/ 198 w 264"/>
                <a:gd name="T61" fmla="*/ 240 h 408"/>
                <a:gd name="T62" fmla="*/ 198 w 264"/>
                <a:gd name="T63" fmla="*/ 216 h 408"/>
                <a:gd name="T64" fmla="*/ 222 w 264"/>
                <a:gd name="T65" fmla="*/ 216 h 408"/>
                <a:gd name="T66" fmla="*/ 252 w 264"/>
                <a:gd name="T67" fmla="*/ 1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4" h="408">
                  <a:moveTo>
                    <a:pt x="264" y="174"/>
                  </a:moveTo>
                  <a:lnTo>
                    <a:pt x="258" y="150"/>
                  </a:lnTo>
                  <a:lnTo>
                    <a:pt x="252" y="156"/>
                  </a:lnTo>
                  <a:lnTo>
                    <a:pt x="240" y="138"/>
                  </a:lnTo>
                  <a:lnTo>
                    <a:pt x="234" y="126"/>
                  </a:lnTo>
                  <a:lnTo>
                    <a:pt x="222" y="120"/>
                  </a:lnTo>
                  <a:lnTo>
                    <a:pt x="222" y="114"/>
                  </a:lnTo>
                  <a:lnTo>
                    <a:pt x="228" y="84"/>
                  </a:lnTo>
                  <a:lnTo>
                    <a:pt x="234" y="54"/>
                  </a:lnTo>
                  <a:lnTo>
                    <a:pt x="204" y="42"/>
                  </a:lnTo>
                  <a:lnTo>
                    <a:pt x="186" y="12"/>
                  </a:lnTo>
                  <a:lnTo>
                    <a:pt x="168" y="0"/>
                  </a:lnTo>
                  <a:lnTo>
                    <a:pt x="162" y="0"/>
                  </a:lnTo>
                  <a:lnTo>
                    <a:pt x="150" y="30"/>
                  </a:lnTo>
                  <a:lnTo>
                    <a:pt x="132" y="24"/>
                  </a:lnTo>
                  <a:lnTo>
                    <a:pt x="108" y="36"/>
                  </a:lnTo>
                  <a:lnTo>
                    <a:pt x="96" y="96"/>
                  </a:lnTo>
                  <a:lnTo>
                    <a:pt x="12" y="102"/>
                  </a:lnTo>
                  <a:lnTo>
                    <a:pt x="0" y="96"/>
                  </a:lnTo>
                  <a:lnTo>
                    <a:pt x="6" y="156"/>
                  </a:lnTo>
                  <a:lnTo>
                    <a:pt x="30" y="162"/>
                  </a:lnTo>
                  <a:lnTo>
                    <a:pt x="30" y="174"/>
                  </a:lnTo>
                  <a:lnTo>
                    <a:pt x="42" y="174"/>
                  </a:lnTo>
                  <a:lnTo>
                    <a:pt x="54" y="180"/>
                  </a:lnTo>
                  <a:lnTo>
                    <a:pt x="60" y="222"/>
                  </a:lnTo>
                  <a:lnTo>
                    <a:pt x="30" y="240"/>
                  </a:lnTo>
                  <a:lnTo>
                    <a:pt x="24" y="276"/>
                  </a:lnTo>
                  <a:lnTo>
                    <a:pt x="36" y="294"/>
                  </a:lnTo>
                  <a:lnTo>
                    <a:pt x="30" y="306"/>
                  </a:lnTo>
                  <a:lnTo>
                    <a:pt x="42" y="318"/>
                  </a:lnTo>
                  <a:lnTo>
                    <a:pt x="48" y="318"/>
                  </a:lnTo>
                  <a:lnTo>
                    <a:pt x="60" y="324"/>
                  </a:lnTo>
                  <a:lnTo>
                    <a:pt x="66" y="336"/>
                  </a:lnTo>
                  <a:lnTo>
                    <a:pt x="72" y="342"/>
                  </a:lnTo>
                  <a:lnTo>
                    <a:pt x="90" y="324"/>
                  </a:lnTo>
                  <a:lnTo>
                    <a:pt x="96" y="330"/>
                  </a:lnTo>
                  <a:lnTo>
                    <a:pt x="102" y="360"/>
                  </a:lnTo>
                  <a:lnTo>
                    <a:pt x="84" y="372"/>
                  </a:lnTo>
                  <a:lnTo>
                    <a:pt x="96" y="396"/>
                  </a:lnTo>
                  <a:lnTo>
                    <a:pt x="126" y="390"/>
                  </a:lnTo>
                  <a:lnTo>
                    <a:pt x="126" y="384"/>
                  </a:lnTo>
                  <a:lnTo>
                    <a:pt x="144" y="396"/>
                  </a:lnTo>
                  <a:lnTo>
                    <a:pt x="150" y="408"/>
                  </a:lnTo>
                  <a:lnTo>
                    <a:pt x="168" y="402"/>
                  </a:lnTo>
                  <a:lnTo>
                    <a:pt x="174" y="390"/>
                  </a:lnTo>
                  <a:lnTo>
                    <a:pt x="174" y="378"/>
                  </a:lnTo>
                  <a:lnTo>
                    <a:pt x="168" y="378"/>
                  </a:lnTo>
                  <a:lnTo>
                    <a:pt x="168" y="360"/>
                  </a:lnTo>
                  <a:lnTo>
                    <a:pt x="186" y="354"/>
                  </a:lnTo>
                  <a:lnTo>
                    <a:pt x="198" y="366"/>
                  </a:lnTo>
                  <a:lnTo>
                    <a:pt x="216" y="360"/>
                  </a:lnTo>
                  <a:lnTo>
                    <a:pt x="216" y="348"/>
                  </a:lnTo>
                  <a:lnTo>
                    <a:pt x="210" y="348"/>
                  </a:lnTo>
                  <a:lnTo>
                    <a:pt x="210" y="330"/>
                  </a:lnTo>
                  <a:lnTo>
                    <a:pt x="198" y="318"/>
                  </a:lnTo>
                  <a:lnTo>
                    <a:pt x="198" y="312"/>
                  </a:lnTo>
                  <a:lnTo>
                    <a:pt x="192" y="300"/>
                  </a:lnTo>
                  <a:lnTo>
                    <a:pt x="204" y="282"/>
                  </a:lnTo>
                  <a:lnTo>
                    <a:pt x="186" y="276"/>
                  </a:lnTo>
                  <a:lnTo>
                    <a:pt x="192" y="264"/>
                  </a:lnTo>
                  <a:lnTo>
                    <a:pt x="204" y="264"/>
                  </a:lnTo>
                  <a:lnTo>
                    <a:pt x="198" y="240"/>
                  </a:lnTo>
                  <a:lnTo>
                    <a:pt x="192" y="228"/>
                  </a:lnTo>
                  <a:lnTo>
                    <a:pt x="198" y="216"/>
                  </a:lnTo>
                  <a:lnTo>
                    <a:pt x="216" y="216"/>
                  </a:lnTo>
                  <a:lnTo>
                    <a:pt x="222" y="216"/>
                  </a:lnTo>
                  <a:lnTo>
                    <a:pt x="240" y="198"/>
                  </a:lnTo>
                  <a:lnTo>
                    <a:pt x="252" y="174"/>
                  </a:lnTo>
                  <a:lnTo>
                    <a:pt x="264" y="174"/>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7" name="Freeform 518">
              <a:extLst>
                <a:ext uri="{FF2B5EF4-FFF2-40B4-BE49-F238E27FC236}">
                  <a16:creationId xmlns:a16="http://schemas.microsoft.com/office/drawing/2014/main" id="{D9D349CC-BC8A-454C-BC52-181ED03A1387}"/>
                </a:ext>
              </a:extLst>
            </p:cNvPr>
            <p:cNvSpPr/>
            <p:nvPr/>
          </p:nvSpPr>
          <p:spPr>
            <a:xfrm>
              <a:off x="7962900" y="4043363"/>
              <a:ext cx="790575" cy="1133475"/>
            </a:xfrm>
            <a:custGeom>
              <a:avLst/>
              <a:gdLst>
                <a:gd name="T0" fmla="*/ 492 w 498"/>
                <a:gd name="T1" fmla="*/ 288 h 714"/>
                <a:gd name="T2" fmla="*/ 474 w 498"/>
                <a:gd name="T3" fmla="*/ 258 h 714"/>
                <a:gd name="T4" fmla="*/ 444 w 498"/>
                <a:gd name="T5" fmla="*/ 228 h 714"/>
                <a:gd name="T6" fmla="*/ 432 w 498"/>
                <a:gd name="T7" fmla="*/ 192 h 714"/>
                <a:gd name="T8" fmla="*/ 390 w 498"/>
                <a:gd name="T9" fmla="*/ 156 h 714"/>
                <a:gd name="T10" fmla="*/ 330 w 498"/>
                <a:gd name="T11" fmla="*/ 132 h 714"/>
                <a:gd name="T12" fmla="*/ 312 w 498"/>
                <a:gd name="T13" fmla="*/ 102 h 714"/>
                <a:gd name="T14" fmla="*/ 252 w 498"/>
                <a:gd name="T15" fmla="*/ 48 h 714"/>
                <a:gd name="T16" fmla="*/ 228 w 498"/>
                <a:gd name="T17" fmla="*/ 36 h 714"/>
                <a:gd name="T18" fmla="*/ 192 w 498"/>
                <a:gd name="T19" fmla="*/ 0 h 714"/>
                <a:gd name="T20" fmla="*/ 84 w 498"/>
                <a:gd name="T21" fmla="*/ 18 h 714"/>
                <a:gd name="T22" fmla="*/ 0 w 498"/>
                <a:gd name="T23" fmla="*/ 42 h 714"/>
                <a:gd name="T24" fmla="*/ 36 w 498"/>
                <a:gd name="T25" fmla="*/ 66 h 714"/>
                <a:gd name="T26" fmla="*/ 48 w 498"/>
                <a:gd name="T27" fmla="*/ 108 h 714"/>
                <a:gd name="T28" fmla="*/ 48 w 498"/>
                <a:gd name="T29" fmla="*/ 156 h 714"/>
                <a:gd name="T30" fmla="*/ 66 w 498"/>
                <a:gd name="T31" fmla="*/ 186 h 714"/>
                <a:gd name="T32" fmla="*/ 60 w 498"/>
                <a:gd name="T33" fmla="*/ 228 h 714"/>
                <a:gd name="T34" fmla="*/ 84 w 498"/>
                <a:gd name="T35" fmla="*/ 276 h 714"/>
                <a:gd name="T36" fmla="*/ 96 w 498"/>
                <a:gd name="T37" fmla="*/ 312 h 714"/>
                <a:gd name="T38" fmla="*/ 120 w 498"/>
                <a:gd name="T39" fmla="*/ 342 h 714"/>
                <a:gd name="T40" fmla="*/ 78 w 498"/>
                <a:gd name="T41" fmla="*/ 354 h 714"/>
                <a:gd name="T42" fmla="*/ 66 w 498"/>
                <a:gd name="T43" fmla="*/ 366 h 714"/>
                <a:gd name="T44" fmla="*/ 72 w 498"/>
                <a:gd name="T45" fmla="*/ 414 h 714"/>
                <a:gd name="T46" fmla="*/ 84 w 498"/>
                <a:gd name="T47" fmla="*/ 414 h 714"/>
                <a:gd name="T48" fmla="*/ 114 w 498"/>
                <a:gd name="T49" fmla="*/ 444 h 714"/>
                <a:gd name="T50" fmla="*/ 126 w 498"/>
                <a:gd name="T51" fmla="*/ 468 h 714"/>
                <a:gd name="T52" fmla="*/ 138 w 498"/>
                <a:gd name="T53" fmla="*/ 492 h 714"/>
                <a:gd name="T54" fmla="*/ 162 w 498"/>
                <a:gd name="T55" fmla="*/ 498 h 714"/>
                <a:gd name="T56" fmla="*/ 180 w 498"/>
                <a:gd name="T57" fmla="*/ 546 h 714"/>
                <a:gd name="T58" fmla="*/ 186 w 498"/>
                <a:gd name="T59" fmla="*/ 582 h 714"/>
                <a:gd name="T60" fmla="*/ 216 w 498"/>
                <a:gd name="T61" fmla="*/ 624 h 714"/>
                <a:gd name="T62" fmla="*/ 216 w 498"/>
                <a:gd name="T63" fmla="*/ 648 h 714"/>
                <a:gd name="T64" fmla="*/ 216 w 498"/>
                <a:gd name="T65" fmla="*/ 714 h 714"/>
                <a:gd name="T66" fmla="*/ 294 w 498"/>
                <a:gd name="T67" fmla="*/ 666 h 714"/>
                <a:gd name="T68" fmla="*/ 324 w 498"/>
                <a:gd name="T69" fmla="*/ 636 h 714"/>
                <a:gd name="T70" fmla="*/ 348 w 498"/>
                <a:gd name="T71" fmla="*/ 594 h 714"/>
                <a:gd name="T72" fmla="*/ 354 w 498"/>
                <a:gd name="T73" fmla="*/ 576 h 714"/>
                <a:gd name="T74" fmla="*/ 372 w 498"/>
                <a:gd name="T75" fmla="*/ 552 h 714"/>
                <a:gd name="T76" fmla="*/ 390 w 498"/>
                <a:gd name="T77" fmla="*/ 528 h 714"/>
                <a:gd name="T78" fmla="*/ 402 w 498"/>
                <a:gd name="T79" fmla="*/ 510 h 714"/>
                <a:gd name="T80" fmla="*/ 414 w 498"/>
                <a:gd name="T81" fmla="*/ 504 h 714"/>
                <a:gd name="T82" fmla="*/ 432 w 498"/>
                <a:gd name="T83" fmla="*/ 474 h 714"/>
                <a:gd name="T84" fmla="*/ 456 w 498"/>
                <a:gd name="T85" fmla="*/ 438 h 714"/>
                <a:gd name="T86" fmla="*/ 486 w 498"/>
                <a:gd name="T87" fmla="*/ 33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714">
                  <a:moveTo>
                    <a:pt x="498" y="300"/>
                  </a:moveTo>
                  <a:lnTo>
                    <a:pt x="492" y="288"/>
                  </a:lnTo>
                  <a:lnTo>
                    <a:pt x="486" y="270"/>
                  </a:lnTo>
                  <a:lnTo>
                    <a:pt x="474" y="258"/>
                  </a:lnTo>
                  <a:lnTo>
                    <a:pt x="450" y="240"/>
                  </a:lnTo>
                  <a:lnTo>
                    <a:pt x="444" y="228"/>
                  </a:lnTo>
                  <a:lnTo>
                    <a:pt x="438" y="198"/>
                  </a:lnTo>
                  <a:lnTo>
                    <a:pt x="432" y="192"/>
                  </a:lnTo>
                  <a:lnTo>
                    <a:pt x="408" y="180"/>
                  </a:lnTo>
                  <a:lnTo>
                    <a:pt x="390" y="156"/>
                  </a:lnTo>
                  <a:lnTo>
                    <a:pt x="348" y="138"/>
                  </a:lnTo>
                  <a:lnTo>
                    <a:pt x="330" y="132"/>
                  </a:lnTo>
                  <a:lnTo>
                    <a:pt x="324" y="126"/>
                  </a:lnTo>
                  <a:lnTo>
                    <a:pt x="312" y="102"/>
                  </a:lnTo>
                  <a:lnTo>
                    <a:pt x="294" y="90"/>
                  </a:lnTo>
                  <a:lnTo>
                    <a:pt x="252" y="48"/>
                  </a:lnTo>
                  <a:lnTo>
                    <a:pt x="252" y="42"/>
                  </a:lnTo>
                  <a:lnTo>
                    <a:pt x="228" y="36"/>
                  </a:lnTo>
                  <a:lnTo>
                    <a:pt x="216" y="54"/>
                  </a:lnTo>
                  <a:lnTo>
                    <a:pt x="192" y="0"/>
                  </a:lnTo>
                  <a:lnTo>
                    <a:pt x="120" y="12"/>
                  </a:lnTo>
                  <a:lnTo>
                    <a:pt x="84" y="18"/>
                  </a:lnTo>
                  <a:lnTo>
                    <a:pt x="18" y="0"/>
                  </a:lnTo>
                  <a:lnTo>
                    <a:pt x="0" y="42"/>
                  </a:lnTo>
                  <a:lnTo>
                    <a:pt x="18" y="66"/>
                  </a:lnTo>
                  <a:lnTo>
                    <a:pt x="36" y="66"/>
                  </a:lnTo>
                  <a:lnTo>
                    <a:pt x="42" y="102"/>
                  </a:lnTo>
                  <a:lnTo>
                    <a:pt x="48" y="108"/>
                  </a:lnTo>
                  <a:lnTo>
                    <a:pt x="42" y="120"/>
                  </a:lnTo>
                  <a:lnTo>
                    <a:pt x="48" y="156"/>
                  </a:lnTo>
                  <a:lnTo>
                    <a:pt x="66" y="168"/>
                  </a:lnTo>
                  <a:lnTo>
                    <a:pt x="66" y="186"/>
                  </a:lnTo>
                  <a:lnTo>
                    <a:pt x="48" y="216"/>
                  </a:lnTo>
                  <a:lnTo>
                    <a:pt x="60" y="228"/>
                  </a:lnTo>
                  <a:lnTo>
                    <a:pt x="72" y="252"/>
                  </a:lnTo>
                  <a:lnTo>
                    <a:pt x="84" y="276"/>
                  </a:lnTo>
                  <a:lnTo>
                    <a:pt x="120" y="294"/>
                  </a:lnTo>
                  <a:lnTo>
                    <a:pt x="96" y="312"/>
                  </a:lnTo>
                  <a:lnTo>
                    <a:pt x="114" y="330"/>
                  </a:lnTo>
                  <a:lnTo>
                    <a:pt x="120" y="342"/>
                  </a:lnTo>
                  <a:lnTo>
                    <a:pt x="96" y="366"/>
                  </a:lnTo>
                  <a:lnTo>
                    <a:pt x="78" y="354"/>
                  </a:lnTo>
                  <a:lnTo>
                    <a:pt x="66" y="354"/>
                  </a:lnTo>
                  <a:lnTo>
                    <a:pt x="66" y="366"/>
                  </a:lnTo>
                  <a:lnTo>
                    <a:pt x="54" y="372"/>
                  </a:lnTo>
                  <a:lnTo>
                    <a:pt x="72" y="414"/>
                  </a:lnTo>
                  <a:lnTo>
                    <a:pt x="78" y="414"/>
                  </a:lnTo>
                  <a:lnTo>
                    <a:pt x="84" y="414"/>
                  </a:lnTo>
                  <a:lnTo>
                    <a:pt x="102" y="438"/>
                  </a:lnTo>
                  <a:lnTo>
                    <a:pt x="114" y="444"/>
                  </a:lnTo>
                  <a:lnTo>
                    <a:pt x="114" y="450"/>
                  </a:lnTo>
                  <a:lnTo>
                    <a:pt x="126" y="468"/>
                  </a:lnTo>
                  <a:lnTo>
                    <a:pt x="126" y="486"/>
                  </a:lnTo>
                  <a:lnTo>
                    <a:pt x="138" y="492"/>
                  </a:lnTo>
                  <a:lnTo>
                    <a:pt x="150" y="486"/>
                  </a:lnTo>
                  <a:lnTo>
                    <a:pt x="162" y="498"/>
                  </a:lnTo>
                  <a:lnTo>
                    <a:pt x="162" y="510"/>
                  </a:lnTo>
                  <a:lnTo>
                    <a:pt x="180" y="546"/>
                  </a:lnTo>
                  <a:lnTo>
                    <a:pt x="186" y="570"/>
                  </a:lnTo>
                  <a:lnTo>
                    <a:pt x="186" y="582"/>
                  </a:lnTo>
                  <a:lnTo>
                    <a:pt x="192" y="606"/>
                  </a:lnTo>
                  <a:lnTo>
                    <a:pt x="216" y="624"/>
                  </a:lnTo>
                  <a:lnTo>
                    <a:pt x="222" y="636"/>
                  </a:lnTo>
                  <a:lnTo>
                    <a:pt x="216" y="648"/>
                  </a:lnTo>
                  <a:lnTo>
                    <a:pt x="228" y="672"/>
                  </a:lnTo>
                  <a:lnTo>
                    <a:pt x="216" y="714"/>
                  </a:lnTo>
                  <a:lnTo>
                    <a:pt x="234" y="702"/>
                  </a:lnTo>
                  <a:lnTo>
                    <a:pt x="294" y="666"/>
                  </a:lnTo>
                  <a:lnTo>
                    <a:pt x="300" y="660"/>
                  </a:lnTo>
                  <a:lnTo>
                    <a:pt x="324" y="636"/>
                  </a:lnTo>
                  <a:lnTo>
                    <a:pt x="336" y="612"/>
                  </a:lnTo>
                  <a:lnTo>
                    <a:pt x="348" y="594"/>
                  </a:lnTo>
                  <a:lnTo>
                    <a:pt x="348" y="588"/>
                  </a:lnTo>
                  <a:lnTo>
                    <a:pt x="354" y="576"/>
                  </a:lnTo>
                  <a:lnTo>
                    <a:pt x="366" y="558"/>
                  </a:lnTo>
                  <a:lnTo>
                    <a:pt x="372" y="552"/>
                  </a:lnTo>
                  <a:lnTo>
                    <a:pt x="378" y="540"/>
                  </a:lnTo>
                  <a:lnTo>
                    <a:pt x="390" y="528"/>
                  </a:lnTo>
                  <a:lnTo>
                    <a:pt x="390" y="522"/>
                  </a:lnTo>
                  <a:lnTo>
                    <a:pt x="402" y="510"/>
                  </a:lnTo>
                  <a:lnTo>
                    <a:pt x="408" y="510"/>
                  </a:lnTo>
                  <a:lnTo>
                    <a:pt x="414" y="504"/>
                  </a:lnTo>
                  <a:lnTo>
                    <a:pt x="420" y="498"/>
                  </a:lnTo>
                  <a:lnTo>
                    <a:pt x="432" y="474"/>
                  </a:lnTo>
                  <a:lnTo>
                    <a:pt x="432" y="468"/>
                  </a:lnTo>
                  <a:lnTo>
                    <a:pt x="456" y="438"/>
                  </a:lnTo>
                  <a:lnTo>
                    <a:pt x="468" y="390"/>
                  </a:lnTo>
                  <a:lnTo>
                    <a:pt x="486" y="330"/>
                  </a:lnTo>
                  <a:lnTo>
                    <a:pt x="498" y="30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8" name="Freeform 519">
              <a:extLst>
                <a:ext uri="{FF2B5EF4-FFF2-40B4-BE49-F238E27FC236}">
                  <a16:creationId xmlns:a16="http://schemas.microsoft.com/office/drawing/2014/main" id="{50182881-1EC4-DA4C-ABB0-0DD796A231F5}"/>
                </a:ext>
              </a:extLst>
            </p:cNvPr>
            <p:cNvSpPr/>
            <p:nvPr/>
          </p:nvSpPr>
          <p:spPr>
            <a:xfrm>
              <a:off x="6915150" y="4186238"/>
              <a:ext cx="676275" cy="1133475"/>
            </a:xfrm>
            <a:custGeom>
              <a:avLst/>
              <a:gdLst>
                <a:gd name="T0" fmla="*/ 408 w 426"/>
                <a:gd name="T1" fmla="*/ 402 h 714"/>
                <a:gd name="T2" fmla="*/ 414 w 426"/>
                <a:gd name="T3" fmla="*/ 384 h 714"/>
                <a:gd name="T4" fmla="*/ 390 w 426"/>
                <a:gd name="T5" fmla="*/ 378 h 714"/>
                <a:gd name="T6" fmla="*/ 378 w 426"/>
                <a:gd name="T7" fmla="*/ 360 h 714"/>
                <a:gd name="T8" fmla="*/ 396 w 426"/>
                <a:gd name="T9" fmla="*/ 342 h 714"/>
                <a:gd name="T10" fmla="*/ 378 w 426"/>
                <a:gd name="T11" fmla="*/ 282 h 714"/>
                <a:gd name="T12" fmla="*/ 360 w 426"/>
                <a:gd name="T13" fmla="*/ 282 h 714"/>
                <a:gd name="T14" fmla="*/ 318 w 426"/>
                <a:gd name="T15" fmla="*/ 234 h 714"/>
                <a:gd name="T16" fmla="*/ 348 w 426"/>
                <a:gd name="T17" fmla="*/ 228 h 714"/>
                <a:gd name="T18" fmla="*/ 348 w 426"/>
                <a:gd name="T19" fmla="*/ 198 h 714"/>
                <a:gd name="T20" fmla="*/ 336 w 426"/>
                <a:gd name="T21" fmla="*/ 162 h 714"/>
                <a:gd name="T22" fmla="*/ 336 w 426"/>
                <a:gd name="T23" fmla="*/ 126 h 714"/>
                <a:gd name="T24" fmla="*/ 330 w 426"/>
                <a:gd name="T25" fmla="*/ 102 h 714"/>
                <a:gd name="T26" fmla="*/ 330 w 426"/>
                <a:gd name="T27" fmla="*/ 60 h 714"/>
                <a:gd name="T28" fmla="*/ 282 w 426"/>
                <a:gd name="T29" fmla="*/ 36 h 714"/>
                <a:gd name="T30" fmla="*/ 252 w 426"/>
                <a:gd name="T31" fmla="*/ 30 h 714"/>
                <a:gd name="T32" fmla="*/ 204 w 426"/>
                <a:gd name="T33" fmla="*/ 0 h 714"/>
                <a:gd name="T34" fmla="*/ 180 w 426"/>
                <a:gd name="T35" fmla="*/ 48 h 714"/>
                <a:gd name="T36" fmla="*/ 144 w 426"/>
                <a:gd name="T37" fmla="*/ 60 h 714"/>
                <a:gd name="T38" fmla="*/ 120 w 426"/>
                <a:gd name="T39" fmla="*/ 114 h 714"/>
                <a:gd name="T40" fmla="*/ 114 w 426"/>
                <a:gd name="T41" fmla="*/ 156 h 714"/>
                <a:gd name="T42" fmla="*/ 66 w 426"/>
                <a:gd name="T43" fmla="*/ 162 h 714"/>
                <a:gd name="T44" fmla="*/ 48 w 426"/>
                <a:gd name="T45" fmla="*/ 180 h 714"/>
                <a:gd name="T46" fmla="*/ 54 w 426"/>
                <a:gd name="T47" fmla="*/ 210 h 714"/>
                <a:gd name="T48" fmla="*/ 72 w 426"/>
                <a:gd name="T49" fmla="*/ 240 h 714"/>
                <a:gd name="T50" fmla="*/ 78 w 426"/>
                <a:gd name="T51" fmla="*/ 294 h 714"/>
                <a:gd name="T52" fmla="*/ 78 w 426"/>
                <a:gd name="T53" fmla="*/ 324 h 714"/>
                <a:gd name="T54" fmla="*/ 78 w 426"/>
                <a:gd name="T55" fmla="*/ 366 h 714"/>
                <a:gd name="T56" fmla="*/ 54 w 426"/>
                <a:gd name="T57" fmla="*/ 372 h 714"/>
                <a:gd name="T58" fmla="*/ 24 w 426"/>
                <a:gd name="T59" fmla="*/ 378 h 714"/>
                <a:gd name="T60" fmla="*/ 6 w 426"/>
                <a:gd name="T61" fmla="*/ 432 h 714"/>
                <a:gd name="T62" fmla="*/ 36 w 426"/>
                <a:gd name="T63" fmla="*/ 450 h 714"/>
                <a:gd name="T64" fmla="*/ 66 w 426"/>
                <a:gd name="T65" fmla="*/ 474 h 714"/>
                <a:gd name="T66" fmla="*/ 96 w 426"/>
                <a:gd name="T67" fmla="*/ 492 h 714"/>
                <a:gd name="T68" fmla="*/ 108 w 426"/>
                <a:gd name="T69" fmla="*/ 522 h 714"/>
                <a:gd name="T70" fmla="*/ 96 w 426"/>
                <a:gd name="T71" fmla="*/ 546 h 714"/>
                <a:gd name="T72" fmla="*/ 78 w 426"/>
                <a:gd name="T73" fmla="*/ 558 h 714"/>
                <a:gd name="T74" fmla="*/ 78 w 426"/>
                <a:gd name="T75" fmla="*/ 624 h 714"/>
                <a:gd name="T76" fmla="*/ 132 w 426"/>
                <a:gd name="T77" fmla="*/ 630 h 714"/>
                <a:gd name="T78" fmla="*/ 138 w 426"/>
                <a:gd name="T79" fmla="*/ 642 h 714"/>
                <a:gd name="T80" fmla="*/ 120 w 426"/>
                <a:gd name="T81" fmla="*/ 648 h 714"/>
                <a:gd name="T82" fmla="*/ 114 w 426"/>
                <a:gd name="T83" fmla="*/ 672 h 714"/>
                <a:gd name="T84" fmla="*/ 132 w 426"/>
                <a:gd name="T85" fmla="*/ 690 h 714"/>
                <a:gd name="T86" fmla="*/ 216 w 426"/>
                <a:gd name="T87" fmla="*/ 708 h 714"/>
                <a:gd name="T88" fmla="*/ 252 w 426"/>
                <a:gd name="T89" fmla="*/ 636 h 714"/>
                <a:gd name="T90" fmla="*/ 282 w 426"/>
                <a:gd name="T91" fmla="*/ 612 h 714"/>
                <a:gd name="T92" fmla="*/ 306 w 426"/>
                <a:gd name="T93" fmla="*/ 624 h 714"/>
                <a:gd name="T94" fmla="*/ 354 w 426"/>
                <a:gd name="T95" fmla="*/ 666 h 714"/>
                <a:gd name="T96" fmla="*/ 378 w 426"/>
                <a:gd name="T97" fmla="*/ 666 h 714"/>
                <a:gd name="T98" fmla="*/ 390 w 426"/>
                <a:gd name="T99" fmla="*/ 648 h 714"/>
                <a:gd name="T100" fmla="*/ 366 w 426"/>
                <a:gd name="T101" fmla="*/ 594 h 714"/>
                <a:gd name="T102" fmla="*/ 366 w 426"/>
                <a:gd name="T103" fmla="*/ 546 h 714"/>
                <a:gd name="T104" fmla="*/ 342 w 426"/>
                <a:gd name="T105" fmla="*/ 504 h 714"/>
                <a:gd name="T106" fmla="*/ 360 w 426"/>
                <a:gd name="T107" fmla="*/ 474 h 714"/>
                <a:gd name="T108" fmla="*/ 402 w 426"/>
                <a:gd name="T109" fmla="*/ 462 h 714"/>
                <a:gd name="T110" fmla="*/ 414 w 426"/>
                <a:gd name="T111" fmla="*/ 42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6" h="714">
                  <a:moveTo>
                    <a:pt x="426" y="420"/>
                  </a:moveTo>
                  <a:lnTo>
                    <a:pt x="408" y="402"/>
                  </a:lnTo>
                  <a:lnTo>
                    <a:pt x="420" y="396"/>
                  </a:lnTo>
                  <a:lnTo>
                    <a:pt x="414" y="384"/>
                  </a:lnTo>
                  <a:lnTo>
                    <a:pt x="402" y="384"/>
                  </a:lnTo>
                  <a:lnTo>
                    <a:pt x="390" y="378"/>
                  </a:lnTo>
                  <a:lnTo>
                    <a:pt x="378" y="372"/>
                  </a:lnTo>
                  <a:lnTo>
                    <a:pt x="378" y="360"/>
                  </a:lnTo>
                  <a:lnTo>
                    <a:pt x="396" y="348"/>
                  </a:lnTo>
                  <a:lnTo>
                    <a:pt x="396" y="342"/>
                  </a:lnTo>
                  <a:lnTo>
                    <a:pt x="390" y="306"/>
                  </a:lnTo>
                  <a:lnTo>
                    <a:pt x="378" y="282"/>
                  </a:lnTo>
                  <a:lnTo>
                    <a:pt x="372" y="276"/>
                  </a:lnTo>
                  <a:lnTo>
                    <a:pt x="360" y="282"/>
                  </a:lnTo>
                  <a:lnTo>
                    <a:pt x="336" y="258"/>
                  </a:lnTo>
                  <a:lnTo>
                    <a:pt x="318" y="234"/>
                  </a:lnTo>
                  <a:lnTo>
                    <a:pt x="312" y="228"/>
                  </a:lnTo>
                  <a:lnTo>
                    <a:pt x="348" y="228"/>
                  </a:lnTo>
                  <a:lnTo>
                    <a:pt x="354" y="210"/>
                  </a:lnTo>
                  <a:lnTo>
                    <a:pt x="348" y="198"/>
                  </a:lnTo>
                  <a:lnTo>
                    <a:pt x="360" y="192"/>
                  </a:lnTo>
                  <a:lnTo>
                    <a:pt x="336" y="162"/>
                  </a:lnTo>
                  <a:lnTo>
                    <a:pt x="336" y="156"/>
                  </a:lnTo>
                  <a:lnTo>
                    <a:pt x="336" y="126"/>
                  </a:lnTo>
                  <a:lnTo>
                    <a:pt x="336" y="114"/>
                  </a:lnTo>
                  <a:lnTo>
                    <a:pt x="330" y="102"/>
                  </a:lnTo>
                  <a:lnTo>
                    <a:pt x="324" y="90"/>
                  </a:lnTo>
                  <a:lnTo>
                    <a:pt x="330" y="60"/>
                  </a:lnTo>
                  <a:lnTo>
                    <a:pt x="300" y="66"/>
                  </a:lnTo>
                  <a:lnTo>
                    <a:pt x="282" y="36"/>
                  </a:lnTo>
                  <a:lnTo>
                    <a:pt x="276" y="36"/>
                  </a:lnTo>
                  <a:lnTo>
                    <a:pt x="252" y="30"/>
                  </a:lnTo>
                  <a:lnTo>
                    <a:pt x="216" y="6"/>
                  </a:lnTo>
                  <a:lnTo>
                    <a:pt x="204" y="0"/>
                  </a:lnTo>
                  <a:lnTo>
                    <a:pt x="186" y="6"/>
                  </a:lnTo>
                  <a:lnTo>
                    <a:pt x="180" y="48"/>
                  </a:lnTo>
                  <a:lnTo>
                    <a:pt x="162" y="54"/>
                  </a:lnTo>
                  <a:lnTo>
                    <a:pt x="144" y="60"/>
                  </a:lnTo>
                  <a:lnTo>
                    <a:pt x="126" y="84"/>
                  </a:lnTo>
                  <a:lnTo>
                    <a:pt x="120" y="114"/>
                  </a:lnTo>
                  <a:lnTo>
                    <a:pt x="120" y="156"/>
                  </a:lnTo>
                  <a:lnTo>
                    <a:pt x="114" y="156"/>
                  </a:lnTo>
                  <a:lnTo>
                    <a:pt x="96" y="150"/>
                  </a:lnTo>
                  <a:lnTo>
                    <a:pt x="66" y="162"/>
                  </a:lnTo>
                  <a:lnTo>
                    <a:pt x="60" y="168"/>
                  </a:lnTo>
                  <a:lnTo>
                    <a:pt x="48" y="180"/>
                  </a:lnTo>
                  <a:lnTo>
                    <a:pt x="54" y="204"/>
                  </a:lnTo>
                  <a:lnTo>
                    <a:pt x="54" y="210"/>
                  </a:lnTo>
                  <a:lnTo>
                    <a:pt x="54" y="216"/>
                  </a:lnTo>
                  <a:lnTo>
                    <a:pt x="72" y="240"/>
                  </a:lnTo>
                  <a:lnTo>
                    <a:pt x="60" y="246"/>
                  </a:lnTo>
                  <a:lnTo>
                    <a:pt x="78" y="294"/>
                  </a:lnTo>
                  <a:lnTo>
                    <a:pt x="84" y="312"/>
                  </a:lnTo>
                  <a:lnTo>
                    <a:pt x="78" y="324"/>
                  </a:lnTo>
                  <a:lnTo>
                    <a:pt x="84" y="330"/>
                  </a:lnTo>
                  <a:lnTo>
                    <a:pt x="78" y="366"/>
                  </a:lnTo>
                  <a:lnTo>
                    <a:pt x="78" y="372"/>
                  </a:lnTo>
                  <a:lnTo>
                    <a:pt x="54" y="372"/>
                  </a:lnTo>
                  <a:lnTo>
                    <a:pt x="48" y="384"/>
                  </a:lnTo>
                  <a:lnTo>
                    <a:pt x="24" y="378"/>
                  </a:lnTo>
                  <a:lnTo>
                    <a:pt x="0" y="408"/>
                  </a:lnTo>
                  <a:lnTo>
                    <a:pt x="6" y="432"/>
                  </a:lnTo>
                  <a:lnTo>
                    <a:pt x="24" y="450"/>
                  </a:lnTo>
                  <a:lnTo>
                    <a:pt x="36" y="450"/>
                  </a:lnTo>
                  <a:lnTo>
                    <a:pt x="42" y="468"/>
                  </a:lnTo>
                  <a:lnTo>
                    <a:pt x="66" y="474"/>
                  </a:lnTo>
                  <a:lnTo>
                    <a:pt x="78" y="468"/>
                  </a:lnTo>
                  <a:lnTo>
                    <a:pt x="96" y="492"/>
                  </a:lnTo>
                  <a:lnTo>
                    <a:pt x="102" y="492"/>
                  </a:lnTo>
                  <a:lnTo>
                    <a:pt x="108" y="522"/>
                  </a:lnTo>
                  <a:lnTo>
                    <a:pt x="114" y="522"/>
                  </a:lnTo>
                  <a:lnTo>
                    <a:pt x="96" y="546"/>
                  </a:lnTo>
                  <a:lnTo>
                    <a:pt x="90" y="540"/>
                  </a:lnTo>
                  <a:lnTo>
                    <a:pt x="78" y="558"/>
                  </a:lnTo>
                  <a:lnTo>
                    <a:pt x="96" y="582"/>
                  </a:lnTo>
                  <a:lnTo>
                    <a:pt x="78" y="624"/>
                  </a:lnTo>
                  <a:lnTo>
                    <a:pt x="114" y="630"/>
                  </a:lnTo>
                  <a:lnTo>
                    <a:pt x="132" y="630"/>
                  </a:lnTo>
                  <a:lnTo>
                    <a:pt x="138" y="636"/>
                  </a:lnTo>
                  <a:lnTo>
                    <a:pt x="138" y="642"/>
                  </a:lnTo>
                  <a:lnTo>
                    <a:pt x="138" y="654"/>
                  </a:lnTo>
                  <a:lnTo>
                    <a:pt x="120" y="648"/>
                  </a:lnTo>
                  <a:lnTo>
                    <a:pt x="114" y="660"/>
                  </a:lnTo>
                  <a:lnTo>
                    <a:pt x="114" y="672"/>
                  </a:lnTo>
                  <a:lnTo>
                    <a:pt x="114" y="678"/>
                  </a:lnTo>
                  <a:lnTo>
                    <a:pt x="132" y="690"/>
                  </a:lnTo>
                  <a:lnTo>
                    <a:pt x="132" y="714"/>
                  </a:lnTo>
                  <a:lnTo>
                    <a:pt x="216" y="708"/>
                  </a:lnTo>
                  <a:lnTo>
                    <a:pt x="228" y="648"/>
                  </a:lnTo>
                  <a:lnTo>
                    <a:pt x="252" y="636"/>
                  </a:lnTo>
                  <a:lnTo>
                    <a:pt x="270" y="642"/>
                  </a:lnTo>
                  <a:lnTo>
                    <a:pt x="282" y="612"/>
                  </a:lnTo>
                  <a:lnTo>
                    <a:pt x="288" y="612"/>
                  </a:lnTo>
                  <a:lnTo>
                    <a:pt x="306" y="624"/>
                  </a:lnTo>
                  <a:lnTo>
                    <a:pt x="324" y="654"/>
                  </a:lnTo>
                  <a:lnTo>
                    <a:pt x="354" y="666"/>
                  </a:lnTo>
                  <a:lnTo>
                    <a:pt x="360" y="660"/>
                  </a:lnTo>
                  <a:lnTo>
                    <a:pt x="378" y="666"/>
                  </a:lnTo>
                  <a:lnTo>
                    <a:pt x="384" y="666"/>
                  </a:lnTo>
                  <a:lnTo>
                    <a:pt x="390" y="648"/>
                  </a:lnTo>
                  <a:lnTo>
                    <a:pt x="366" y="612"/>
                  </a:lnTo>
                  <a:lnTo>
                    <a:pt x="366" y="594"/>
                  </a:lnTo>
                  <a:lnTo>
                    <a:pt x="360" y="558"/>
                  </a:lnTo>
                  <a:lnTo>
                    <a:pt x="366" y="546"/>
                  </a:lnTo>
                  <a:lnTo>
                    <a:pt x="354" y="516"/>
                  </a:lnTo>
                  <a:lnTo>
                    <a:pt x="342" y="504"/>
                  </a:lnTo>
                  <a:lnTo>
                    <a:pt x="354" y="474"/>
                  </a:lnTo>
                  <a:lnTo>
                    <a:pt x="360" y="474"/>
                  </a:lnTo>
                  <a:lnTo>
                    <a:pt x="384" y="456"/>
                  </a:lnTo>
                  <a:lnTo>
                    <a:pt x="402" y="462"/>
                  </a:lnTo>
                  <a:lnTo>
                    <a:pt x="408" y="432"/>
                  </a:lnTo>
                  <a:lnTo>
                    <a:pt x="414" y="426"/>
                  </a:lnTo>
                  <a:lnTo>
                    <a:pt x="426" y="42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9" name="Freeform 520">
              <a:extLst>
                <a:ext uri="{FF2B5EF4-FFF2-40B4-BE49-F238E27FC236}">
                  <a16:creationId xmlns:a16="http://schemas.microsoft.com/office/drawing/2014/main" id="{D481F337-440E-6145-8F60-935BBF58617A}"/>
                </a:ext>
              </a:extLst>
            </p:cNvPr>
            <p:cNvSpPr/>
            <p:nvPr/>
          </p:nvSpPr>
          <p:spPr>
            <a:xfrm>
              <a:off x="7515225" y="5653088"/>
              <a:ext cx="390525" cy="219075"/>
            </a:xfrm>
            <a:custGeom>
              <a:avLst/>
              <a:gdLst>
                <a:gd name="T0" fmla="*/ 246 w 246"/>
                <a:gd name="T1" fmla="*/ 60 h 138"/>
                <a:gd name="T2" fmla="*/ 228 w 246"/>
                <a:gd name="T3" fmla="*/ 48 h 138"/>
                <a:gd name="T4" fmla="*/ 222 w 246"/>
                <a:gd name="T5" fmla="*/ 30 h 138"/>
                <a:gd name="T6" fmla="*/ 204 w 246"/>
                <a:gd name="T7" fmla="*/ 30 h 138"/>
                <a:gd name="T8" fmla="*/ 198 w 246"/>
                <a:gd name="T9" fmla="*/ 12 h 138"/>
                <a:gd name="T10" fmla="*/ 174 w 246"/>
                <a:gd name="T11" fmla="*/ 12 h 138"/>
                <a:gd name="T12" fmla="*/ 156 w 246"/>
                <a:gd name="T13" fmla="*/ 6 h 138"/>
                <a:gd name="T14" fmla="*/ 156 w 246"/>
                <a:gd name="T15" fmla="*/ 0 h 138"/>
                <a:gd name="T16" fmla="*/ 138 w 246"/>
                <a:gd name="T17" fmla="*/ 12 h 138"/>
                <a:gd name="T18" fmla="*/ 120 w 246"/>
                <a:gd name="T19" fmla="*/ 30 h 138"/>
                <a:gd name="T20" fmla="*/ 108 w 246"/>
                <a:gd name="T21" fmla="*/ 24 h 138"/>
                <a:gd name="T22" fmla="*/ 102 w 246"/>
                <a:gd name="T23" fmla="*/ 42 h 138"/>
                <a:gd name="T24" fmla="*/ 96 w 246"/>
                <a:gd name="T25" fmla="*/ 54 h 138"/>
                <a:gd name="T26" fmla="*/ 72 w 246"/>
                <a:gd name="T27" fmla="*/ 66 h 138"/>
                <a:gd name="T28" fmla="*/ 66 w 246"/>
                <a:gd name="T29" fmla="*/ 66 h 138"/>
                <a:gd name="T30" fmla="*/ 48 w 246"/>
                <a:gd name="T31" fmla="*/ 60 h 138"/>
                <a:gd name="T32" fmla="*/ 48 w 246"/>
                <a:gd name="T33" fmla="*/ 78 h 138"/>
                <a:gd name="T34" fmla="*/ 36 w 246"/>
                <a:gd name="T35" fmla="*/ 84 h 138"/>
                <a:gd name="T36" fmla="*/ 24 w 246"/>
                <a:gd name="T37" fmla="*/ 84 h 138"/>
                <a:gd name="T38" fmla="*/ 0 w 246"/>
                <a:gd name="T39" fmla="*/ 108 h 138"/>
                <a:gd name="T40" fmla="*/ 0 w 246"/>
                <a:gd name="T41" fmla="*/ 120 h 138"/>
                <a:gd name="T42" fmla="*/ 0 w 246"/>
                <a:gd name="T43" fmla="*/ 126 h 138"/>
                <a:gd name="T44" fmla="*/ 0 w 246"/>
                <a:gd name="T45" fmla="*/ 138 h 138"/>
                <a:gd name="T46" fmla="*/ 0 w 246"/>
                <a:gd name="T47" fmla="*/ 132 h 138"/>
                <a:gd name="T48" fmla="*/ 6 w 246"/>
                <a:gd name="T49" fmla="*/ 132 h 138"/>
                <a:gd name="T50" fmla="*/ 12 w 246"/>
                <a:gd name="T51" fmla="*/ 132 h 138"/>
                <a:gd name="T52" fmla="*/ 18 w 246"/>
                <a:gd name="T53" fmla="*/ 126 h 138"/>
                <a:gd name="T54" fmla="*/ 24 w 246"/>
                <a:gd name="T55" fmla="*/ 126 h 138"/>
                <a:gd name="T56" fmla="*/ 30 w 246"/>
                <a:gd name="T57" fmla="*/ 132 h 138"/>
                <a:gd name="T58" fmla="*/ 36 w 246"/>
                <a:gd name="T59" fmla="*/ 132 h 138"/>
                <a:gd name="T60" fmla="*/ 42 w 246"/>
                <a:gd name="T61" fmla="*/ 126 h 138"/>
                <a:gd name="T62" fmla="*/ 48 w 246"/>
                <a:gd name="T63" fmla="*/ 126 h 138"/>
                <a:gd name="T64" fmla="*/ 54 w 246"/>
                <a:gd name="T65" fmla="*/ 126 h 138"/>
                <a:gd name="T66" fmla="*/ 54 w 246"/>
                <a:gd name="T67" fmla="*/ 132 h 138"/>
                <a:gd name="T68" fmla="*/ 60 w 246"/>
                <a:gd name="T69" fmla="*/ 138 h 138"/>
                <a:gd name="T70" fmla="*/ 66 w 246"/>
                <a:gd name="T71" fmla="*/ 138 h 138"/>
                <a:gd name="T72" fmla="*/ 72 w 246"/>
                <a:gd name="T73" fmla="*/ 138 h 138"/>
                <a:gd name="T74" fmla="*/ 78 w 246"/>
                <a:gd name="T75" fmla="*/ 132 h 138"/>
                <a:gd name="T76" fmla="*/ 78 w 246"/>
                <a:gd name="T77" fmla="*/ 120 h 138"/>
                <a:gd name="T78" fmla="*/ 78 w 246"/>
                <a:gd name="T79" fmla="*/ 114 h 138"/>
                <a:gd name="T80" fmla="*/ 78 w 246"/>
                <a:gd name="T81" fmla="*/ 108 h 138"/>
                <a:gd name="T82" fmla="*/ 90 w 246"/>
                <a:gd name="T83" fmla="*/ 102 h 138"/>
                <a:gd name="T84" fmla="*/ 96 w 246"/>
                <a:gd name="T85" fmla="*/ 102 h 138"/>
                <a:gd name="T86" fmla="*/ 108 w 246"/>
                <a:gd name="T87" fmla="*/ 108 h 138"/>
                <a:gd name="T88" fmla="*/ 120 w 246"/>
                <a:gd name="T89" fmla="*/ 108 h 138"/>
                <a:gd name="T90" fmla="*/ 126 w 246"/>
                <a:gd name="T91" fmla="*/ 108 h 138"/>
                <a:gd name="T92" fmla="*/ 144 w 246"/>
                <a:gd name="T93" fmla="*/ 114 h 138"/>
                <a:gd name="T94" fmla="*/ 150 w 246"/>
                <a:gd name="T95" fmla="*/ 126 h 138"/>
                <a:gd name="T96" fmla="*/ 156 w 246"/>
                <a:gd name="T97" fmla="*/ 126 h 138"/>
                <a:gd name="T98" fmla="*/ 162 w 246"/>
                <a:gd name="T99" fmla="*/ 120 h 138"/>
                <a:gd name="T100" fmla="*/ 168 w 246"/>
                <a:gd name="T101" fmla="*/ 114 h 138"/>
                <a:gd name="T102" fmla="*/ 174 w 246"/>
                <a:gd name="T103" fmla="*/ 120 h 138"/>
                <a:gd name="T104" fmla="*/ 192 w 246"/>
                <a:gd name="T105" fmla="*/ 120 h 138"/>
                <a:gd name="T106" fmla="*/ 198 w 246"/>
                <a:gd name="T107" fmla="*/ 114 h 138"/>
                <a:gd name="T108" fmla="*/ 204 w 246"/>
                <a:gd name="T109" fmla="*/ 96 h 138"/>
                <a:gd name="T110" fmla="*/ 204 w 246"/>
                <a:gd name="T111" fmla="*/ 90 h 138"/>
                <a:gd name="T112" fmla="*/ 210 w 246"/>
                <a:gd name="T113" fmla="*/ 84 h 138"/>
                <a:gd name="T114" fmla="*/ 210 w 246"/>
                <a:gd name="T115" fmla="*/ 90 h 138"/>
                <a:gd name="T116" fmla="*/ 216 w 246"/>
                <a:gd name="T117" fmla="*/ 96 h 138"/>
                <a:gd name="T118" fmla="*/ 228 w 246"/>
                <a:gd name="T119" fmla="*/ 90 h 138"/>
                <a:gd name="T120" fmla="*/ 228 w 246"/>
                <a:gd name="T121" fmla="*/ 72 h 138"/>
                <a:gd name="T122" fmla="*/ 246 w 246"/>
                <a:gd name="T123" fmla="*/ 6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6" h="138">
                  <a:moveTo>
                    <a:pt x="246" y="60"/>
                  </a:moveTo>
                  <a:lnTo>
                    <a:pt x="228" y="48"/>
                  </a:lnTo>
                  <a:lnTo>
                    <a:pt x="222" y="30"/>
                  </a:lnTo>
                  <a:lnTo>
                    <a:pt x="204" y="30"/>
                  </a:lnTo>
                  <a:lnTo>
                    <a:pt x="198" y="12"/>
                  </a:lnTo>
                  <a:lnTo>
                    <a:pt x="174" y="12"/>
                  </a:lnTo>
                  <a:lnTo>
                    <a:pt x="156" y="6"/>
                  </a:lnTo>
                  <a:lnTo>
                    <a:pt x="156" y="0"/>
                  </a:lnTo>
                  <a:lnTo>
                    <a:pt x="138" y="12"/>
                  </a:lnTo>
                  <a:lnTo>
                    <a:pt x="120" y="30"/>
                  </a:lnTo>
                  <a:lnTo>
                    <a:pt x="108" y="24"/>
                  </a:lnTo>
                  <a:lnTo>
                    <a:pt x="102" y="42"/>
                  </a:lnTo>
                  <a:lnTo>
                    <a:pt x="96" y="54"/>
                  </a:lnTo>
                  <a:lnTo>
                    <a:pt x="72" y="66"/>
                  </a:lnTo>
                  <a:lnTo>
                    <a:pt x="66" y="66"/>
                  </a:lnTo>
                  <a:lnTo>
                    <a:pt x="48" y="60"/>
                  </a:lnTo>
                  <a:lnTo>
                    <a:pt x="48" y="78"/>
                  </a:lnTo>
                  <a:lnTo>
                    <a:pt x="36" y="84"/>
                  </a:lnTo>
                  <a:lnTo>
                    <a:pt x="24" y="84"/>
                  </a:lnTo>
                  <a:lnTo>
                    <a:pt x="0" y="108"/>
                  </a:lnTo>
                  <a:lnTo>
                    <a:pt x="0" y="120"/>
                  </a:lnTo>
                  <a:lnTo>
                    <a:pt x="0" y="126"/>
                  </a:lnTo>
                  <a:lnTo>
                    <a:pt x="0" y="138"/>
                  </a:lnTo>
                  <a:lnTo>
                    <a:pt x="0" y="132"/>
                  </a:lnTo>
                  <a:lnTo>
                    <a:pt x="6" y="132"/>
                  </a:lnTo>
                  <a:lnTo>
                    <a:pt x="12" y="132"/>
                  </a:lnTo>
                  <a:lnTo>
                    <a:pt x="18" y="126"/>
                  </a:lnTo>
                  <a:lnTo>
                    <a:pt x="24" y="126"/>
                  </a:lnTo>
                  <a:lnTo>
                    <a:pt x="30" y="132"/>
                  </a:lnTo>
                  <a:lnTo>
                    <a:pt x="36" y="132"/>
                  </a:lnTo>
                  <a:lnTo>
                    <a:pt x="42" y="126"/>
                  </a:lnTo>
                  <a:lnTo>
                    <a:pt x="48" y="126"/>
                  </a:lnTo>
                  <a:lnTo>
                    <a:pt x="54" y="126"/>
                  </a:lnTo>
                  <a:lnTo>
                    <a:pt x="54" y="132"/>
                  </a:lnTo>
                  <a:lnTo>
                    <a:pt x="60" y="138"/>
                  </a:lnTo>
                  <a:lnTo>
                    <a:pt x="66" y="138"/>
                  </a:lnTo>
                  <a:lnTo>
                    <a:pt x="72" y="138"/>
                  </a:lnTo>
                  <a:lnTo>
                    <a:pt x="78" y="132"/>
                  </a:lnTo>
                  <a:lnTo>
                    <a:pt x="78" y="120"/>
                  </a:lnTo>
                  <a:lnTo>
                    <a:pt x="78" y="114"/>
                  </a:lnTo>
                  <a:lnTo>
                    <a:pt x="78" y="108"/>
                  </a:lnTo>
                  <a:lnTo>
                    <a:pt x="90" y="102"/>
                  </a:lnTo>
                  <a:lnTo>
                    <a:pt x="96" y="102"/>
                  </a:lnTo>
                  <a:lnTo>
                    <a:pt x="108" y="108"/>
                  </a:lnTo>
                  <a:lnTo>
                    <a:pt x="120" y="108"/>
                  </a:lnTo>
                  <a:lnTo>
                    <a:pt x="126" y="108"/>
                  </a:lnTo>
                  <a:lnTo>
                    <a:pt x="144" y="114"/>
                  </a:lnTo>
                  <a:lnTo>
                    <a:pt x="150" y="126"/>
                  </a:lnTo>
                  <a:lnTo>
                    <a:pt x="156" y="126"/>
                  </a:lnTo>
                  <a:lnTo>
                    <a:pt x="162" y="120"/>
                  </a:lnTo>
                  <a:lnTo>
                    <a:pt x="168" y="114"/>
                  </a:lnTo>
                  <a:lnTo>
                    <a:pt x="174" y="120"/>
                  </a:lnTo>
                  <a:lnTo>
                    <a:pt x="192" y="120"/>
                  </a:lnTo>
                  <a:lnTo>
                    <a:pt x="198" y="114"/>
                  </a:lnTo>
                  <a:lnTo>
                    <a:pt x="204" y="96"/>
                  </a:lnTo>
                  <a:lnTo>
                    <a:pt x="204" y="90"/>
                  </a:lnTo>
                  <a:lnTo>
                    <a:pt x="210" y="84"/>
                  </a:lnTo>
                  <a:lnTo>
                    <a:pt x="210" y="90"/>
                  </a:lnTo>
                  <a:lnTo>
                    <a:pt x="216" y="96"/>
                  </a:lnTo>
                  <a:lnTo>
                    <a:pt x="228" y="90"/>
                  </a:lnTo>
                  <a:lnTo>
                    <a:pt x="228" y="72"/>
                  </a:lnTo>
                  <a:lnTo>
                    <a:pt x="246" y="6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20" name="Freeform 521">
              <a:extLst>
                <a:ext uri="{FF2B5EF4-FFF2-40B4-BE49-F238E27FC236}">
                  <a16:creationId xmlns:a16="http://schemas.microsoft.com/office/drawing/2014/main" id="{2D0F3E64-CE5A-794A-8367-C4B65A607B2D}"/>
                </a:ext>
              </a:extLst>
            </p:cNvPr>
            <p:cNvSpPr/>
            <p:nvPr/>
          </p:nvSpPr>
          <p:spPr>
            <a:xfrm>
              <a:off x="7524750" y="5872163"/>
              <a:ext cx="38100" cy="28575"/>
            </a:xfrm>
            <a:custGeom>
              <a:avLst/>
              <a:gdLst>
                <a:gd name="T0" fmla="*/ 24 w 24"/>
                <a:gd name="T1" fmla="*/ 6 h 18"/>
                <a:gd name="T2" fmla="*/ 18 w 24"/>
                <a:gd name="T3" fmla="*/ 0 h 18"/>
                <a:gd name="T4" fmla="*/ 12 w 24"/>
                <a:gd name="T5" fmla="*/ 0 h 18"/>
                <a:gd name="T6" fmla="*/ 6 w 24"/>
                <a:gd name="T7" fmla="*/ 6 h 18"/>
                <a:gd name="T8" fmla="*/ 0 w 24"/>
                <a:gd name="T9" fmla="*/ 6 h 18"/>
                <a:gd name="T10" fmla="*/ 0 w 24"/>
                <a:gd name="T11" fmla="*/ 12 h 18"/>
                <a:gd name="T12" fmla="*/ 6 w 24"/>
                <a:gd name="T13" fmla="*/ 18 h 18"/>
                <a:gd name="T14" fmla="*/ 18 w 24"/>
                <a:gd name="T15" fmla="*/ 12 h 18"/>
                <a:gd name="T16" fmla="*/ 24 w 24"/>
                <a:gd name="T1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8">
                  <a:moveTo>
                    <a:pt x="24" y="6"/>
                  </a:moveTo>
                  <a:lnTo>
                    <a:pt x="18" y="0"/>
                  </a:lnTo>
                  <a:lnTo>
                    <a:pt x="12" y="0"/>
                  </a:lnTo>
                  <a:lnTo>
                    <a:pt x="6" y="6"/>
                  </a:lnTo>
                  <a:lnTo>
                    <a:pt x="0" y="6"/>
                  </a:lnTo>
                  <a:lnTo>
                    <a:pt x="0" y="12"/>
                  </a:lnTo>
                  <a:lnTo>
                    <a:pt x="6" y="18"/>
                  </a:lnTo>
                  <a:lnTo>
                    <a:pt x="18" y="12"/>
                  </a:lnTo>
                  <a:lnTo>
                    <a:pt x="24"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21" name="Freeform 522">
              <a:extLst>
                <a:ext uri="{FF2B5EF4-FFF2-40B4-BE49-F238E27FC236}">
                  <a16:creationId xmlns:a16="http://schemas.microsoft.com/office/drawing/2014/main" id="{F97A6CAE-7B39-D24C-8623-618FB6A3C5A9}"/>
                </a:ext>
              </a:extLst>
            </p:cNvPr>
            <p:cNvSpPr/>
            <p:nvPr/>
          </p:nvSpPr>
          <p:spPr>
            <a:xfrm>
              <a:off x="7648575" y="5862638"/>
              <a:ext cx="19050" cy="38100"/>
            </a:xfrm>
            <a:custGeom>
              <a:avLst/>
              <a:gdLst>
                <a:gd name="T0" fmla="*/ 12 w 12"/>
                <a:gd name="T1" fmla="*/ 24 h 24"/>
                <a:gd name="T2" fmla="*/ 12 w 12"/>
                <a:gd name="T3" fmla="*/ 0 h 24"/>
                <a:gd name="T4" fmla="*/ 6 w 12"/>
                <a:gd name="T5" fmla="*/ 0 h 24"/>
                <a:gd name="T6" fmla="*/ 0 w 12"/>
                <a:gd name="T7" fmla="*/ 6 h 24"/>
                <a:gd name="T8" fmla="*/ 0 w 12"/>
                <a:gd name="T9" fmla="*/ 12 h 24"/>
                <a:gd name="T10" fmla="*/ 6 w 12"/>
                <a:gd name="T11" fmla="*/ 24 h 24"/>
                <a:gd name="T12" fmla="*/ 12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12" y="24"/>
                  </a:moveTo>
                  <a:lnTo>
                    <a:pt x="12" y="0"/>
                  </a:lnTo>
                  <a:lnTo>
                    <a:pt x="6" y="0"/>
                  </a:lnTo>
                  <a:lnTo>
                    <a:pt x="0" y="6"/>
                  </a:lnTo>
                  <a:lnTo>
                    <a:pt x="0" y="12"/>
                  </a:lnTo>
                  <a:lnTo>
                    <a:pt x="6" y="24"/>
                  </a:lnTo>
                  <a:lnTo>
                    <a:pt x="12" y="24"/>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22" name="Freeform 523">
              <a:extLst>
                <a:ext uri="{FF2B5EF4-FFF2-40B4-BE49-F238E27FC236}">
                  <a16:creationId xmlns:a16="http://schemas.microsoft.com/office/drawing/2014/main" id="{B181FCE6-20FF-C349-AB97-7DE4E959E544}"/>
                </a:ext>
              </a:extLst>
            </p:cNvPr>
            <p:cNvSpPr/>
            <p:nvPr/>
          </p:nvSpPr>
          <p:spPr>
            <a:xfrm>
              <a:off x="7677150" y="5938838"/>
              <a:ext cx="28575" cy="19050"/>
            </a:xfrm>
            <a:custGeom>
              <a:avLst/>
              <a:gdLst>
                <a:gd name="T0" fmla="*/ 18 w 18"/>
                <a:gd name="T1" fmla="*/ 6 h 12"/>
                <a:gd name="T2" fmla="*/ 12 w 18"/>
                <a:gd name="T3" fmla="*/ 0 h 12"/>
                <a:gd name="T4" fmla="*/ 6 w 18"/>
                <a:gd name="T5" fmla="*/ 0 h 12"/>
                <a:gd name="T6" fmla="*/ 0 w 18"/>
                <a:gd name="T7" fmla="*/ 6 h 12"/>
                <a:gd name="T8" fmla="*/ 6 w 18"/>
                <a:gd name="T9" fmla="*/ 12 h 12"/>
                <a:gd name="T10" fmla="*/ 12 w 18"/>
                <a:gd name="T11" fmla="*/ 12 h 12"/>
                <a:gd name="T12" fmla="*/ 18 w 18"/>
                <a:gd name="T13" fmla="*/ 12 h 12"/>
                <a:gd name="T14" fmla="*/ 18 w 1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8" y="6"/>
                  </a:moveTo>
                  <a:lnTo>
                    <a:pt x="12" y="0"/>
                  </a:lnTo>
                  <a:lnTo>
                    <a:pt x="6" y="0"/>
                  </a:lnTo>
                  <a:lnTo>
                    <a:pt x="0" y="6"/>
                  </a:lnTo>
                  <a:lnTo>
                    <a:pt x="6" y="12"/>
                  </a:lnTo>
                  <a:lnTo>
                    <a:pt x="12" y="12"/>
                  </a:lnTo>
                  <a:lnTo>
                    <a:pt x="18" y="12"/>
                  </a:lnTo>
                  <a:lnTo>
                    <a:pt x="18"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23" name="Freeform 524">
              <a:extLst>
                <a:ext uri="{FF2B5EF4-FFF2-40B4-BE49-F238E27FC236}">
                  <a16:creationId xmlns:a16="http://schemas.microsoft.com/office/drawing/2014/main" id="{EBFB0F1B-1E9B-0C44-AF68-9E0560C074EA}"/>
                </a:ext>
              </a:extLst>
            </p:cNvPr>
            <p:cNvSpPr/>
            <p:nvPr/>
          </p:nvSpPr>
          <p:spPr>
            <a:xfrm>
              <a:off x="7572375" y="5900738"/>
              <a:ext cx="28575" cy="19050"/>
            </a:xfrm>
            <a:custGeom>
              <a:avLst/>
              <a:gdLst>
                <a:gd name="T0" fmla="*/ 18 w 18"/>
                <a:gd name="T1" fmla="*/ 6 h 12"/>
                <a:gd name="T2" fmla="*/ 12 w 18"/>
                <a:gd name="T3" fmla="*/ 0 h 12"/>
                <a:gd name="T4" fmla="*/ 0 w 18"/>
                <a:gd name="T5" fmla="*/ 6 h 12"/>
                <a:gd name="T6" fmla="*/ 6 w 18"/>
                <a:gd name="T7" fmla="*/ 12 h 12"/>
                <a:gd name="T8" fmla="*/ 12 w 18"/>
                <a:gd name="T9" fmla="*/ 12 h 12"/>
                <a:gd name="T10" fmla="*/ 18 w 18"/>
                <a:gd name="T11" fmla="*/ 12 h 12"/>
                <a:gd name="T12" fmla="*/ 18 w 18"/>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18" y="6"/>
                  </a:moveTo>
                  <a:lnTo>
                    <a:pt x="12" y="0"/>
                  </a:lnTo>
                  <a:lnTo>
                    <a:pt x="0" y="6"/>
                  </a:lnTo>
                  <a:lnTo>
                    <a:pt x="6" y="12"/>
                  </a:lnTo>
                  <a:lnTo>
                    <a:pt x="12" y="12"/>
                  </a:lnTo>
                  <a:lnTo>
                    <a:pt x="18" y="12"/>
                  </a:lnTo>
                  <a:lnTo>
                    <a:pt x="18"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24" name="Freeform 525">
              <a:extLst>
                <a:ext uri="{FF2B5EF4-FFF2-40B4-BE49-F238E27FC236}">
                  <a16:creationId xmlns:a16="http://schemas.microsoft.com/office/drawing/2014/main" id="{D9A316D0-8C25-8C4A-BDB4-21FDD6E94836}"/>
                </a:ext>
              </a:extLst>
            </p:cNvPr>
            <p:cNvSpPr/>
            <p:nvPr/>
          </p:nvSpPr>
          <p:spPr>
            <a:xfrm>
              <a:off x="7400925" y="5424488"/>
              <a:ext cx="361950" cy="361950"/>
            </a:xfrm>
            <a:custGeom>
              <a:avLst/>
              <a:gdLst>
                <a:gd name="T0" fmla="*/ 228 w 228"/>
                <a:gd name="T1" fmla="*/ 144 h 228"/>
                <a:gd name="T2" fmla="*/ 222 w 228"/>
                <a:gd name="T3" fmla="*/ 132 h 228"/>
                <a:gd name="T4" fmla="*/ 192 w 228"/>
                <a:gd name="T5" fmla="*/ 126 h 228"/>
                <a:gd name="T6" fmla="*/ 180 w 228"/>
                <a:gd name="T7" fmla="*/ 114 h 228"/>
                <a:gd name="T8" fmla="*/ 186 w 228"/>
                <a:gd name="T9" fmla="*/ 114 h 228"/>
                <a:gd name="T10" fmla="*/ 198 w 228"/>
                <a:gd name="T11" fmla="*/ 108 h 228"/>
                <a:gd name="T12" fmla="*/ 180 w 228"/>
                <a:gd name="T13" fmla="*/ 90 h 228"/>
                <a:gd name="T14" fmla="*/ 180 w 228"/>
                <a:gd name="T15" fmla="*/ 72 h 228"/>
                <a:gd name="T16" fmla="*/ 198 w 228"/>
                <a:gd name="T17" fmla="*/ 60 h 228"/>
                <a:gd name="T18" fmla="*/ 186 w 228"/>
                <a:gd name="T19" fmla="*/ 36 h 228"/>
                <a:gd name="T20" fmla="*/ 168 w 228"/>
                <a:gd name="T21" fmla="*/ 42 h 228"/>
                <a:gd name="T22" fmla="*/ 144 w 228"/>
                <a:gd name="T23" fmla="*/ 30 h 228"/>
                <a:gd name="T24" fmla="*/ 138 w 228"/>
                <a:gd name="T25" fmla="*/ 0 h 228"/>
                <a:gd name="T26" fmla="*/ 120 w 228"/>
                <a:gd name="T27" fmla="*/ 0 h 228"/>
                <a:gd name="T28" fmla="*/ 120 w 228"/>
                <a:gd name="T29" fmla="*/ 18 h 228"/>
                <a:gd name="T30" fmla="*/ 102 w 228"/>
                <a:gd name="T31" fmla="*/ 24 h 228"/>
                <a:gd name="T32" fmla="*/ 90 w 228"/>
                <a:gd name="T33" fmla="*/ 0 h 228"/>
                <a:gd name="T34" fmla="*/ 78 w 228"/>
                <a:gd name="T35" fmla="*/ 6 h 228"/>
                <a:gd name="T36" fmla="*/ 66 w 228"/>
                <a:gd name="T37" fmla="*/ 6 h 228"/>
                <a:gd name="T38" fmla="*/ 54 w 228"/>
                <a:gd name="T39" fmla="*/ 30 h 228"/>
                <a:gd name="T40" fmla="*/ 36 w 228"/>
                <a:gd name="T41" fmla="*/ 48 h 228"/>
                <a:gd name="T42" fmla="*/ 30 w 228"/>
                <a:gd name="T43" fmla="*/ 48 h 228"/>
                <a:gd name="T44" fmla="*/ 12 w 228"/>
                <a:gd name="T45" fmla="*/ 48 h 228"/>
                <a:gd name="T46" fmla="*/ 6 w 228"/>
                <a:gd name="T47" fmla="*/ 60 h 228"/>
                <a:gd name="T48" fmla="*/ 12 w 228"/>
                <a:gd name="T49" fmla="*/ 72 h 228"/>
                <a:gd name="T50" fmla="*/ 18 w 228"/>
                <a:gd name="T51" fmla="*/ 96 h 228"/>
                <a:gd name="T52" fmla="*/ 6 w 228"/>
                <a:gd name="T53" fmla="*/ 96 h 228"/>
                <a:gd name="T54" fmla="*/ 0 w 228"/>
                <a:gd name="T55" fmla="*/ 108 h 228"/>
                <a:gd name="T56" fmla="*/ 18 w 228"/>
                <a:gd name="T57" fmla="*/ 114 h 228"/>
                <a:gd name="T58" fmla="*/ 6 w 228"/>
                <a:gd name="T59" fmla="*/ 132 h 228"/>
                <a:gd name="T60" fmla="*/ 12 w 228"/>
                <a:gd name="T61" fmla="*/ 144 h 228"/>
                <a:gd name="T62" fmla="*/ 12 w 228"/>
                <a:gd name="T63" fmla="*/ 150 h 228"/>
                <a:gd name="T64" fmla="*/ 24 w 228"/>
                <a:gd name="T65" fmla="*/ 162 h 228"/>
                <a:gd name="T66" fmla="*/ 24 w 228"/>
                <a:gd name="T67" fmla="*/ 180 h 228"/>
                <a:gd name="T68" fmla="*/ 30 w 228"/>
                <a:gd name="T69" fmla="*/ 180 h 228"/>
                <a:gd name="T70" fmla="*/ 42 w 228"/>
                <a:gd name="T71" fmla="*/ 180 h 228"/>
                <a:gd name="T72" fmla="*/ 48 w 228"/>
                <a:gd name="T73" fmla="*/ 186 h 228"/>
                <a:gd name="T74" fmla="*/ 54 w 228"/>
                <a:gd name="T75" fmla="*/ 204 h 228"/>
                <a:gd name="T76" fmla="*/ 66 w 228"/>
                <a:gd name="T77" fmla="*/ 210 h 228"/>
                <a:gd name="T78" fmla="*/ 72 w 228"/>
                <a:gd name="T79" fmla="*/ 222 h 228"/>
                <a:gd name="T80" fmla="*/ 84 w 228"/>
                <a:gd name="T81" fmla="*/ 222 h 228"/>
                <a:gd name="T82" fmla="*/ 90 w 228"/>
                <a:gd name="T83" fmla="*/ 210 h 228"/>
                <a:gd name="T84" fmla="*/ 96 w 228"/>
                <a:gd name="T85" fmla="*/ 210 h 228"/>
                <a:gd name="T86" fmla="*/ 108 w 228"/>
                <a:gd name="T87" fmla="*/ 216 h 228"/>
                <a:gd name="T88" fmla="*/ 108 w 228"/>
                <a:gd name="T89" fmla="*/ 228 h 228"/>
                <a:gd name="T90" fmla="*/ 120 w 228"/>
                <a:gd name="T91" fmla="*/ 222 h 228"/>
                <a:gd name="T92" fmla="*/ 120 w 228"/>
                <a:gd name="T93" fmla="*/ 204 h 228"/>
                <a:gd name="T94" fmla="*/ 138 w 228"/>
                <a:gd name="T95" fmla="*/ 210 h 228"/>
                <a:gd name="T96" fmla="*/ 144 w 228"/>
                <a:gd name="T97" fmla="*/ 210 h 228"/>
                <a:gd name="T98" fmla="*/ 168 w 228"/>
                <a:gd name="T99" fmla="*/ 198 h 228"/>
                <a:gd name="T100" fmla="*/ 174 w 228"/>
                <a:gd name="T101" fmla="*/ 186 h 228"/>
                <a:gd name="T102" fmla="*/ 180 w 228"/>
                <a:gd name="T103" fmla="*/ 168 h 228"/>
                <a:gd name="T104" fmla="*/ 192 w 228"/>
                <a:gd name="T105" fmla="*/ 174 h 228"/>
                <a:gd name="T106" fmla="*/ 210 w 228"/>
                <a:gd name="T107" fmla="*/ 156 h 228"/>
                <a:gd name="T108" fmla="*/ 228 w 228"/>
                <a:gd name="T109" fmla="*/ 14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 h="228">
                  <a:moveTo>
                    <a:pt x="228" y="144"/>
                  </a:moveTo>
                  <a:lnTo>
                    <a:pt x="222" y="132"/>
                  </a:lnTo>
                  <a:lnTo>
                    <a:pt x="192" y="126"/>
                  </a:lnTo>
                  <a:lnTo>
                    <a:pt x="180" y="114"/>
                  </a:lnTo>
                  <a:lnTo>
                    <a:pt x="186" y="114"/>
                  </a:lnTo>
                  <a:lnTo>
                    <a:pt x="198" y="108"/>
                  </a:lnTo>
                  <a:lnTo>
                    <a:pt x="180" y="90"/>
                  </a:lnTo>
                  <a:lnTo>
                    <a:pt x="180" y="72"/>
                  </a:lnTo>
                  <a:lnTo>
                    <a:pt x="198" y="60"/>
                  </a:lnTo>
                  <a:lnTo>
                    <a:pt x="186" y="36"/>
                  </a:lnTo>
                  <a:lnTo>
                    <a:pt x="168" y="42"/>
                  </a:lnTo>
                  <a:lnTo>
                    <a:pt x="144" y="30"/>
                  </a:lnTo>
                  <a:lnTo>
                    <a:pt x="138" y="0"/>
                  </a:lnTo>
                  <a:lnTo>
                    <a:pt x="120" y="0"/>
                  </a:lnTo>
                  <a:lnTo>
                    <a:pt x="120" y="18"/>
                  </a:lnTo>
                  <a:lnTo>
                    <a:pt x="102" y="24"/>
                  </a:lnTo>
                  <a:lnTo>
                    <a:pt x="90" y="0"/>
                  </a:lnTo>
                  <a:lnTo>
                    <a:pt x="78" y="6"/>
                  </a:lnTo>
                  <a:lnTo>
                    <a:pt x="66" y="6"/>
                  </a:lnTo>
                  <a:lnTo>
                    <a:pt x="54" y="30"/>
                  </a:lnTo>
                  <a:lnTo>
                    <a:pt x="36" y="48"/>
                  </a:lnTo>
                  <a:lnTo>
                    <a:pt x="30" y="48"/>
                  </a:lnTo>
                  <a:lnTo>
                    <a:pt x="12" y="48"/>
                  </a:lnTo>
                  <a:lnTo>
                    <a:pt x="6" y="60"/>
                  </a:lnTo>
                  <a:lnTo>
                    <a:pt x="12" y="72"/>
                  </a:lnTo>
                  <a:lnTo>
                    <a:pt x="18" y="96"/>
                  </a:lnTo>
                  <a:lnTo>
                    <a:pt x="6" y="96"/>
                  </a:lnTo>
                  <a:lnTo>
                    <a:pt x="0" y="108"/>
                  </a:lnTo>
                  <a:lnTo>
                    <a:pt x="18" y="114"/>
                  </a:lnTo>
                  <a:lnTo>
                    <a:pt x="6" y="132"/>
                  </a:lnTo>
                  <a:lnTo>
                    <a:pt x="12" y="144"/>
                  </a:lnTo>
                  <a:lnTo>
                    <a:pt x="12" y="150"/>
                  </a:lnTo>
                  <a:lnTo>
                    <a:pt x="24" y="162"/>
                  </a:lnTo>
                  <a:lnTo>
                    <a:pt x="24" y="180"/>
                  </a:lnTo>
                  <a:lnTo>
                    <a:pt x="30" y="180"/>
                  </a:lnTo>
                  <a:lnTo>
                    <a:pt x="42" y="180"/>
                  </a:lnTo>
                  <a:lnTo>
                    <a:pt x="48" y="186"/>
                  </a:lnTo>
                  <a:lnTo>
                    <a:pt x="54" y="204"/>
                  </a:lnTo>
                  <a:lnTo>
                    <a:pt x="66" y="210"/>
                  </a:lnTo>
                  <a:lnTo>
                    <a:pt x="72" y="222"/>
                  </a:lnTo>
                  <a:lnTo>
                    <a:pt x="84" y="222"/>
                  </a:lnTo>
                  <a:lnTo>
                    <a:pt x="90" y="210"/>
                  </a:lnTo>
                  <a:lnTo>
                    <a:pt x="96" y="210"/>
                  </a:lnTo>
                  <a:lnTo>
                    <a:pt x="108" y="216"/>
                  </a:lnTo>
                  <a:lnTo>
                    <a:pt x="108" y="228"/>
                  </a:lnTo>
                  <a:lnTo>
                    <a:pt x="120" y="222"/>
                  </a:lnTo>
                  <a:lnTo>
                    <a:pt x="120" y="204"/>
                  </a:lnTo>
                  <a:lnTo>
                    <a:pt x="138" y="210"/>
                  </a:lnTo>
                  <a:lnTo>
                    <a:pt x="144" y="210"/>
                  </a:lnTo>
                  <a:lnTo>
                    <a:pt x="168" y="198"/>
                  </a:lnTo>
                  <a:lnTo>
                    <a:pt x="174" y="186"/>
                  </a:lnTo>
                  <a:lnTo>
                    <a:pt x="180" y="168"/>
                  </a:lnTo>
                  <a:lnTo>
                    <a:pt x="192" y="174"/>
                  </a:lnTo>
                  <a:lnTo>
                    <a:pt x="210" y="156"/>
                  </a:lnTo>
                  <a:lnTo>
                    <a:pt x="228" y="144"/>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25" name="Freeform 526">
              <a:extLst>
                <a:ext uri="{FF2B5EF4-FFF2-40B4-BE49-F238E27FC236}">
                  <a16:creationId xmlns:a16="http://schemas.microsoft.com/office/drawing/2014/main" id="{DEA348FA-0DF8-0245-9DA9-70FD1AAD1EDD}"/>
                </a:ext>
              </a:extLst>
            </p:cNvPr>
            <p:cNvSpPr/>
            <p:nvPr/>
          </p:nvSpPr>
          <p:spPr>
            <a:xfrm>
              <a:off x="7410450" y="4110038"/>
              <a:ext cx="781050" cy="942975"/>
            </a:xfrm>
            <a:custGeom>
              <a:avLst/>
              <a:gdLst>
                <a:gd name="T0" fmla="*/ 474 w 492"/>
                <a:gd name="T1" fmla="*/ 444 h 594"/>
                <a:gd name="T2" fmla="*/ 462 w 492"/>
                <a:gd name="T3" fmla="*/ 402 h 594"/>
                <a:gd name="T4" fmla="*/ 426 w 492"/>
                <a:gd name="T5" fmla="*/ 372 h 594"/>
                <a:gd name="T6" fmla="*/ 414 w 492"/>
                <a:gd name="T7" fmla="*/ 324 h 594"/>
                <a:gd name="T8" fmla="*/ 444 w 492"/>
                <a:gd name="T9" fmla="*/ 324 h 594"/>
                <a:gd name="T10" fmla="*/ 444 w 492"/>
                <a:gd name="T11" fmla="*/ 270 h 594"/>
                <a:gd name="T12" fmla="*/ 420 w 492"/>
                <a:gd name="T13" fmla="*/ 210 h 594"/>
                <a:gd name="T14" fmla="*/ 414 w 492"/>
                <a:gd name="T15" fmla="*/ 144 h 594"/>
                <a:gd name="T16" fmla="*/ 390 w 492"/>
                <a:gd name="T17" fmla="*/ 78 h 594"/>
                <a:gd name="T18" fmla="*/ 384 w 492"/>
                <a:gd name="T19" fmla="*/ 24 h 594"/>
                <a:gd name="T20" fmla="*/ 336 w 492"/>
                <a:gd name="T21" fmla="*/ 30 h 594"/>
                <a:gd name="T22" fmla="*/ 306 w 492"/>
                <a:gd name="T23" fmla="*/ 54 h 594"/>
                <a:gd name="T24" fmla="*/ 312 w 492"/>
                <a:gd name="T25" fmla="*/ 102 h 594"/>
                <a:gd name="T26" fmla="*/ 276 w 492"/>
                <a:gd name="T27" fmla="*/ 162 h 594"/>
                <a:gd name="T28" fmla="*/ 234 w 492"/>
                <a:gd name="T29" fmla="*/ 198 h 594"/>
                <a:gd name="T30" fmla="*/ 192 w 492"/>
                <a:gd name="T31" fmla="*/ 162 h 594"/>
                <a:gd name="T32" fmla="*/ 168 w 492"/>
                <a:gd name="T33" fmla="*/ 168 h 594"/>
                <a:gd name="T34" fmla="*/ 156 w 492"/>
                <a:gd name="T35" fmla="*/ 198 h 594"/>
                <a:gd name="T36" fmla="*/ 132 w 492"/>
                <a:gd name="T37" fmla="*/ 228 h 594"/>
                <a:gd name="T38" fmla="*/ 66 w 492"/>
                <a:gd name="T39" fmla="*/ 174 h 594"/>
                <a:gd name="T40" fmla="*/ 42 w 492"/>
                <a:gd name="T41" fmla="*/ 120 h 594"/>
                <a:gd name="T42" fmla="*/ 18 w 492"/>
                <a:gd name="T43" fmla="*/ 150 h 594"/>
                <a:gd name="T44" fmla="*/ 24 w 492"/>
                <a:gd name="T45" fmla="*/ 204 h 594"/>
                <a:gd name="T46" fmla="*/ 36 w 492"/>
                <a:gd name="T47" fmla="*/ 246 h 594"/>
                <a:gd name="T48" fmla="*/ 0 w 492"/>
                <a:gd name="T49" fmla="*/ 276 h 594"/>
                <a:gd name="T50" fmla="*/ 48 w 492"/>
                <a:gd name="T51" fmla="*/ 330 h 594"/>
                <a:gd name="T52" fmla="*/ 78 w 492"/>
                <a:gd name="T53" fmla="*/ 354 h 594"/>
                <a:gd name="T54" fmla="*/ 66 w 492"/>
                <a:gd name="T55" fmla="*/ 408 h 594"/>
                <a:gd name="T56" fmla="*/ 90 w 492"/>
                <a:gd name="T57" fmla="*/ 432 h 594"/>
                <a:gd name="T58" fmla="*/ 96 w 492"/>
                <a:gd name="T59" fmla="*/ 450 h 594"/>
                <a:gd name="T60" fmla="*/ 96 w 492"/>
                <a:gd name="T61" fmla="*/ 480 h 594"/>
                <a:gd name="T62" fmla="*/ 150 w 492"/>
                <a:gd name="T63" fmla="*/ 528 h 594"/>
                <a:gd name="T64" fmla="*/ 210 w 492"/>
                <a:gd name="T65" fmla="*/ 582 h 594"/>
                <a:gd name="T66" fmla="*/ 252 w 492"/>
                <a:gd name="T67" fmla="*/ 570 h 594"/>
                <a:gd name="T68" fmla="*/ 282 w 492"/>
                <a:gd name="T69" fmla="*/ 582 h 594"/>
                <a:gd name="T70" fmla="*/ 318 w 492"/>
                <a:gd name="T71" fmla="*/ 552 h 594"/>
                <a:gd name="T72" fmla="*/ 312 w 492"/>
                <a:gd name="T73" fmla="*/ 522 h 594"/>
                <a:gd name="T74" fmla="*/ 348 w 492"/>
                <a:gd name="T75" fmla="*/ 510 h 594"/>
                <a:gd name="T76" fmla="*/ 402 w 492"/>
                <a:gd name="T77" fmla="*/ 528 h 594"/>
                <a:gd name="T78" fmla="*/ 426 w 492"/>
                <a:gd name="T79" fmla="*/ 516 h 594"/>
                <a:gd name="T80" fmla="*/ 432 w 492"/>
                <a:gd name="T81" fmla="*/ 492 h 594"/>
                <a:gd name="T82" fmla="*/ 456 w 492"/>
                <a:gd name="T83" fmla="*/ 486 h 594"/>
                <a:gd name="T84" fmla="*/ 474 w 492"/>
                <a:gd name="T85" fmla="*/ 47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594">
                  <a:moveTo>
                    <a:pt x="492" y="468"/>
                  </a:moveTo>
                  <a:lnTo>
                    <a:pt x="486" y="450"/>
                  </a:lnTo>
                  <a:lnTo>
                    <a:pt x="474" y="444"/>
                  </a:lnTo>
                  <a:lnTo>
                    <a:pt x="474" y="426"/>
                  </a:lnTo>
                  <a:lnTo>
                    <a:pt x="462" y="408"/>
                  </a:lnTo>
                  <a:lnTo>
                    <a:pt x="462" y="402"/>
                  </a:lnTo>
                  <a:lnTo>
                    <a:pt x="450" y="396"/>
                  </a:lnTo>
                  <a:lnTo>
                    <a:pt x="432" y="372"/>
                  </a:lnTo>
                  <a:lnTo>
                    <a:pt x="426" y="372"/>
                  </a:lnTo>
                  <a:lnTo>
                    <a:pt x="420" y="372"/>
                  </a:lnTo>
                  <a:lnTo>
                    <a:pt x="402" y="330"/>
                  </a:lnTo>
                  <a:lnTo>
                    <a:pt x="414" y="324"/>
                  </a:lnTo>
                  <a:lnTo>
                    <a:pt x="414" y="312"/>
                  </a:lnTo>
                  <a:lnTo>
                    <a:pt x="426" y="312"/>
                  </a:lnTo>
                  <a:lnTo>
                    <a:pt x="444" y="324"/>
                  </a:lnTo>
                  <a:lnTo>
                    <a:pt x="468" y="300"/>
                  </a:lnTo>
                  <a:lnTo>
                    <a:pt x="462" y="288"/>
                  </a:lnTo>
                  <a:lnTo>
                    <a:pt x="444" y="270"/>
                  </a:lnTo>
                  <a:lnTo>
                    <a:pt x="468" y="252"/>
                  </a:lnTo>
                  <a:lnTo>
                    <a:pt x="432" y="234"/>
                  </a:lnTo>
                  <a:lnTo>
                    <a:pt x="420" y="210"/>
                  </a:lnTo>
                  <a:lnTo>
                    <a:pt x="408" y="186"/>
                  </a:lnTo>
                  <a:lnTo>
                    <a:pt x="396" y="174"/>
                  </a:lnTo>
                  <a:lnTo>
                    <a:pt x="414" y="144"/>
                  </a:lnTo>
                  <a:lnTo>
                    <a:pt x="414" y="126"/>
                  </a:lnTo>
                  <a:lnTo>
                    <a:pt x="396" y="114"/>
                  </a:lnTo>
                  <a:lnTo>
                    <a:pt x="390" y="78"/>
                  </a:lnTo>
                  <a:lnTo>
                    <a:pt x="396" y="66"/>
                  </a:lnTo>
                  <a:lnTo>
                    <a:pt x="390" y="60"/>
                  </a:lnTo>
                  <a:lnTo>
                    <a:pt x="384" y="24"/>
                  </a:lnTo>
                  <a:lnTo>
                    <a:pt x="366" y="24"/>
                  </a:lnTo>
                  <a:lnTo>
                    <a:pt x="348" y="0"/>
                  </a:lnTo>
                  <a:lnTo>
                    <a:pt x="336" y="30"/>
                  </a:lnTo>
                  <a:lnTo>
                    <a:pt x="324" y="12"/>
                  </a:lnTo>
                  <a:lnTo>
                    <a:pt x="312" y="36"/>
                  </a:lnTo>
                  <a:lnTo>
                    <a:pt x="306" y="54"/>
                  </a:lnTo>
                  <a:lnTo>
                    <a:pt x="306" y="72"/>
                  </a:lnTo>
                  <a:lnTo>
                    <a:pt x="318" y="90"/>
                  </a:lnTo>
                  <a:lnTo>
                    <a:pt x="312" y="102"/>
                  </a:lnTo>
                  <a:lnTo>
                    <a:pt x="312" y="108"/>
                  </a:lnTo>
                  <a:lnTo>
                    <a:pt x="294" y="138"/>
                  </a:lnTo>
                  <a:lnTo>
                    <a:pt x="276" y="162"/>
                  </a:lnTo>
                  <a:lnTo>
                    <a:pt x="252" y="168"/>
                  </a:lnTo>
                  <a:lnTo>
                    <a:pt x="246" y="192"/>
                  </a:lnTo>
                  <a:lnTo>
                    <a:pt x="234" y="198"/>
                  </a:lnTo>
                  <a:lnTo>
                    <a:pt x="228" y="204"/>
                  </a:lnTo>
                  <a:lnTo>
                    <a:pt x="204" y="192"/>
                  </a:lnTo>
                  <a:lnTo>
                    <a:pt x="192" y="162"/>
                  </a:lnTo>
                  <a:lnTo>
                    <a:pt x="174" y="138"/>
                  </a:lnTo>
                  <a:lnTo>
                    <a:pt x="168" y="144"/>
                  </a:lnTo>
                  <a:lnTo>
                    <a:pt x="168" y="168"/>
                  </a:lnTo>
                  <a:lnTo>
                    <a:pt x="162" y="168"/>
                  </a:lnTo>
                  <a:lnTo>
                    <a:pt x="156" y="186"/>
                  </a:lnTo>
                  <a:lnTo>
                    <a:pt x="156" y="198"/>
                  </a:lnTo>
                  <a:lnTo>
                    <a:pt x="144" y="210"/>
                  </a:lnTo>
                  <a:lnTo>
                    <a:pt x="132" y="216"/>
                  </a:lnTo>
                  <a:lnTo>
                    <a:pt x="132" y="228"/>
                  </a:lnTo>
                  <a:lnTo>
                    <a:pt x="90" y="240"/>
                  </a:lnTo>
                  <a:lnTo>
                    <a:pt x="78" y="222"/>
                  </a:lnTo>
                  <a:lnTo>
                    <a:pt x="66" y="174"/>
                  </a:lnTo>
                  <a:lnTo>
                    <a:pt x="54" y="156"/>
                  </a:lnTo>
                  <a:lnTo>
                    <a:pt x="48" y="132"/>
                  </a:lnTo>
                  <a:lnTo>
                    <a:pt x="42" y="120"/>
                  </a:lnTo>
                  <a:lnTo>
                    <a:pt x="18" y="108"/>
                  </a:lnTo>
                  <a:lnTo>
                    <a:pt x="12" y="138"/>
                  </a:lnTo>
                  <a:lnTo>
                    <a:pt x="18" y="150"/>
                  </a:lnTo>
                  <a:lnTo>
                    <a:pt x="24" y="162"/>
                  </a:lnTo>
                  <a:lnTo>
                    <a:pt x="24" y="174"/>
                  </a:lnTo>
                  <a:lnTo>
                    <a:pt x="24" y="204"/>
                  </a:lnTo>
                  <a:lnTo>
                    <a:pt x="24" y="210"/>
                  </a:lnTo>
                  <a:lnTo>
                    <a:pt x="48" y="240"/>
                  </a:lnTo>
                  <a:lnTo>
                    <a:pt x="36" y="246"/>
                  </a:lnTo>
                  <a:lnTo>
                    <a:pt x="42" y="258"/>
                  </a:lnTo>
                  <a:lnTo>
                    <a:pt x="36" y="276"/>
                  </a:lnTo>
                  <a:lnTo>
                    <a:pt x="0" y="276"/>
                  </a:lnTo>
                  <a:lnTo>
                    <a:pt x="6" y="282"/>
                  </a:lnTo>
                  <a:lnTo>
                    <a:pt x="24" y="306"/>
                  </a:lnTo>
                  <a:lnTo>
                    <a:pt x="48" y="330"/>
                  </a:lnTo>
                  <a:lnTo>
                    <a:pt x="60" y="324"/>
                  </a:lnTo>
                  <a:lnTo>
                    <a:pt x="66" y="330"/>
                  </a:lnTo>
                  <a:lnTo>
                    <a:pt x="78" y="354"/>
                  </a:lnTo>
                  <a:lnTo>
                    <a:pt x="84" y="390"/>
                  </a:lnTo>
                  <a:lnTo>
                    <a:pt x="84" y="396"/>
                  </a:lnTo>
                  <a:lnTo>
                    <a:pt x="66" y="408"/>
                  </a:lnTo>
                  <a:lnTo>
                    <a:pt x="66" y="420"/>
                  </a:lnTo>
                  <a:lnTo>
                    <a:pt x="78" y="426"/>
                  </a:lnTo>
                  <a:lnTo>
                    <a:pt x="90" y="432"/>
                  </a:lnTo>
                  <a:lnTo>
                    <a:pt x="102" y="432"/>
                  </a:lnTo>
                  <a:lnTo>
                    <a:pt x="108" y="444"/>
                  </a:lnTo>
                  <a:lnTo>
                    <a:pt x="96" y="450"/>
                  </a:lnTo>
                  <a:lnTo>
                    <a:pt x="114" y="468"/>
                  </a:lnTo>
                  <a:lnTo>
                    <a:pt x="102" y="474"/>
                  </a:lnTo>
                  <a:lnTo>
                    <a:pt x="96" y="480"/>
                  </a:lnTo>
                  <a:lnTo>
                    <a:pt x="132" y="546"/>
                  </a:lnTo>
                  <a:lnTo>
                    <a:pt x="144" y="540"/>
                  </a:lnTo>
                  <a:lnTo>
                    <a:pt x="150" y="528"/>
                  </a:lnTo>
                  <a:lnTo>
                    <a:pt x="156" y="534"/>
                  </a:lnTo>
                  <a:lnTo>
                    <a:pt x="174" y="528"/>
                  </a:lnTo>
                  <a:lnTo>
                    <a:pt x="210" y="582"/>
                  </a:lnTo>
                  <a:lnTo>
                    <a:pt x="216" y="564"/>
                  </a:lnTo>
                  <a:lnTo>
                    <a:pt x="228" y="576"/>
                  </a:lnTo>
                  <a:lnTo>
                    <a:pt x="252" y="570"/>
                  </a:lnTo>
                  <a:lnTo>
                    <a:pt x="252" y="576"/>
                  </a:lnTo>
                  <a:lnTo>
                    <a:pt x="276" y="594"/>
                  </a:lnTo>
                  <a:lnTo>
                    <a:pt x="282" y="582"/>
                  </a:lnTo>
                  <a:lnTo>
                    <a:pt x="282" y="570"/>
                  </a:lnTo>
                  <a:lnTo>
                    <a:pt x="294" y="558"/>
                  </a:lnTo>
                  <a:lnTo>
                    <a:pt x="318" y="552"/>
                  </a:lnTo>
                  <a:lnTo>
                    <a:pt x="318" y="546"/>
                  </a:lnTo>
                  <a:lnTo>
                    <a:pt x="312" y="528"/>
                  </a:lnTo>
                  <a:lnTo>
                    <a:pt x="312" y="522"/>
                  </a:lnTo>
                  <a:lnTo>
                    <a:pt x="318" y="510"/>
                  </a:lnTo>
                  <a:lnTo>
                    <a:pt x="324" y="510"/>
                  </a:lnTo>
                  <a:lnTo>
                    <a:pt x="348" y="510"/>
                  </a:lnTo>
                  <a:lnTo>
                    <a:pt x="366" y="516"/>
                  </a:lnTo>
                  <a:lnTo>
                    <a:pt x="390" y="522"/>
                  </a:lnTo>
                  <a:lnTo>
                    <a:pt x="402" y="528"/>
                  </a:lnTo>
                  <a:lnTo>
                    <a:pt x="408" y="510"/>
                  </a:lnTo>
                  <a:lnTo>
                    <a:pt x="414" y="510"/>
                  </a:lnTo>
                  <a:lnTo>
                    <a:pt x="426" y="516"/>
                  </a:lnTo>
                  <a:lnTo>
                    <a:pt x="432" y="510"/>
                  </a:lnTo>
                  <a:lnTo>
                    <a:pt x="420" y="492"/>
                  </a:lnTo>
                  <a:lnTo>
                    <a:pt x="432" y="492"/>
                  </a:lnTo>
                  <a:lnTo>
                    <a:pt x="438" y="498"/>
                  </a:lnTo>
                  <a:lnTo>
                    <a:pt x="450" y="498"/>
                  </a:lnTo>
                  <a:lnTo>
                    <a:pt x="456" y="486"/>
                  </a:lnTo>
                  <a:lnTo>
                    <a:pt x="450" y="474"/>
                  </a:lnTo>
                  <a:lnTo>
                    <a:pt x="462" y="468"/>
                  </a:lnTo>
                  <a:lnTo>
                    <a:pt x="474" y="474"/>
                  </a:lnTo>
                  <a:lnTo>
                    <a:pt x="492" y="46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26" name="Freeform 527">
              <a:extLst>
                <a:ext uri="{FF2B5EF4-FFF2-40B4-BE49-F238E27FC236}">
                  <a16:creationId xmlns:a16="http://schemas.microsoft.com/office/drawing/2014/main" id="{EDC5A26F-C37B-BE47-8331-D5DB16F3CB80}"/>
                </a:ext>
              </a:extLst>
            </p:cNvPr>
            <p:cNvSpPr/>
            <p:nvPr/>
          </p:nvSpPr>
          <p:spPr>
            <a:xfrm>
              <a:off x="7686675" y="5272088"/>
              <a:ext cx="581025" cy="476250"/>
            </a:xfrm>
            <a:custGeom>
              <a:avLst/>
              <a:gdLst>
                <a:gd name="T0" fmla="*/ 366 w 366"/>
                <a:gd name="T1" fmla="*/ 42 h 300"/>
                <a:gd name="T2" fmla="*/ 336 w 366"/>
                <a:gd name="T3" fmla="*/ 12 h 300"/>
                <a:gd name="T4" fmla="*/ 336 w 366"/>
                <a:gd name="T5" fmla="*/ 6 h 300"/>
                <a:gd name="T6" fmla="*/ 336 w 366"/>
                <a:gd name="T7" fmla="*/ 0 h 300"/>
                <a:gd name="T8" fmla="*/ 300 w 366"/>
                <a:gd name="T9" fmla="*/ 6 h 300"/>
                <a:gd name="T10" fmla="*/ 282 w 366"/>
                <a:gd name="T11" fmla="*/ 6 h 300"/>
                <a:gd name="T12" fmla="*/ 270 w 366"/>
                <a:gd name="T13" fmla="*/ 6 h 300"/>
                <a:gd name="T14" fmla="*/ 264 w 366"/>
                <a:gd name="T15" fmla="*/ 24 h 300"/>
                <a:gd name="T16" fmla="*/ 228 w 366"/>
                <a:gd name="T17" fmla="*/ 24 h 300"/>
                <a:gd name="T18" fmla="*/ 210 w 366"/>
                <a:gd name="T19" fmla="*/ 12 h 300"/>
                <a:gd name="T20" fmla="*/ 204 w 366"/>
                <a:gd name="T21" fmla="*/ 36 h 300"/>
                <a:gd name="T22" fmla="*/ 180 w 366"/>
                <a:gd name="T23" fmla="*/ 66 h 300"/>
                <a:gd name="T24" fmla="*/ 174 w 366"/>
                <a:gd name="T25" fmla="*/ 66 h 300"/>
                <a:gd name="T26" fmla="*/ 126 w 366"/>
                <a:gd name="T27" fmla="*/ 72 h 300"/>
                <a:gd name="T28" fmla="*/ 120 w 366"/>
                <a:gd name="T29" fmla="*/ 72 h 300"/>
                <a:gd name="T30" fmla="*/ 102 w 366"/>
                <a:gd name="T31" fmla="*/ 66 h 300"/>
                <a:gd name="T32" fmla="*/ 96 w 366"/>
                <a:gd name="T33" fmla="*/ 78 h 300"/>
                <a:gd name="T34" fmla="*/ 72 w 366"/>
                <a:gd name="T35" fmla="*/ 78 h 300"/>
                <a:gd name="T36" fmla="*/ 66 w 366"/>
                <a:gd name="T37" fmla="*/ 102 h 300"/>
                <a:gd name="T38" fmla="*/ 48 w 366"/>
                <a:gd name="T39" fmla="*/ 102 h 300"/>
                <a:gd name="T40" fmla="*/ 30 w 366"/>
                <a:gd name="T41" fmla="*/ 126 h 300"/>
                <a:gd name="T42" fmla="*/ 6 w 366"/>
                <a:gd name="T43" fmla="*/ 132 h 300"/>
                <a:gd name="T44" fmla="*/ 18 w 366"/>
                <a:gd name="T45" fmla="*/ 156 h 300"/>
                <a:gd name="T46" fmla="*/ 0 w 366"/>
                <a:gd name="T47" fmla="*/ 168 h 300"/>
                <a:gd name="T48" fmla="*/ 0 w 366"/>
                <a:gd name="T49" fmla="*/ 186 h 300"/>
                <a:gd name="T50" fmla="*/ 18 w 366"/>
                <a:gd name="T51" fmla="*/ 204 h 300"/>
                <a:gd name="T52" fmla="*/ 6 w 366"/>
                <a:gd name="T53" fmla="*/ 210 h 300"/>
                <a:gd name="T54" fmla="*/ 0 w 366"/>
                <a:gd name="T55" fmla="*/ 210 h 300"/>
                <a:gd name="T56" fmla="*/ 12 w 366"/>
                <a:gd name="T57" fmla="*/ 222 h 300"/>
                <a:gd name="T58" fmla="*/ 42 w 366"/>
                <a:gd name="T59" fmla="*/ 228 h 300"/>
                <a:gd name="T60" fmla="*/ 48 w 366"/>
                <a:gd name="T61" fmla="*/ 240 h 300"/>
                <a:gd name="T62" fmla="*/ 48 w 366"/>
                <a:gd name="T63" fmla="*/ 246 h 300"/>
                <a:gd name="T64" fmla="*/ 66 w 366"/>
                <a:gd name="T65" fmla="*/ 252 h 300"/>
                <a:gd name="T66" fmla="*/ 90 w 366"/>
                <a:gd name="T67" fmla="*/ 252 h 300"/>
                <a:gd name="T68" fmla="*/ 96 w 366"/>
                <a:gd name="T69" fmla="*/ 270 h 300"/>
                <a:gd name="T70" fmla="*/ 114 w 366"/>
                <a:gd name="T71" fmla="*/ 270 h 300"/>
                <a:gd name="T72" fmla="*/ 120 w 366"/>
                <a:gd name="T73" fmla="*/ 288 h 300"/>
                <a:gd name="T74" fmla="*/ 138 w 366"/>
                <a:gd name="T75" fmla="*/ 300 h 300"/>
                <a:gd name="T76" fmla="*/ 144 w 366"/>
                <a:gd name="T77" fmla="*/ 288 h 300"/>
                <a:gd name="T78" fmla="*/ 174 w 366"/>
                <a:gd name="T79" fmla="*/ 258 h 300"/>
                <a:gd name="T80" fmla="*/ 186 w 366"/>
                <a:gd name="T81" fmla="*/ 240 h 300"/>
                <a:gd name="T82" fmla="*/ 204 w 366"/>
                <a:gd name="T83" fmla="*/ 222 h 300"/>
                <a:gd name="T84" fmla="*/ 228 w 366"/>
                <a:gd name="T85" fmla="*/ 204 h 300"/>
                <a:gd name="T86" fmla="*/ 246 w 366"/>
                <a:gd name="T87" fmla="*/ 198 h 300"/>
                <a:gd name="T88" fmla="*/ 252 w 366"/>
                <a:gd name="T89" fmla="*/ 180 h 300"/>
                <a:gd name="T90" fmla="*/ 258 w 366"/>
                <a:gd name="T91" fmla="*/ 162 h 300"/>
                <a:gd name="T92" fmla="*/ 264 w 366"/>
                <a:gd name="T93" fmla="*/ 150 h 300"/>
                <a:gd name="T94" fmla="*/ 276 w 366"/>
                <a:gd name="T95" fmla="*/ 138 h 300"/>
                <a:gd name="T96" fmla="*/ 288 w 366"/>
                <a:gd name="T97" fmla="*/ 132 h 300"/>
                <a:gd name="T98" fmla="*/ 294 w 366"/>
                <a:gd name="T99" fmla="*/ 132 h 300"/>
                <a:gd name="T100" fmla="*/ 312 w 366"/>
                <a:gd name="T101" fmla="*/ 114 h 300"/>
                <a:gd name="T102" fmla="*/ 336 w 366"/>
                <a:gd name="T103" fmla="*/ 96 h 300"/>
                <a:gd name="T104" fmla="*/ 360 w 366"/>
                <a:gd name="T105" fmla="*/ 48 h 300"/>
                <a:gd name="T106" fmla="*/ 366 w 366"/>
                <a:gd name="T107" fmla="*/ 4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6" h="300">
                  <a:moveTo>
                    <a:pt x="366" y="42"/>
                  </a:moveTo>
                  <a:lnTo>
                    <a:pt x="336" y="12"/>
                  </a:lnTo>
                  <a:lnTo>
                    <a:pt x="336" y="6"/>
                  </a:lnTo>
                  <a:lnTo>
                    <a:pt x="336" y="0"/>
                  </a:lnTo>
                  <a:lnTo>
                    <a:pt x="300" y="6"/>
                  </a:lnTo>
                  <a:lnTo>
                    <a:pt x="282" y="6"/>
                  </a:lnTo>
                  <a:lnTo>
                    <a:pt x="270" y="6"/>
                  </a:lnTo>
                  <a:lnTo>
                    <a:pt x="264" y="24"/>
                  </a:lnTo>
                  <a:lnTo>
                    <a:pt x="228" y="24"/>
                  </a:lnTo>
                  <a:lnTo>
                    <a:pt x="210" y="12"/>
                  </a:lnTo>
                  <a:lnTo>
                    <a:pt x="204" y="36"/>
                  </a:lnTo>
                  <a:lnTo>
                    <a:pt x="180" y="66"/>
                  </a:lnTo>
                  <a:lnTo>
                    <a:pt x="174" y="66"/>
                  </a:lnTo>
                  <a:lnTo>
                    <a:pt x="126" y="72"/>
                  </a:lnTo>
                  <a:lnTo>
                    <a:pt x="120" y="72"/>
                  </a:lnTo>
                  <a:lnTo>
                    <a:pt x="102" y="66"/>
                  </a:lnTo>
                  <a:lnTo>
                    <a:pt x="96" y="78"/>
                  </a:lnTo>
                  <a:lnTo>
                    <a:pt x="72" y="78"/>
                  </a:lnTo>
                  <a:lnTo>
                    <a:pt x="66" y="102"/>
                  </a:lnTo>
                  <a:lnTo>
                    <a:pt x="48" y="102"/>
                  </a:lnTo>
                  <a:lnTo>
                    <a:pt x="30" y="126"/>
                  </a:lnTo>
                  <a:lnTo>
                    <a:pt x="6" y="132"/>
                  </a:lnTo>
                  <a:lnTo>
                    <a:pt x="18" y="156"/>
                  </a:lnTo>
                  <a:lnTo>
                    <a:pt x="0" y="168"/>
                  </a:lnTo>
                  <a:lnTo>
                    <a:pt x="0" y="186"/>
                  </a:lnTo>
                  <a:lnTo>
                    <a:pt x="18" y="204"/>
                  </a:lnTo>
                  <a:lnTo>
                    <a:pt x="6" y="210"/>
                  </a:lnTo>
                  <a:lnTo>
                    <a:pt x="0" y="210"/>
                  </a:lnTo>
                  <a:lnTo>
                    <a:pt x="12" y="222"/>
                  </a:lnTo>
                  <a:lnTo>
                    <a:pt x="42" y="228"/>
                  </a:lnTo>
                  <a:lnTo>
                    <a:pt x="48" y="240"/>
                  </a:lnTo>
                  <a:lnTo>
                    <a:pt x="48" y="246"/>
                  </a:lnTo>
                  <a:lnTo>
                    <a:pt x="66" y="252"/>
                  </a:lnTo>
                  <a:lnTo>
                    <a:pt x="90" y="252"/>
                  </a:lnTo>
                  <a:lnTo>
                    <a:pt x="96" y="270"/>
                  </a:lnTo>
                  <a:lnTo>
                    <a:pt x="114" y="270"/>
                  </a:lnTo>
                  <a:lnTo>
                    <a:pt x="120" y="288"/>
                  </a:lnTo>
                  <a:lnTo>
                    <a:pt x="138" y="300"/>
                  </a:lnTo>
                  <a:lnTo>
                    <a:pt x="144" y="288"/>
                  </a:lnTo>
                  <a:lnTo>
                    <a:pt x="174" y="258"/>
                  </a:lnTo>
                  <a:lnTo>
                    <a:pt x="186" y="240"/>
                  </a:lnTo>
                  <a:lnTo>
                    <a:pt x="204" y="222"/>
                  </a:lnTo>
                  <a:lnTo>
                    <a:pt x="228" y="204"/>
                  </a:lnTo>
                  <a:lnTo>
                    <a:pt x="246" y="198"/>
                  </a:lnTo>
                  <a:lnTo>
                    <a:pt x="252" y="180"/>
                  </a:lnTo>
                  <a:lnTo>
                    <a:pt x="258" y="162"/>
                  </a:lnTo>
                  <a:lnTo>
                    <a:pt x="264" y="150"/>
                  </a:lnTo>
                  <a:lnTo>
                    <a:pt x="276" y="138"/>
                  </a:lnTo>
                  <a:lnTo>
                    <a:pt x="288" y="132"/>
                  </a:lnTo>
                  <a:lnTo>
                    <a:pt x="294" y="132"/>
                  </a:lnTo>
                  <a:lnTo>
                    <a:pt x="312" y="114"/>
                  </a:lnTo>
                  <a:lnTo>
                    <a:pt x="336" y="96"/>
                  </a:lnTo>
                  <a:lnTo>
                    <a:pt x="360" y="48"/>
                  </a:lnTo>
                  <a:lnTo>
                    <a:pt x="366" y="4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27" name="Freeform 528">
              <a:extLst>
                <a:ext uri="{FF2B5EF4-FFF2-40B4-BE49-F238E27FC236}">
                  <a16:creationId xmlns:a16="http://schemas.microsoft.com/office/drawing/2014/main" id="{D2170161-B249-474F-9673-0A24A969E077}"/>
                </a:ext>
              </a:extLst>
            </p:cNvPr>
            <p:cNvSpPr/>
            <p:nvPr/>
          </p:nvSpPr>
          <p:spPr>
            <a:xfrm>
              <a:off x="7458075" y="4872038"/>
              <a:ext cx="657225" cy="619125"/>
            </a:xfrm>
            <a:custGeom>
              <a:avLst/>
              <a:gdLst>
                <a:gd name="T0" fmla="*/ 354 w 414"/>
                <a:gd name="T1" fmla="*/ 234 h 390"/>
                <a:gd name="T2" fmla="*/ 312 w 414"/>
                <a:gd name="T3" fmla="*/ 204 h 390"/>
                <a:gd name="T4" fmla="*/ 312 w 414"/>
                <a:gd name="T5" fmla="*/ 186 h 390"/>
                <a:gd name="T6" fmla="*/ 300 w 414"/>
                <a:gd name="T7" fmla="*/ 156 h 390"/>
                <a:gd name="T8" fmla="*/ 294 w 414"/>
                <a:gd name="T9" fmla="*/ 138 h 390"/>
                <a:gd name="T10" fmla="*/ 294 w 414"/>
                <a:gd name="T11" fmla="*/ 114 h 390"/>
                <a:gd name="T12" fmla="*/ 252 w 414"/>
                <a:gd name="T13" fmla="*/ 102 h 390"/>
                <a:gd name="T14" fmla="*/ 222 w 414"/>
                <a:gd name="T15" fmla="*/ 96 h 390"/>
                <a:gd name="T16" fmla="*/ 198 w 414"/>
                <a:gd name="T17" fmla="*/ 96 h 390"/>
                <a:gd name="T18" fmla="*/ 180 w 414"/>
                <a:gd name="T19" fmla="*/ 102 h 390"/>
                <a:gd name="T20" fmla="*/ 126 w 414"/>
                <a:gd name="T21" fmla="*/ 54 h 390"/>
                <a:gd name="T22" fmla="*/ 114 w 414"/>
                <a:gd name="T23" fmla="*/ 60 h 390"/>
                <a:gd name="T24" fmla="*/ 66 w 414"/>
                <a:gd name="T25" fmla="*/ 0 h 390"/>
                <a:gd name="T26" fmla="*/ 42 w 414"/>
                <a:gd name="T27" fmla="*/ 24 h 390"/>
                <a:gd name="T28" fmla="*/ 12 w 414"/>
                <a:gd name="T29" fmla="*/ 42 h 390"/>
                <a:gd name="T30" fmla="*/ 12 w 414"/>
                <a:gd name="T31" fmla="*/ 84 h 390"/>
                <a:gd name="T32" fmla="*/ 18 w 414"/>
                <a:gd name="T33" fmla="*/ 126 h 390"/>
                <a:gd name="T34" fmla="*/ 24 w 414"/>
                <a:gd name="T35" fmla="*/ 180 h 390"/>
                <a:gd name="T36" fmla="*/ 42 w 414"/>
                <a:gd name="T37" fmla="*/ 234 h 390"/>
                <a:gd name="T38" fmla="*/ 18 w 414"/>
                <a:gd name="T39" fmla="*/ 228 h 390"/>
                <a:gd name="T40" fmla="*/ 6 w 414"/>
                <a:gd name="T41" fmla="*/ 264 h 390"/>
                <a:gd name="T42" fmla="*/ 0 w 414"/>
                <a:gd name="T43" fmla="*/ 300 h 390"/>
                <a:gd name="T44" fmla="*/ 18 w 414"/>
                <a:gd name="T45" fmla="*/ 318 h 390"/>
                <a:gd name="T46" fmla="*/ 36 w 414"/>
                <a:gd name="T47" fmla="*/ 330 h 390"/>
                <a:gd name="T48" fmla="*/ 54 w 414"/>
                <a:gd name="T49" fmla="*/ 348 h 390"/>
                <a:gd name="T50" fmla="*/ 84 w 414"/>
                <a:gd name="T51" fmla="*/ 366 h 390"/>
                <a:gd name="T52" fmla="*/ 102 w 414"/>
                <a:gd name="T53" fmla="*/ 348 h 390"/>
                <a:gd name="T54" fmla="*/ 132 w 414"/>
                <a:gd name="T55" fmla="*/ 390 h 390"/>
                <a:gd name="T56" fmla="*/ 174 w 414"/>
                <a:gd name="T57" fmla="*/ 378 h 390"/>
                <a:gd name="T58" fmla="*/ 210 w 414"/>
                <a:gd name="T59" fmla="*/ 354 h 390"/>
                <a:gd name="T60" fmla="*/ 240 w 414"/>
                <a:gd name="T61" fmla="*/ 330 h 390"/>
                <a:gd name="T62" fmla="*/ 264 w 414"/>
                <a:gd name="T63" fmla="*/ 324 h 390"/>
                <a:gd name="T64" fmla="*/ 318 w 414"/>
                <a:gd name="T65" fmla="*/ 318 h 390"/>
                <a:gd name="T66" fmla="*/ 348 w 414"/>
                <a:gd name="T67" fmla="*/ 288 h 390"/>
                <a:gd name="T68" fmla="*/ 372 w 414"/>
                <a:gd name="T69" fmla="*/ 276 h 390"/>
                <a:gd name="T70" fmla="*/ 414 w 414"/>
                <a:gd name="T71" fmla="*/ 25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4" h="390">
                  <a:moveTo>
                    <a:pt x="414" y="258"/>
                  </a:moveTo>
                  <a:lnTo>
                    <a:pt x="354" y="234"/>
                  </a:lnTo>
                  <a:lnTo>
                    <a:pt x="348" y="222"/>
                  </a:lnTo>
                  <a:lnTo>
                    <a:pt x="312" y="204"/>
                  </a:lnTo>
                  <a:lnTo>
                    <a:pt x="300" y="192"/>
                  </a:lnTo>
                  <a:lnTo>
                    <a:pt x="312" y="186"/>
                  </a:lnTo>
                  <a:lnTo>
                    <a:pt x="300" y="168"/>
                  </a:lnTo>
                  <a:lnTo>
                    <a:pt x="300" y="156"/>
                  </a:lnTo>
                  <a:lnTo>
                    <a:pt x="306" y="150"/>
                  </a:lnTo>
                  <a:lnTo>
                    <a:pt x="294" y="138"/>
                  </a:lnTo>
                  <a:lnTo>
                    <a:pt x="312" y="120"/>
                  </a:lnTo>
                  <a:lnTo>
                    <a:pt x="294" y="114"/>
                  </a:lnTo>
                  <a:lnTo>
                    <a:pt x="288" y="120"/>
                  </a:lnTo>
                  <a:lnTo>
                    <a:pt x="252" y="102"/>
                  </a:lnTo>
                  <a:lnTo>
                    <a:pt x="246" y="114"/>
                  </a:lnTo>
                  <a:lnTo>
                    <a:pt x="222" y="96"/>
                  </a:lnTo>
                  <a:lnTo>
                    <a:pt x="222" y="90"/>
                  </a:lnTo>
                  <a:lnTo>
                    <a:pt x="198" y="96"/>
                  </a:lnTo>
                  <a:lnTo>
                    <a:pt x="186" y="84"/>
                  </a:lnTo>
                  <a:lnTo>
                    <a:pt x="180" y="102"/>
                  </a:lnTo>
                  <a:lnTo>
                    <a:pt x="144" y="48"/>
                  </a:lnTo>
                  <a:lnTo>
                    <a:pt x="126" y="54"/>
                  </a:lnTo>
                  <a:lnTo>
                    <a:pt x="120" y="48"/>
                  </a:lnTo>
                  <a:lnTo>
                    <a:pt x="114" y="60"/>
                  </a:lnTo>
                  <a:lnTo>
                    <a:pt x="102" y="66"/>
                  </a:lnTo>
                  <a:lnTo>
                    <a:pt x="66" y="0"/>
                  </a:lnTo>
                  <a:lnTo>
                    <a:pt x="60" y="30"/>
                  </a:lnTo>
                  <a:lnTo>
                    <a:pt x="42" y="24"/>
                  </a:lnTo>
                  <a:lnTo>
                    <a:pt x="18" y="42"/>
                  </a:lnTo>
                  <a:lnTo>
                    <a:pt x="12" y="42"/>
                  </a:lnTo>
                  <a:lnTo>
                    <a:pt x="0" y="72"/>
                  </a:lnTo>
                  <a:lnTo>
                    <a:pt x="12" y="84"/>
                  </a:lnTo>
                  <a:lnTo>
                    <a:pt x="24" y="114"/>
                  </a:lnTo>
                  <a:lnTo>
                    <a:pt x="18" y="126"/>
                  </a:lnTo>
                  <a:lnTo>
                    <a:pt x="24" y="162"/>
                  </a:lnTo>
                  <a:lnTo>
                    <a:pt x="24" y="180"/>
                  </a:lnTo>
                  <a:lnTo>
                    <a:pt x="48" y="216"/>
                  </a:lnTo>
                  <a:lnTo>
                    <a:pt x="42" y="234"/>
                  </a:lnTo>
                  <a:lnTo>
                    <a:pt x="36" y="234"/>
                  </a:lnTo>
                  <a:lnTo>
                    <a:pt x="18" y="228"/>
                  </a:lnTo>
                  <a:lnTo>
                    <a:pt x="12" y="234"/>
                  </a:lnTo>
                  <a:lnTo>
                    <a:pt x="6" y="264"/>
                  </a:lnTo>
                  <a:lnTo>
                    <a:pt x="0" y="294"/>
                  </a:lnTo>
                  <a:lnTo>
                    <a:pt x="0" y="300"/>
                  </a:lnTo>
                  <a:lnTo>
                    <a:pt x="12" y="306"/>
                  </a:lnTo>
                  <a:lnTo>
                    <a:pt x="18" y="318"/>
                  </a:lnTo>
                  <a:lnTo>
                    <a:pt x="30" y="336"/>
                  </a:lnTo>
                  <a:lnTo>
                    <a:pt x="36" y="330"/>
                  </a:lnTo>
                  <a:lnTo>
                    <a:pt x="42" y="354"/>
                  </a:lnTo>
                  <a:lnTo>
                    <a:pt x="54" y="348"/>
                  </a:lnTo>
                  <a:lnTo>
                    <a:pt x="66" y="372"/>
                  </a:lnTo>
                  <a:lnTo>
                    <a:pt x="84" y="366"/>
                  </a:lnTo>
                  <a:lnTo>
                    <a:pt x="84" y="348"/>
                  </a:lnTo>
                  <a:lnTo>
                    <a:pt x="102" y="348"/>
                  </a:lnTo>
                  <a:lnTo>
                    <a:pt x="108" y="378"/>
                  </a:lnTo>
                  <a:lnTo>
                    <a:pt x="132" y="390"/>
                  </a:lnTo>
                  <a:lnTo>
                    <a:pt x="150" y="384"/>
                  </a:lnTo>
                  <a:lnTo>
                    <a:pt x="174" y="378"/>
                  </a:lnTo>
                  <a:lnTo>
                    <a:pt x="192" y="354"/>
                  </a:lnTo>
                  <a:lnTo>
                    <a:pt x="210" y="354"/>
                  </a:lnTo>
                  <a:lnTo>
                    <a:pt x="216" y="330"/>
                  </a:lnTo>
                  <a:lnTo>
                    <a:pt x="240" y="330"/>
                  </a:lnTo>
                  <a:lnTo>
                    <a:pt x="246" y="318"/>
                  </a:lnTo>
                  <a:lnTo>
                    <a:pt x="264" y="324"/>
                  </a:lnTo>
                  <a:lnTo>
                    <a:pt x="270" y="324"/>
                  </a:lnTo>
                  <a:lnTo>
                    <a:pt x="318" y="318"/>
                  </a:lnTo>
                  <a:lnTo>
                    <a:pt x="324" y="318"/>
                  </a:lnTo>
                  <a:lnTo>
                    <a:pt x="348" y="288"/>
                  </a:lnTo>
                  <a:lnTo>
                    <a:pt x="354" y="264"/>
                  </a:lnTo>
                  <a:lnTo>
                    <a:pt x="372" y="276"/>
                  </a:lnTo>
                  <a:lnTo>
                    <a:pt x="408" y="276"/>
                  </a:lnTo>
                  <a:lnTo>
                    <a:pt x="414" y="25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28" name="Freeform 529">
              <a:extLst>
                <a:ext uri="{FF2B5EF4-FFF2-40B4-BE49-F238E27FC236}">
                  <a16:creationId xmlns:a16="http://schemas.microsoft.com/office/drawing/2014/main" id="{54012363-2400-714C-B181-511A6DAC3363}"/>
                </a:ext>
              </a:extLst>
            </p:cNvPr>
            <p:cNvSpPr/>
            <p:nvPr/>
          </p:nvSpPr>
          <p:spPr>
            <a:xfrm>
              <a:off x="7191375" y="5710238"/>
              <a:ext cx="381000" cy="257175"/>
            </a:xfrm>
            <a:custGeom>
              <a:avLst/>
              <a:gdLst>
                <a:gd name="T0" fmla="*/ 240 w 240"/>
                <a:gd name="T1" fmla="*/ 36 h 162"/>
                <a:gd name="T2" fmla="*/ 222 w 240"/>
                <a:gd name="T3" fmla="*/ 30 h 162"/>
                <a:gd name="T4" fmla="*/ 204 w 240"/>
                <a:gd name="T5" fmla="*/ 42 h 162"/>
                <a:gd name="T6" fmla="*/ 186 w 240"/>
                <a:gd name="T7" fmla="*/ 24 h 162"/>
                <a:gd name="T8" fmla="*/ 174 w 240"/>
                <a:gd name="T9" fmla="*/ 0 h 162"/>
                <a:gd name="T10" fmla="*/ 162 w 240"/>
                <a:gd name="T11" fmla="*/ 12 h 162"/>
                <a:gd name="T12" fmla="*/ 132 w 240"/>
                <a:gd name="T13" fmla="*/ 6 h 162"/>
                <a:gd name="T14" fmla="*/ 114 w 240"/>
                <a:gd name="T15" fmla="*/ 30 h 162"/>
                <a:gd name="T16" fmla="*/ 120 w 240"/>
                <a:gd name="T17" fmla="*/ 42 h 162"/>
                <a:gd name="T18" fmla="*/ 96 w 240"/>
                <a:gd name="T19" fmla="*/ 60 h 162"/>
                <a:gd name="T20" fmla="*/ 72 w 240"/>
                <a:gd name="T21" fmla="*/ 36 h 162"/>
                <a:gd name="T22" fmla="*/ 42 w 240"/>
                <a:gd name="T23" fmla="*/ 48 h 162"/>
                <a:gd name="T24" fmla="*/ 24 w 240"/>
                <a:gd name="T25" fmla="*/ 66 h 162"/>
                <a:gd name="T26" fmla="*/ 0 w 240"/>
                <a:gd name="T27" fmla="*/ 66 h 162"/>
                <a:gd name="T28" fmla="*/ 0 w 240"/>
                <a:gd name="T29" fmla="*/ 84 h 162"/>
                <a:gd name="T30" fmla="*/ 24 w 240"/>
                <a:gd name="T31" fmla="*/ 132 h 162"/>
                <a:gd name="T32" fmla="*/ 48 w 240"/>
                <a:gd name="T33" fmla="*/ 144 h 162"/>
                <a:gd name="T34" fmla="*/ 48 w 240"/>
                <a:gd name="T35" fmla="*/ 132 h 162"/>
                <a:gd name="T36" fmla="*/ 60 w 240"/>
                <a:gd name="T37" fmla="*/ 132 h 162"/>
                <a:gd name="T38" fmla="*/ 66 w 240"/>
                <a:gd name="T39" fmla="*/ 138 h 162"/>
                <a:gd name="T40" fmla="*/ 72 w 240"/>
                <a:gd name="T41" fmla="*/ 150 h 162"/>
                <a:gd name="T42" fmla="*/ 84 w 240"/>
                <a:gd name="T43" fmla="*/ 162 h 162"/>
                <a:gd name="T44" fmla="*/ 96 w 240"/>
                <a:gd name="T45" fmla="*/ 156 h 162"/>
                <a:gd name="T46" fmla="*/ 108 w 240"/>
                <a:gd name="T47" fmla="*/ 162 h 162"/>
                <a:gd name="T48" fmla="*/ 102 w 240"/>
                <a:gd name="T49" fmla="*/ 144 h 162"/>
                <a:gd name="T50" fmla="*/ 108 w 240"/>
                <a:gd name="T51" fmla="*/ 138 h 162"/>
                <a:gd name="T52" fmla="*/ 114 w 240"/>
                <a:gd name="T53" fmla="*/ 156 h 162"/>
                <a:gd name="T54" fmla="*/ 120 w 240"/>
                <a:gd name="T55" fmla="*/ 150 h 162"/>
                <a:gd name="T56" fmla="*/ 120 w 240"/>
                <a:gd name="T57" fmla="*/ 138 h 162"/>
                <a:gd name="T58" fmla="*/ 132 w 240"/>
                <a:gd name="T59" fmla="*/ 138 h 162"/>
                <a:gd name="T60" fmla="*/ 138 w 240"/>
                <a:gd name="T61" fmla="*/ 132 h 162"/>
                <a:gd name="T62" fmla="*/ 126 w 240"/>
                <a:gd name="T63" fmla="*/ 108 h 162"/>
                <a:gd name="T64" fmla="*/ 114 w 240"/>
                <a:gd name="T65" fmla="*/ 90 h 162"/>
                <a:gd name="T66" fmla="*/ 126 w 240"/>
                <a:gd name="T67" fmla="*/ 96 h 162"/>
                <a:gd name="T68" fmla="*/ 144 w 240"/>
                <a:gd name="T69" fmla="*/ 114 h 162"/>
                <a:gd name="T70" fmla="*/ 156 w 240"/>
                <a:gd name="T71" fmla="*/ 126 h 162"/>
                <a:gd name="T72" fmla="*/ 162 w 240"/>
                <a:gd name="T73" fmla="*/ 114 h 162"/>
                <a:gd name="T74" fmla="*/ 168 w 240"/>
                <a:gd name="T75" fmla="*/ 102 h 162"/>
                <a:gd name="T76" fmla="*/ 180 w 240"/>
                <a:gd name="T77" fmla="*/ 108 h 162"/>
                <a:gd name="T78" fmla="*/ 186 w 240"/>
                <a:gd name="T79" fmla="*/ 114 h 162"/>
                <a:gd name="T80" fmla="*/ 204 w 240"/>
                <a:gd name="T81" fmla="*/ 102 h 162"/>
                <a:gd name="T82" fmla="*/ 204 w 240"/>
                <a:gd name="T83" fmla="*/ 84 h 162"/>
                <a:gd name="T84" fmla="*/ 228 w 240"/>
                <a:gd name="T85" fmla="*/ 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162">
                  <a:moveTo>
                    <a:pt x="240" y="48"/>
                  </a:moveTo>
                  <a:lnTo>
                    <a:pt x="240" y="36"/>
                  </a:lnTo>
                  <a:lnTo>
                    <a:pt x="228" y="30"/>
                  </a:lnTo>
                  <a:lnTo>
                    <a:pt x="222" y="30"/>
                  </a:lnTo>
                  <a:lnTo>
                    <a:pt x="216" y="42"/>
                  </a:lnTo>
                  <a:lnTo>
                    <a:pt x="204" y="42"/>
                  </a:lnTo>
                  <a:lnTo>
                    <a:pt x="198" y="30"/>
                  </a:lnTo>
                  <a:lnTo>
                    <a:pt x="186" y="24"/>
                  </a:lnTo>
                  <a:lnTo>
                    <a:pt x="180" y="6"/>
                  </a:lnTo>
                  <a:lnTo>
                    <a:pt x="174" y="0"/>
                  </a:lnTo>
                  <a:lnTo>
                    <a:pt x="162" y="0"/>
                  </a:lnTo>
                  <a:lnTo>
                    <a:pt x="162" y="12"/>
                  </a:lnTo>
                  <a:lnTo>
                    <a:pt x="144" y="18"/>
                  </a:lnTo>
                  <a:lnTo>
                    <a:pt x="132" y="6"/>
                  </a:lnTo>
                  <a:lnTo>
                    <a:pt x="114" y="12"/>
                  </a:lnTo>
                  <a:lnTo>
                    <a:pt x="114" y="30"/>
                  </a:lnTo>
                  <a:lnTo>
                    <a:pt x="120" y="30"/>
                  </a:lnTo>
                  <a:lnTo>
                    <a:pt x="120" y="42"/>
                  </a:lnTo>
                  <a:lnTo>
                    <a:pt x="114" y="54"/>
                  </a:lnTo>
                  <a:lnTo>
                    <a:pt x="96" y="60"/>
                  </a:lnTo>
                  <a:lnTo>
                    <a:pt x="90" y="48"/>
                  </a:lnTo>
                  <a:lnTo>
                    <a:pt x="72" y="36"/>
                  </a:lnTo>
                  <a:lnTo>
                    <a:pt x="72" y="42"/>
                  </a:lnTo>
                  <a:lnTo>
                    <a:pt x="42" y="48"/>
                  </a:lnTo>
                  <a:lnTo>
                    <a:pt x="36" y="60"/>
                  </a:lnTo>
                  <a:lnTo>
                    <a:pt x="24" y="66"/>
                  </a:lnTo>
                  <a:lnTo>
                    <a:pt x="24" y="54"/>
                  </a:lnTo>
                  <a:lnTo>
                    <a:pt x="0" y="66"/>
                  </a:lnTo>
                  <a:lnTo>
                    <a:pt x="0" y="78"/>
                  </a:lnTo>
                  <a:lnTo>
                    <a:pt x="0" y="84"/>
                  </a:lnTo>
                  <a:lnTo>
                    <a:pt x="18" y="108"/>
                  </a:lnTo>
                  <a:lnTo>
                    <a:pt x="24" y="132"/>
                  </a:lnTo>
                  <a:lnTo>
                    <a:pt x="42" y="150"/>
                  </a:lnTo>
                  <a:lnTo>
                    <a:pt x="48" y="144"/>
                  </a:lnTo>
                  <a:lnTo>
                    <a:pt x="48" y="138"/>
                  </a:lnTo>
                  <a:lnTo>
                    <a:pt x="48" y="132"/>
                  </a:lnTo>
                  <a:lnTo>
                    <a:pt x="54" y="132"/>
                  </a:lnTo>
                  <a:lnTo>
                    <a:pt x="60" y="132"/>
                  </a:lnTo>
                  <a:lnTo>
                    <a:pt x="66" y="132"/>
                  </a:lnTo>
                  <a:lnTo>
                    <a:pt x="66" y="138"/>
                  </a:lnTo>
                  <a:lnTo>
                    <a:pt x="66" y="144"/>
                  </a:lnTo>
                  <a:lnTo>
                    <a:pt x="72" y="150"/>
                  </a:lnTo>
                  <a:lnTo>
                    <a:pt x="78" y="156"/>
                  </a:lnTo>
                  <a:lnTo>
                    <a:pt x="84" y="162"/>
                  </a:lnTo>
                  <a:lnTo>
                    <a:pt x="90" y="162"/>
                  </a:lnTo>
                  <a:lnTo>
                    <a:pt x="96" y="156"/>
                  </a:lnTo>
                  <a:lnTo>
                    <a:pt x="102" y="162"/>
                  </a:lnTo>
                  <a:lnTo>
                    <a:pt x="108" y="162"/>
                  </a:lnTo>
                  <a:lnTo>
                    <a:pt x="102" y="150"/>
                  </a:lnTo>
                  <a:lnTo>
                    <a:pt x="102" y="144"/>
                  </a:lnTo>
                  <a:lnTo>
                    <a:pt x="102" y="138"/>
                  </a:lnTo>
                  <a:lnTo>
                    <a:pt x="108" y="138"/>
                  </a:lnTo>
                  <a:lnTo>
                    <a:pt x="114" y="144"/>
                  </a:lnTo>
                  <a:lnTo>
                    <a:pt x="114" y="156"/>
                  </a:lnTo>
                  <a:lnTo>
                    <a:pt x="120" y="156"/>
                  </a:lnTo>
                  <a:lnTo>
                    <a:pt x="120" y="150"/>
                  </a:lnTo>
                  <a:lnTo>
                    <a:pt x="120" y="144"/>
                  </a:lnTo>
                  <a:lnTo>
                    <a:pt x="120" y="138"/>
                  </a:lnTo>
                  <a:lnTo>
                    <a:pt x="126" y="138"/>
                  </a:lnTo>
                  <a:lnTo>
                    <a:pt x="132" y="138"/>
                  </a:lnTo>
                  <a:lnTo>
                    <a:pt x="138" y="138"/>
                  </a:lnTo>
                  <a:lnTo>
                    <a:pt x="138" y="132"/>
                  </a:lnTo>
                  <a:lnTo>
                    <a:pt x="132" y="120"/>
                  </a:lnTo>
                  <a:lnTo>
                    <a:pt x="126" y="108"/>
                  </a:lnTo>
                  <a:lnTo>
                    <a:pt x="120" y="102"/>
                  </a:lnTo>
                  <a:lnTo>
                    <a:pt x="114" y="90"/>
                  </a:lnTo>
                  <a:lnTo>
                    <a:pt x="120" y="90"/>
                  </a:lnTo>
                  <a:lnTo>
                    <a:pt x="126" y="96"/>
                  </a:lnTo>
                  <a:lnTo>
                    <a:pt x="138" y="108"/>
                  </a:lnTo>
                  <a:lnTo>
                    <a:pt x="144" y="114"/>
                  </a:lnTo>
                  <a:lnTo>
                    <a:pt x="150" y="120"/>
                  </a:lnTo>
                  <a:lnTo>
                    <a:pt x="156" y="126"/>
                  </a:lnTo>
                  <a:lnTo>
                    <a:pt x="162" y="120"/>
                  </a:lnTo>
                  <a:lnTo>
                    <a:pt x="162" y="114"/>
                  </a:lnTo>
                  <a:lnTo>
                    <a:pt x="162" y="102"/>
                  </a:lnTo>
                  <a:lnTo>
                    <a:pt x="168" y="102"/>
                  </a:lnTo>
                  <a:lnTo>
                    <a:pt x="174" y="102"/>
                  </a:lnTo>
                  <a:lnTo>
                    <a:pt x="180" y="108"/>
                  </a:lnTo>
                  <a:lnTo>
                    <a:pt x="180" y="114"/>
                  </a:lnTo>
                  <a:lnTo>
                    <a:pt x="186" y="114"/>
                  </a:lnTo>
                  <a:lnTo>
                    <a:pt x="198" y="102"/>
                  </a:lnTo>
                  <a:lnTo>
                    <a:pt x="204" y="102"/>
                  </a:lnTo>
                  <a:lnTo>
                    <a:pt x="204" y="90"/>
                  </a:lnTo>
                  <a:lnTo>
                    <a:pt x="204" y="84"/>
                  </a:lnTo>
                  <a:lnTo>
                    <a:pt x="204" y="72"/>
                  </a:lnTo>
                  <a:lnTo>
                    <a:pt x="228" y="48"/>
                  </a:lnTo>
                  <a:lnTo>
                    <a:pt x="240" y="4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29" name="Freeform 530">
              <a:extLst>
                <a:ext uri="{FF2B5EF4-FFF2-40B4-BE49-F238E27FC236}">
                  <a16:creationId xmlns:a16="http://schemas.microsoft.com/office/drawing/2014/main" id="{4FE84167-3DC1-0F46-B83E-D01079B39C1C}"/>
                </a:ext>
              </a:extLst>
            </p:cNvPr>
            <p:cNvSpPr/>
            <p:nvPr/>
          </p:nvSpPr>
          <p:spPr>
            <a:xfrm>
              <a:off x="7277100" y="5938838"/>
              <a:ext cx="19050" cy="57150"/>
            </a:xfrm>
            <a:custGeom>
              <a:avLst/>
              <a:gdLst>
                <a:gd name="T0" fmla="*/ 12 w 12"/>
                <a:gd name="T1" fmla="*/ 18 h 36"/>
                <a:gd name="T2" fmla="*/ 6 w 12"/>
                <a:gd name="T3" fmla="*/ 12 h 36"/>
                <a:gd name="T4" fmla="*/ 6 w 12"/>
                <a:gd name="T5" fmla="*/ 0 h 36"/>
                <a:gd name="T6" fmla="*/ 0 w 12"/>
                <a:gd name="T7" fmla="*/ 0 h 36"/>
                <a:gd name="T8" fmla="*/ 0 w 12"/>
                <a:gd name="T9" fmla="*/ 12 h 36"/>
                <a:gd name="T10" fmla="*/ 0 w 12"/>
                <a:gd name="T11" fmla="*/ 18 h 36"/>
                <a:gd name="T12" fmla="*/ 0 w 12"/>
                <a:gd name="T13" fmla="*/ 30 h 36"/>
                <a:gd name="T14" fmla="*/ 6 w 12"/>
                <a:gd name="T15" fmla="*/ 36 h 36"/>
                <a:gd name="T16" fmla="*/ 12 w 12"/>
                <a:gd name="T17" fmla="*/ 30 h 36"/>
                <a:gd name="T18" fmla="*/ 12 w 12"/>
                <a:gd name="T19" fmla="*/ 24 h 36"/>
                <a:gd name="T20" fmla="*/ 12 w 12"/>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36">
                  <a:moveTo>
                    <a:pt x="12" y="18"/>
                  </a:moveTo>
                  <a:lnTo>
                    <a:pt x="6" y="12"/>
                  </a:lnTo>
                  <a:lnTo>
                    <a:pt x="6" y="0"/>
                  </a:lnTo>
                  <a:lnTo>
                    <a:pt x="0" y="0"/>
                  </a:lnTo>
                  <a:lnTo>
                    <a:pt x="0" y="12"/>
                  </a:lnTo>
                  <a:lnTo>
                    <a:pt x="0" y="18"/>
                  </a:lnTo>
                  <a:lnTo>
                    <a:pt x="0" y="30"/>
                  </a:lnTo>
                  <a:lnTo>
                    <a:pt x="6" y="36"/>
                  </a:lnTo>
                  <a:lnTo>
                    <a:pt x="12" y="30"/>
                  </a:lnTo>
                  <a:lnTo>
                    <a:pt x="12" y="24"/>
                  </a:lnTo>
                  <a:lnTo>
                    <a:pt x="12" y="1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30" name="Freeform 531">
              <a:extLst>
                <a:ext uri="{FF2B5EF4-FFF2-40B4-BE49-F238E27FC236}">
                  <a16:creationId xmlns:a16="http://schemas.microsoft.com/office/drawing/2014/main" id="{17825A31-2BF6-104F-924F-ED2620FC1213}"/>
                </a:ext>
              </a:extLst>
            </p:cNvPr>
            <p:cNvSpPr/>
            <p:nvPr/>
          </p:nvSpPr>
          <p:spPr>
            <a:xfrm>
              <a:off x="7334250" y="5967413"/>
              <a:ext cx="38100" cy="28575"/>
            </a:xfrm>
            <a:custGeom>
              <a:avLst/>
              <a:gdLst>
                <a:gd name="T0" fmla="*/ 24 w 24"/>
                <a:gd name="T1" fmla="*/ 12 h 18"/>
                <a:gd name="T2" fmla="*/ 18 w 24"/>
                <a:gd name="T3" fmla="*/ 6 h 18"/>
                <a:gd name="T4" fmla="*/ 12 w 24"/>
                <a:gd name="T5" fmla="*/ 0 h 18"/>
                <a:gd name="T6" fmla="*/ 6 w 24"/>
                <a:gd name="T7" fmla="*/ 6 h 18"/>
                <a:gd name="T8" fmla="*/ 0 w 24"/>
                <a:gd name="T9" fmla="*/ 12 h 18"/>
                <a:gd name="T10" fmla="*/ 0 w 24"/>
                <a:gd name="T11" fmla="*/ 18 h 18"/>
                <a:gd name="T12" fmla="*/ 6 w 24"/>
                <a:gd name="T13" fmla="*/ 18 h 18"/>
                <a:gd name="T14" fmla="*/ 18 w 24"/>
                <a:gd name="T15" fmla="*/ 18 h 18"/>
                <a:gd name="T16" fmla="*/ 24 w 24"/>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8">
                  <a:moveTo>
                    <a:pt x="24" y="12"/>
                  </a:moveTo>
                  <a:lnTo>
                    <a:pt x="18" y="6"/>
                  </a:lnTo>
                  <a:lnTo>
                    <a:pt x="12" y="0"/>
                  </a:lnTo>
                  <a:lnTo>
                    <a:pt x="6" y="6"/>
                  </a:lnTo>
                  <a:lnTo>
                    <a:pt x="0" y="12"/>
                  </a:lnTo>
                  <a:lnTo>
                    <a:pt x="0" y="18"/>
                  </a:lnTo>
                  <a:lnTo>
                    <a:pt x="6" y="18"/>
                  </a:lnTo>
                  <a:lnTo>
                    <a:pt x="18" y="18"/>
                  </a:lnTo>
                  <a:lnTo>
                    <a:pt x="24"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31" name="Freeform 532">
              <a:extLst>
                <a:ext uri="{FF2B5EF4-FFF2-40B4-BE49-F238E27FC236}">
                  <a16:creationId xmlns:a16="http://schemas.microsoft.com/office/drawing/2014/main" id="{24BCD56A-09C6-004E-83FD-B46C2C293139}"/>
                </a:ext>
              </a:extLst>
            </p:cNvPr>
            <p:cNvSpPr/>
            <p:nvPr/>
          </p:nvSpPr>
          <p:spPr>
            <a:xfrm>
              <a:off x="7496175" y="5900738"/>
              <a:ext cx="28575" cy="19050"/>
            </a:xfrm>
            <a:custGeom>
              <a:avLst/>
              <a:gdLst>
                <a:gd name="T0" fmla="*/ 18 w 18"/>
                <a:gd name="T1" fmla="*/ 6 h 12"/>
                <a:gd name="T2" fmla="*/ 12 w 18"/>
                <a:gd name="T3" fmla="*/ 0 h 12"/>
                <a:gd name="T4" fmla="*/ 6 w 18"/>
                <a:gd name="T5" fmla="*/ 0 h 12"/>
                <a:gd name="T6" fmla="*/ 0 w 18"/>
                <a:gd name="T7" fmla="*/ 0 h 12"/>
                <a:gd name="T8" fmla="*/ 0 w 18"/>
                <a:gd name="T9" fmla="*/ 6 h 12"/>
                <a:gd name="T10" fmla="*/ 12 w 18"/>
                <a:gd name="T11" fmla="*/ 12 h 12"/>
                <a:gd name="T12" fmla="*/ 18 w 18"/>
                <a:gd name="T13" fmla="*/ 12 h 12"/>
                <a:gd name="T14" fmla="*/ 18 w 1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8" y="6"/>
                  </a:moveTo>
                  <a:lnTo>
                    <a:pt x="12" y="0"/>
                  </a:lnTo>
                  <a:lnTo>
                    <a:pt x="6" y="0"/>
                  </a:lnTo>
                  <a:lnTo>
                    <a:pt x="0" y="0"/>
                  </a:lnTo>
                  <a:lnTo>
                    <a:pt x="0" y="6"/>
                  </a:lnTo>
                  <a:lnTo>
                    <a:pt x="12" y="12"/>
                  </a:lnTo>
                  <a:lnTo>
                    <a:pt x="18" y="12"/>
                  </a:lnTo>
                  <a:lnTo>
                    <a:pt x="18"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32" name="Freeform 533">
              <a:extLst>
                <a:ext uri="{FF2B5EF4-FFF2-40B4-BE49-F238E27FC236}">
                  <a16:creationId xmlns:a16="http://schemas.microsoft.com/office/drawing/2014/main" id="{826B5EB4-DF28-2F42-9809-F2F5EAB83442}"/>
                </a:ext>
              </a:extLst>
            </p:cNvPr>
            <p:cNvSpPr/>
            <p:nvPr/>
          </p:nvSpPr>
          <p:spPr>
            <a:xfrm>
              <a:off x="7248525" y="5967413"/>
              <a:ext cx="19050" cy="28575"/>
            </a:xfrm>
            <a:custGeom>
              <a:avLst/>
              <a:gdLst>
                <a:gd name="T0" fmla="*/ 12 w 12"/>
                <a:gd name="T1" fmla="*/ 12 h 18"/>
                <a:gd name="T2" fmla="*/ 12 w 12"/>
                <a:gd name="T3" fmla="*/ 0 h 18"/>
                <a:gd name="T4" fmla="*/ 6 w 12"/>
                <a:gd name="T5" fmla="*/ 0 h 18"/>
                <a:gd name="T6" fmla="*/ 0 w 12"/>
                <a:gd name="T7" fmla="*/ 12 h 18"/>
                <a:gd name="T8" fmla="*/ 6 w 12"/>
                <a:gd name="T9" fmla="*/ 18 h 18"/>
                <a:gd name="T10" fmla="*/ 12 w 12"/>
                <a:gd name="T11" fmla="*/ 18 h 18"/>
                <a:gd name="T12" fmla="*/ 12 w 1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12"/>
                  </a:moveTo>
                  <a:lnTo>
                    <a:pt x="12" y="0"/>
                  </a:lnTo>
                  <a:lnTo>
                    <a:pt x="6" y="0"/>
                  </a:lnTo>
                  <a:lnTo>
                    <a:pt x="0" y="12"/>
                  </a:lnTo>
                  <a:lnTo>
                    <a:pt x="6" y="18"/>
                  </a:lnTo>
                  <a:lnTo>
                    <a:pt x="12" y="18"/>
                  </a:lnTo>
                  <a:lnTo>
                    <a:pt x="12"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33" name="Freeform 534">
              <a:extLst>
                <a:ext uri="{FF2B5EF4-FFF2-40B4-BE49-F238E27FC236}">
                  <a16:creationId xmlns:a16="http://schemas.microsoft.com/office/drawing/2014/main" id="{8063DFF7-D2DC-FC4A-B827-A27818121B23}"/>
                </a:ext>
              </a:extLst>
            </p:cNvPr>
            <p:cNvSpPr/>
            <p:nvPr/>
          </p:nvSpPr>
          <p:spPr>
            <a:xfrm>
              <a:off x="7429500" y="5919788"/>
              <a:ext cx="28575" cy="19050"/>
            </a:xfrm>
            <a:custGeom>
              <a:avLst/>
              <a:gdLst>
                <a:gd name="T0" fmla="*/ 18 w 18"/>
                <a:gd name="T1" fmla="*/ 12 h 12"/>
                <a:gd name="T2" fmla="*/ 12 w 18"/>
                <a:gd name="T3" fmla="*/ 6 h 12"/>
                <a:gd name="T4" fmla="*/ 12 w 18"/>
                <a:gd name="T5" fmla="*/ 0 h 12"/>
                <a:gd name="T6" fmla="*/ 6 w 18"/>
                <a:gd name="T7" fmla="*/ 0 h 12"/>
                <a:gd name="T8" fmla="*/ 0 w 18"/>
                <a:gd name="T9" fmla="*/ 6 h 12"/>
                <a:gd name="T10" fmla="*/ 6 w 18"/>
                <a:gd name="T11" fmla="*/ 12 h 12"/>
                <a:gd name="T12" fmla="*/ 12 w 18"/>
                <a:gd name="T13" fmla="*/ 12 h 12"/>
                <a:gd name="T14" fmla="*/ 18 w 18"/>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8" y="12"/>
                  </a:moveTo>
                  <a:lnTo>
                    <a:pt x="12" y="6"/>
                  </a:lnTo>
                  <a:lnTo>
                    <a:pt x="12" y="0"/>
                  </a:lnTo>
                  <a:lnTo>
                    <a:pt x="6" y="0"/>
                  </a:lnTo>
                  <a:lnTo>
                    <a:pt x="0" y="6"/>
                  </a:lnTo>
                  <a:lnTo>
                    <a:pt x="6" y="12"/>
                  </a:lnTo>
                  <a:lnTo>
                    <a:pt x="12" y="12"/>
                  </a:lnTo>
                  <a:lnTo>
                    <a:pt x="18"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34" name="Freeform 535">
              <a:extLst>
                <a:ext uri="{FF2B5EF4-FFF2-40B4-BE49-F238E27FC236}">
                  <a16:creationId xmlns:a16="http://schemas.microsoft.com/office/drawing/2014/main" id="{DBB74D42-E13A-7246-9ACA-60314954FEBF}"/>
                </a:ext>
              </a:extLst>
            </p:cNvPr>
            <p:cNvSpPr/>
            <p:nvPr/>
          </p:nvSpPr>
          <p:spPr>
            <a:xfrm>
              <a:off x="7400925" y="5938838"/>
              <a:ext cx="28575" cy="19050"/>
            </a:xfrm>
            <a:custGeom>
              <a:avLst/>
              <a:gdLst>
                <a:gd name="T0" fmla="*/ 18 w 18"/>
                <a:gd name="T1" fmla="*/ 12 h 12"/>
                <a:gd name="T2" fmla="*/ 12 w 18"/>
                <a:gd name="T3" fmla="*/ 6 h 12"/>
                <a:gd name="T4" fmla="*/ 12 w 18"/>
                <a:gd name="T5" fmla="*/ 0 h 12"/>
                <a:gd name="T6" fmla="*/ 6 w 18"/>
                <a:gd name="T7" fmla="*/ 0 h 12"/>
                <a:gd name="T8" fmla="*/ 0 w 18"/>
                <a:gd name="T9" fmla="*/ 6 h 12"/>
                <a:gd name="T10" fmla="*/ 0 w 18"/>
                <a:gd name="T11" fmla="*/ 12 h 12"/>
                <a:gd name="T12" fmla="*/ 6 w 18"/>
                <a:gd name="T13" fmla="*/ 12 h 12"/>
                <a:gd name="T14" fmla="*/ 12 w 18"/>
                <a:gd name="T15" fmla="*/ 12 h 12"/>
                <a:gd name="T16" fmla="*/ 18 w 18"/>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
                  <a:moveTo>
                    <a:pt x="18" y="12"/>
                  </a:moveTo>
                  <a:lnTo>
                    <a:pt x="12" y="6"/>
                  </a:lnTo>
                  <a:lnTo>
                    <a:pt x="12" y="0"/>
                  </a:lnTo>
                  <a:lnTo>
                    <a:pt x="6" y="0"/>
                  </a:lnTo>
                  <a:lnTo>
                    <a:pt x="0" y="6"/>
                  </a:lnTo>
                  <a:lnTo>
                    <a:pt x="0" y="12"/>
                  </a:lnTo>
                  <a:lnTo>
                    <a:pt x="6" y="12"/>
                  </a:lnTo>
                  <a:lnTo>
                    <a:pt x="12" y="12"/>
                  </a:lnTo>
                  <a:lnTo>
                    <a:pt x="18"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35" name="Freeform 536">
              <a:extLst>
                <a:ext uri="{FF2B5EF4-FFF2-40B4-BE49-F238E27FC236}">
                  <a16:creationId xmlns:a16="http://schemas.microsoft.com/office/drawing/2014/main" id="{8D7DF9C8-E8C2-CB4E-936F-F13D49E026B9}"/>
                </a:ext>
              </a:extLst>
            </p:cNvPr>
            <p:cNvSpPr/>
            <p:nvPr/>
          </p:nvSpPr>
          <p:spPr>
            <a:xfrm>
              <a:off x="7858125" y="4814888"/>
              <a:ext cx="581025" cy="523875"/>
            </a:xfrm>
            <a:custGeom>
              <a:avLst/>
              <a:gdLst>
                <a:gd name="T0" fmla="*/ 360 w 366"/>
                <a:gd name="T1" fmla="*/ 180 h 330"/>
                <a:gd name="T2" fmla="*/ 282 w 366"/>
                <a:gd name="T3" fmla="*/ 228 h 330"/>
                <a:gd name="T4" fmla="*/ 282 w 366"/>
                <a:gd name="T5" fmla="*/ 162 h 330"/>
                <a:gd name="T6" fmla="*/ 282 w 366"/>
                <a:gd name="T7" fmla="*/ 138 h 330"/>
                <a:gd name="T8" fmla="*/ 252 w 366"/>
                <a:gd name="T9" fmla="*/ 96 h 330"/>
                <a:gd name="T10" fmla="*/ 246 w 366"/>
                <a:gd name="T11" fmla="*/ 60 h 330"/>
                <a:gd name="T12" fmla="*/ 228 w 366"/>
                <a:gd name="T13" fmla="*/ 12 h 330"/>
                <a:gd name="T14" fmla="*/ 204 w 366"/>
                <a:gd name="T15" fmla="*/ 6 h 330"/>
                <a:gd name="T16" fmla="*/ 192 w 366"/>
                <a:gd name="T17" fmla="*/ 30 h 330"/>
                <a:gd name="T18" fmla="*/ 168 w 366"/>
                <a:gd name="T19" fmla="*/ 30 h 330"/>
                <a:gd name="T20" fmla="*/ 168 w 366"/>
                <a:gd name="T21" fmla="*/ 54 h 330"/>
                <a:gd name="T22" fmla="*/ 150 w 366"/>
                <a:gd name="T23" fmla="*/ 48 h 330"/>
                <a:gd name="T24" fmla="*/ 150 w 366"/>
                <a:gd name="T25" fmla="*/ 66 h 330"/>
                <a:gd name="T26" fmla="*/ 132 w 366"/>
                <a:gd name="T27" fmla="*/ 66 h 330"/>
                <a:gd name="T28" fmla="*/ 120 w 366"/>
                <a:gd name="T29" fmla="*/ 84 h 330"/>
                <a:gd name="T30" fmla="*/ 84 w 366"/>
                <a:gd name="T31" fmla="*/ 72 h 330"/>
                <a:gd name="T32" fmla="*/ 42 w 366"/>
                <a:gd name="T33" fmla="*/ 66 h 330"/>
                <a:gd name="T34" fmla="*/ 30 w 366"/>
                <a:gd name="T35" fmla="*/ 78 h 330"/>
                <a:gd name="T36" fmla="*/ 36 w 366"/>
                <a:gd name="T37" fmla="*/ 102 h 330"/>
                <a:gd name="T38" fmla="*/ 12 w 366"/>
                <a:gd name="T39" fmla="*/ 114 h 330"/>
                <a:gd name="T40" fmla="*/ 0 w 366"/>
                <a:gd name="T41" fmla="*/ 138 h 330"/>
                <a:gd name="T42" fmla="*/ 42 w 366"/>
                <a:gd name="T43" fmla="*/ 150 h 330"/>
                <a:gd name="T44" fmla="*/ 42 w 366"/>
                <a:gd name="T45" fmla="*/ 174 h 330"/>
                <a:gd name="T46" fmla="*/ 48 w 366"/>
                <a:gd name="T47" fmla="*/ 192 h 330"/>
                <a:gd name="T48" fmla="*/ 60 w 366"/>
                <a:gd name="T49" fmla="*/ 222 h 330"/>
                <a:gd name="T50" fmla="*/ 60 w 366"/>
                <a:gd name="T51" fmla="*/ 240 h 330"/>
                <a:gd name="T52" fmla="*/ 102 w 366"/>
                <a:gd name="T53" fmla="*/ 270 h 330"/>
                <a:gd name="T54" fmla="*/ 174 w 366"/>
                <a:gd name="T55" fmla="*/ 294 h 330"/>
                <a:gd name="T56" fmla="*/ 228 w 366"/>
                <a:gd name="T57" fmla="*/ 288 h 330"/>
                <a:gd name="T58" fmla="*/ 228 w 366"/>
                <a:gd name="T59" fmla="*/ 300 h 330"/>
                <a:gd name="T60" fmla="*/ 264 w 366"/>
                <a:gd name="T61" fmla="*/ 318 h 330"/>
                <a:gd name="T62" fmla="*/ 276 w 366"/>
                <a:gd name="T63" fmla="*/ 300 h 330"/>
                <a:gd name="T64" fmla="*/ 300 w 366"/>
                <a:gd name="T65" fmla="*/ 270 h 330"/>
                <a:gd name="T66" fmla="*/ 318 w 366"/>
                <a:gd name="T67" fmla="*/ 246 h 330"/>
                <a:gd name="T68" fmla="*/ 336 w 366"/>
                <a:gd name="T69" fmla="*/ 216 h 330"/>
                <a:gd name="T70" fmla="*/ 366 w 366"/>
                <a:gd name="T71" fmla="*/ 18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6" h="330">
                  <a:moveTo>
                    <a:pt x="366" y="174"/>
                  </a:moveTo>
                  <a:lnTo>
                    <a:pt x="360" y="180"/>
                  </a:lnTo>
                  <a:lnTo>
                    <a:pt x="300" y="216"/>
                  </a:lnTo>
                  <a:lnTo>
                    <a:pt x="282" y="228"/>
                  </a:lnTo>
                  <a:lnTo>
                    <a:pt x="294" y="186"/>
                  </a:lnTo>
                  <a:lnTo>
                    <a:pt x="282" y="162"/>
                  </a:lnTo>
                  <a:lnTo>
                    <a:pt x="288" y="150"/>
                  </a:lnTo>
                  <a:lnTo>
                    <a:pt x="282" y="138"/>
                  </a:lnTo>
                  <a:lnTo>
                    <a:pt x="258" y="120"/>
                  </a:lnTo>
                  <a:lnTo>
                    <a:pt x="252" y="96"/>
                  </a:lnTo>
                  <a:lnTo>
                    <a:pt x="252" y="84"/>
                  </a:lnTo>
                  <a:lnTo>
                    <a:pt x="246" y="60"/>
                  </a:lnTo>
                  <a:lnTo>
                    <a:pt x="228" y="24"/>
                  </a:lnTo>
                  <a:lnTo>
                    <a:pt x="228" y="12"/>
                  </a:lnTo>
                  <a:lnTo>
                    <a:pt x="216" y="0"/>
                  </a:lnTo>
                  <a:lnTo>
                    <a:pt x="204" y="6"/>
                  </a:lnTo>
                  <a:lnTo>
                    <a:pt x="210" y="24"/>
                  </a:lnTo>
                  <a:lnTo>
                    <a:pt x="192" y="30"/>
                  </a:lnTo>
                  <a:lnTo>
                    <a:pt x="180" y="24"/>
                  </a:lnTo>
                  <a:lnTo>
                    <a:pt x="168" y="30"/>
                  </a:lnTo>
                  <a:lnTo>
                    <a:pt x="174" y="42"/>
                  </a:lnTo>
                  <a:lnTo>
                    <a:pt x="168" y="54"/>
                  </a:lnTo>
                  <a:lnTo>
                    <a:pt x="156" y="54"/>
                  </a:lnTo>
                  <a:lnTo>
                    <a:pt x="150" y="48"/>
                  </a:lnTo>
                  <a:lnTo>
                    <a:pt x="138" y="48"/>
                  </a:lnTo>
                  <a:lnTo>
                    <a:pt x="150" y="66"/>
                  </a:lnTo>
                  <a:lnTo>
                    <a:pt x="144" y="72"/>
                  </a:lnTo>
                  <a:lnTo>
                    <a:pt x="132" y="66"/>
                  </a:lnTo>
                  <a:lnTo>
                    <a:pt x="126" y="66"/>
                  </a:lnTo>
                  <a:lnTo>
                    <a:pt x="120" y="84"/>
                  </a:lnTo>
                  <a:lnTo>
                    <a:pt x="108" y="78"/>
                  </a:lnTo>
                  <a:lnTo>
                    <a:pt x="84" y="72"/>
                  </a:lnTo>
                  <a:lnTo>
                    <a:pt x="66" y="66"/>
                  </a:lnTo>
                  <a:lnTo>
                    <a:pt x="42" y="66"/>
                  </a:lnTo>
                  <a:lnTo>
                    <a:pt x="36" y="66"/>
                  </a:lnTo>
                  <a:lnTo>
                    <a:pt x="30" y="78"/>
                  </a:lnTo>
                  <a:lnTo>
                    <a:pt x="30" y="84"/>
                  </a:lnTo>
                  <a:lnTo>
                    <a:pt x="36" y="102"/>
                  </a:lnTo>
                  <a:lnTo>
                    <a:pt x="36" y="108"/>
                  </a:lnTo>
                  <a:lnTo>
                    <a:pt x="12" y="114"/>
                  </a:lnTo>
                  <a:lnTo>
                    <a:pt x="0" y="126"/>
                  </a:lnTo>
                  <a:lnTo>
                    <a:pt x="0" y="138"/>
                  </a:lnTo>
                  <a:lnTo>
                    <a:pt x="36" y="156"/>
                  </a:lnTo>
                  <a:lnTo>
                    <a:pt x="42" y="150"/>
                  </a:lnTo>
                  <a:lnTo>
                    <a:pt x="60" y="156"/>
                  </a:lnTo>
                  <a:lnTo>
                    <a:pt x="42" y="174"/>
                  </a:lnTo>
                  <a:lnTo>
                    <a:pt x="54" y="186"/>
                  </a:lnTo>
                  <a:lnTo>
                    <a:pt x="48" y="192"/>
                  </a:lnTo>
                  <a:lnTo>
                    <a:pt x="48" y="204"/>
                  </a:lnTo>
                  <a:lnTo>
                    <a:pt x="60" y="222"/>
                  </a:lnTo>
                  <a:lnTo>
                    <a:pt x="48" y="228"/>
                  </a:lnTo>
                  <a:lnTo>
                    <a:pt x="60" y="240"/>
                  </a:lnTo>
                  <a:lnTo>
                    <a:pt x="96" y="258"/>
                  </a:lnTo>
                  <a:lnTo>
                    <a:pt x="102" y="270"/>
                  </a:lnTo>
                  <a:lnTo>
                    <a:pt x="162" y="294"/>
                  </a:lnTo>
                  <a:lnTo>
                    <a:pt x="174" y="294"/>
                  </a:lnTo>
                  <a:lnTo>
                    <a:pt x="192" y="294"/>
                  </a:lnTo>
                  <a:lnTo>
                    <a:pt x="228" y="288"/>
                  </a:lnTo>
                  <a:lnTo>
                    <a:pt x="228" y="294"/>
                  </a:lnTo>
                  <a:lnTo>
                    <a:pt x="228" y="300"/>
                  </a:lnTo>
                  <a:lnTo>
                    <a:pt x="258" y="330"/>
                  </a:lnTo>
                  <a:lnTo>
                    <a:pt x="264" y="318"/>
                  </a:lnTo>
                  <a:lnTo>
                    <a:pt x="270" y="306"/>
                  </a:lnTo>
                  <a:lnTo>
                    <a:pt x="276" y="300"/>
                  </a:lnTo>
                  <a:lnTo>
                    <a:pt x="294" y="282"/>
                  </a:lnTo>
                  <a:lnTo>
                    <a:pt x="300" y="270"/>
                  </a:lnTo>
                  <a:lnTo>
                    <a:pt x="306" y="270"/>
                  </a:lnTo>
                  <a:lnTo>
                    <a:pt x="318" y="246"/>
                  </a:lnTo>
                  <a:lnTo>
                    <a:pt x="324" y="234"/>
                  </a:lnTo>
                  <a:lnTo>
                    <a:pt x="336" y="216"/>
                  </a:lnTo>
                  <a:lnTo>
                    <a:pt x="354" y="204"/>
                  </a:lnTo>
                  <a:lnTo>
                    <a:pt x="366" y="180"/>
                  </a:lnTo>
                  <a:lnTo>
                    <a:pt x="366" y="174"/>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36" name="Freeform 537">
              <a:extLst>
                <a:ext uri="{FF2B5EF4-FFF2-40B4-BE49-F238E27FC236}">
                  <a16:creationId xmlns:a16="http://schemas.microsoft.com/office/drawing/2014/main" id="{80E626D3-A080-7946-B3DF-857203235A69}"/>
                </a:ext>
              </a:extLst>
            </p:cNvPr>
            <p:cNvSpPr/>
            <p:nvPr/>
          </p:nvSpPr>
          <p:spPr>
            <a:xfrm>
              <a:off x="7439025" y="3967163"/>
              <a:ext cx="485775" cy="523875"/>
            </a:xfrm>
            <a:custGeom>
              <a:avLst/>
              <a:gdLst>
                <a:gd name="T0" fmla="*/ 306 w 306"/>
                <a:gd name="T1" fmla="*/ 102 h 330"/>
                <a:gd name="T2" fmla="*/ 276 w 306"/>
                <a:gd name="T3" fmla="*/ 66 h 330"/>
                <a:gd name="T4" fmla="*/ 210 w 306"/>
                <a:gd name="T5" fmla="*/ 24 h 330"/>
                <a:gd name="T6" fmla="*/ 168 w 306"/>
                <a:gd name="T7" fmla="*/ 24 h 330"/>
                <a:gd name="T8" fmla="*/ 156 w 306"/>
                <a:gd name="T9" fmla="*/ 18 h 330"/>
                <a:gd name="T10" fmla="*/ 150 w 306"/>
                <a:gd name="T11" fmla="*/ 18 h 330"/>
                <a:gd name="T12" fmla="*/ 108 w 306"/>
                <a:gd name="T13" fmla="*/ 0 h 330"/>
                <a:gd name="T14" fmla="*/ 72 w 306"/>
                <a:gd name="T15" fmla="*/ 18 h 330"/>
                <a:gd name="T16" fmla="*/ 66 w 306"/>
                <a:gd name="T17" fmla="*/ 24 h 330"/>
                <a:gd name="T18" fmla="*/ 24 w 306"/>
                <a:gd name="T19" fmla="*/ 60 h 330"/>
                <a:gd name="T20" fmla="*/ 18 w 306"/>
                <a:gd name="T21" fmla="*/ 66 h 330"/>
                <a:gd name="T22" fmla="*/ 24 w 306"/>
                <a:gd name="T23" fmla="*/ 144 h 330"/>
                <a:gd name="T24" fmla="*/ 18 w 306"/>
                <a:gd name="T25" fmla="*/ 150 h 330"/>
                <a:gd name="T26" fmla="*/ 6 w 306"/>
                <a:gd name="T27" fmla="*/ 186 h 330"/>
                <a:gd name="T28" fmla="*/ 0 w 306"/>
                <a:gd name="T29" fmla="*/ 198 h 330"/>
                <a:gd name="T30" fmla="*/ 24 w 306"/>
                <a:gd name="T31" fmla="*/ 210 h 330"/>
                <a:gd name="T32" fmla="*/ 30 w 306"/>
                <a:gd name="T33" fmla="*/ 222 h 330"/>
                <a:gd name="T34" fmla="*/ 36 w 306"/>
                <a:gd name="T35" fmla="*/ 246 h 330"/>
                <a:gd name="T36" fmla="*/ 48 w 306"/>
                <a:gd name="T37" fmla="*/ 264 h 330"/>
                <a:gd name="T38" fmla="*/ 60 w 306"/>
                <a:gd name="T39" fmla="*/ 312 h 330"/>
                <a:gd name="T40" fmla="*/ 72 w 306"/>
                <a:gd name="T41" fmla="*/ 330 h 330"/>
                <a:gd name="T42" fmla="*/ 114 w 306"/>
                <a:gd name="T43" fmla="*/ 318 h 330"/>
                <a:gd name="T44" fmla="*/ 114 w 306"/>
                <a:gd name="T45" fmla="*/ 306 h 330"/>
                <a:gd name="T46" fmla="*/ 126 w 306"/>
                <a:gd name="T47" fmla="*/ 300 h 330"/>
                <a:gd name="T48" fmla="*/ 138 w 306"/>
                <a:gd name="T49" fmla="*/ 288 h 330"/>
                <a:gd name="T50" fmla="*/ 138 w 306"/>
                <a:gd name="T51" fmla="*/ 276 h 330"/>
                <a:gd name="T52" fmla="*/ 144 w 306"/>
                <a:gd name="T53" fmla="*/ 258 h 330"/>
                <a:gd name="T54" fmla="*/ 150 w 306"/>
                <a:gd name="T55" fmla="*/ 258 h 330"/>
                <a:gd name="T56" fmla="*/ 150 w 306"/>
                <a:gd name="T57" fmla="*/ 234 h 330"/>
                <a:gd name="T58" fmla="*/ 156 w 306"/>
                <a:gd name="T59" fmla="*/ 228 h 330"/>
                <a:gd name="T60" fmla="*/ 174 w 306"/>
                <a:gd name="T61" fmla="*/ 252 h 330"/>
                <a:gd name="T62" fmla="*/ 186 w 306"/>
                <a:gd name="T63" fmla="*/ 282 h 330"/>
                <a:gd name="T64" fmla="*/ 210 w 306"/>
                <a:gd name="T65" fmla="*/ 294 h 330"/>
                <a:gd name="T66" fmla="*/ 216 w 306"/>
                <a:gd name="T67" fmla="*/ 288 h 330"/>
                <a:gd name="T68" fmla="*/ 228 w 306"/>
                <a:gd name="T69" fmla="*/ 282 h 330"/>
                <a:gd name="T70" fmla="*/ 234 w 306"/>
                <a:gd name="T71" fmla="*/ 258 h 330"/>
                <a:gd name="T72" fmla="*/ 258 w 306"/>
                <a:gd name="T73" fmla="*/ 252 h 330"/>
                <a:gd name="T74" fmla="*/ 276 w 306"/>
                <a:gd name="T75" fmla="*/ 228 h 330"/>
                <a:gd name="T76" fmla="*/ 294 w 306"/>
                <a:gd name="T77" fmla="*/ 198 h 330"/>
                <a:gd name="T78" fmla="*/ 294 w 306"/>
                <a:gd name="T79" fmla="*/ 192 h 330"/>
                <a:gd name="T80" fmla="*/ 300 w 306"/>
                <a:gd name="T81" fmla="*/ 180 h 330"/>
                <a:gd name="T82" fmla="*/ 288 w 306"/>
                <a:gd name="T83" fmla="*/ 162 h 330"/>
                <a:gd name="T84" fmla="*/ 288 w 306"/>
                <a:gd name="T85" fmla="*/ 144 h 330"/>
                <a:gd name="T86" fmla="*/ 294 w 306"/>
                <a:gd name="T87" fmla="*/ 126 h 330"/>
                <a:gd name="T88" fmla="*/ 306 w 306"/>
                <a:gd name="T89" fmla="*/ 10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6" h="330">
                  <a:moveTo>
                    <a:pt x="306" y="102"/>
                  </a:moveTo>
                  <a:lnTo>
                    <a:pt x="276" y="66"/>
                  </a:lnTo>
                  <a:lnTo>
                    <a:pt x="210" y="24"/>
                  </a:lnTo>
                  <a:lnTo>
                    <a:pt x="168" y="24"/>
                  </a:lnTo>
                  <a:lnTo>
                    <a:pt x="156" y="18"/>
                  </a:lnTo>
                  <a:lnTo>
                    <a:pt x="150" y="18"/>
                  </a:lnTo>
                  <a:lnTo>
                    <a:pt x="108" y="0"/>
                  </a:lnTo>
                  <a:lnTo>
                    <a:pt x="72" y="18"/>
                  </a:lnTo>
                  <a:lnTo>
                    <a:pt x="66" y="24"/>
                  </a:lnTo>
                  <a:lnTo>
                    <a:pt x="24" y="60"/>
                  </a:lnTo>
                  <a:lnTo>
                    <a:pt x="18" y="66"/>
                  </a:lnTo>
                  <a:lnTo>
                    <a:pt x="24" y="144"/>
                  </a:lnTo>
                  <a:lnTo>
                    <a:pt x="18" y="150"/>
                  </a:lnTo>
                  <a:lnTo>
                    <a:pt x="6" y="186"/>
                  </a:lnTo>
                  <a:lnTo>
                    <a:pt x="0" y="198"/>
                  </a:lnTo>
                  <a:lnTo>
                    <a:pt x="24" y="210"/>
                  </a:lnTo>
                  <a:lnTo>
                    <a:pt x="30" y="222"/>
                  </a:lnTo>
                  <a:lnTo>
                    <a:pt x="36" y="246"/>
                  </a:lnTo>
                  <a:lnTo>
                    <a:pt x="48" y="264"/>
                  </a:lnTo>
                  <a:lnTo>
                    <a:pt x="60" y="312"/>
                  </a:lnTo>
                  <a:lnTo>
                    <a:pt x="72" y="330"/>
                  </a:lnTo>
                  <a:lnTo>
                    <a:pt x="114" y="318"/>
                  </a:lnTo>
                  <a:lnTo>
                    <a:pt x="114" y="306"/>
                  </a:lnTo>
                  <a:lnTo>
                    <a:pt x="126" y="300"/>
                  </a:lnTo>
                  <a:lnTo>
                    <a:pt x="138" y="288"/>
                  </a:lnTo>
                  <a:lnTo>
                    <a:pt x="138" y="276"/>
                  </a:lnTo>
                  <a:lnTo>
                    <a:pt x="144" y="258"/>
                  </a:lnTo>
                  <a:lnTo>
                    <a:pt x="150" y="258"/>
                  </a:lnTo>
                  <a:lnTo>
                    <a:pt x="150" y="234"/>
                  </a:lnTo>
                  <a:lnTo>
                    <a:pt x="156" y="228"/>
                  </a:lnTo>
                  <a:lnTo>
                    <a:pt x="174" y="252"/>
                  </a:lnTo>
                  <a:lnTo>
                    <a:pt x="186" y="282"/>
                  </a:lnTo>
                  <a:lnTo>
                    <a:pt x="210" y="294"/>
                  </a:lnTo>
                  <a:lnTo>
                    <a:pt x="216" y="288"/>
                  </a:lnTo>
                  <a:lnTo>
                    <a:pt x="228" y="282"/>
                  </a:lnTo>
                  <a:lnTo>
                    <a:pt x="234" y="258"/>
                  </a:lnTo>
                  <a:lnTo>
                    <a:pt x="258" y="252"/>
                  </a:lnTo>
                  <a:lnTo>
                    <a:pt x="276" y="228"/>
                  </a:lnTo>
                  <a:lnTo>
                    <a:pt x="294" y="198"/>
                  </a:lnTo>
                  <a:lnTo>
                    <a:pt x="294" y="192"/>
                  </a:lnTo>
                  <a:lnTo>
                    <a:pt x="300" y="180"/>
                  </a:lnTo>
                  <a:lnTo>
                    <a:pt x="288" y="162"/>
                  </a:lnTo>
                  <a:lnTo>
                    <a:pt x="288" y="144"/>
                  </a:lnTo>
                  <a:lnTo>
                    <a:pt x="294" y="126"/>
                  </a:lnTo>
                  <a:lnTo>
                    <a:pt x="306" y="10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37" name="Freeform 538">
              <a:extLst>
                <a:ext uri="{FF2B5EF4-FFF2-40B4-BE49-F238E27FC236}">
                  <a16:creationId xmlns:a16="http://schemas.microsoft.com/office/drawing/2014/main" id="{6265EA7F-6DDB-524E-A564-ECD50454E6BA}"/>
                </a:ext>
              </a:extLst>
            </p:cNvPr>
            <p:cNvSpPr/>
            <p:nvPr/>
          </p:nvSpPr>
          <p:spPr>
            <a:xfrm>
              <a:off x="7591425" y="3176588"/>
              <a:ext cx="885825" cy="981075"/>
            </a:xfrm>
            <a:custGeom>
              <a:avLst/>
              <a:gdLst>
                <a:gd name="T0" fmla="*/ 552 w 558"/>
                <a:gd name="T1" fmla="*/ 444 h 618"/>
                <a:gd name="T2" fmla="*/ 546 w 558"/>
                <a:gd name="T3" fmla="*/ 420 h 618"/>
                <a:gd name="T4" fmla="*/ 528 w 558"/>
                <a:gd name="T5" fmla="*/ 402 h 618"/>
                <a:gd name="T6" fmla="*/ 492 w 558"/>
                <a:gd name="T7" fmla="*/ 378 h 618"/>
                <a:gd name="T8" fmla="*/ 468 w 558"/>
                <a:gd name="T9" fmla="*/ 330 h 618"/>
                <a:gd name="T10" fmla="*/ 468 w 558"/>
                <a:gd name="T11" fmla="*/ 300 h 618"/>
                <a:gd name="T12" fmla="*/ 480 w 558"/>
                <a:gd name="T13" fmla="*/ 282 h 618"/>
                <a:gd name="T14" fmla="*/ 474 w 558"/>
                <a:gd name="T15" fmla="*/ 258 h 618"/>
                <a:gd name="T16" fmla="*/ 474 w 558"/>
                <a:gd name="T17" fmla="*/ 240 h 618"/>
                <a:gd name="T18" fmla="*/ 438 w 558"/>
                <a:gd name="T19" fmla="*/ 240 h 618"/>
                <a:gd name="T20" fmla="*/ 420 w 558"/>
                <a:gd name="T21" fmla="*/ 228 h 618"/>
                <a:gd name="T22" fmla="*/ 402 w 558"/>
                <a:gd name="T23" fmla="*/ 168 h 618"/>
                <a:gd name="T24" fmla="*/ 414 w 558"/>
                <a:gd name="T25" fmla="*/ 144 h 618"/>
                <a:gd name="T26" fmla="*/ 438 w 558"/>
                <a:gd name="T27" fmla="*/ 132 h 618"/>
                <a:gd name="T28" fmla="*/ 432 w 558"/>
                <a:gd name="T29" fmla="*/ 120 h 618"/>
                <a:gd name="T30" fmla="*/ 438 w 558"/>
                <a:gd name="T31" fmla="*/ 102 h 618"/>
                <a:gd name="T32" fmla="*/ 432 w 558"/>
                <a:gd name="T33" fmla="*/ 90 h 618"/>
                <a:gd name="T34" fmla="*/ 408 w 558"/>
                <a:gd name="T35" fmla="*/ 90 h 618"/>
                <a:gd name="T36" fmla="*/ 402 w 558"/>
                <a:gd name="T37" fmla="*/ 78 h 618"/>
                <a:gd name="T38" fmla="*/ 414 w 558"/>
                <a:gd name="T39" fmla="*/ 24 h 618"/>
                <a:gd name="T40" fmla="*/ 384 w 558"/>
                <a:gd name="T41" fmla="*/ 6 h 618"/>
                <a:gd name="T42" fmla="*/ 342 w 558"/>
                <a:gd name="T43" fmla="*/ 0 h 618"/>
                <a:gd name="T44" fmla="*/ 330 w 558"/>
                <a:gd name="T45" fmla="*/ 24 h 618"/>
                <a:gd name="T46" fmla="*/ 306 w 558"/>
                <a:gd name="T47" fmla="*/ 24 h 618"/>
                <a:gd name="T48" fmla="*/ 258 w 558"/>
                <a:gd name="T49" fmla="*/ 78 h 618"/>
                <a:gd name="T50" fmla="*/ 180 w 558"/>
                <a:gd name="T51" fmla="*/ 90 h 618"/>
                <a:gd name="T52" fmla="*/ 162 w 558"/>
                <a:gd name="T53" fmla="*/ 144 h 618"/>
                <a:gd name="T54" fmla="*/ 126 w 558"/>
                <a:gd name="T55" fmla="*/ 132 h 618"/>
                <a:gd name="T56" fmla="*/ 114 w 558"/>
                <a:gd name="T57" fmla="*/ 144 h 618"/>
                <a:gd name="T58" fmla="*/ 78 w 558"/>
                <a:gd name="T59" fmla="*/ 150 h 618"/>
                <a:gd name="T60" fmla="*/ 90 w 558"/>
                <a:gd name="T61" fmla="*/ 180 h 618"/>
                <a:gd name="T62" fmla="*/ 84 w 558"/>
                <a:gd name="T63" fmla="*/ 240 h 618"/>
                <a:gd name="T64" fmla="*/ 54 w 558"/>
                <a:gd name="T65" fmla="*/ 240 h 618"/>
                <a:gd name="T66" fmla="*/ 72 w 558"/>
                <a:gd name="T67" fmla="*/ 276 h 618"/>
                <a:gd name="T68" fmla="*/ 78 w 558"/>
                <a:gd name="T69" fmla="*/ 342 h 618"/>
                <a:gd name="T70" fmla="*/ 60 w 558"/>
                <a:gd name="T71" fmla="*/ 366 h 618"/>
                <a:gd name="T72" fmla="*/ 72 w 558"/>
                <a:gd name="T73" fmla="*/ 402 h 618"/>
                <a:gd name="T74" fmla="*/ 36 w 558"/>
                <a:gd name="T75" fmla="*/ 420 h 618"/>
                <a:gd name="T76" fmla="*/ 24 w 558"/>
                <a:gd name="T77" fmla="*/ 402 h 618"/>
                <a:gd name="T78" fmla="*/ 0 w 558"/>
                <a:gd name="T79" fmla="*/ 438 h 618"/>
                <a:gd name="T80" fmla="*/ 12 w 558"/>
                <a:gd name="T81" fmla="*/ 498 h 618"/>
                <a:gd name="T82" fmla="*/ 60 w 558"/>
                <a:gd name="T83" fmla="*/ 516 h 618"/>
                <a:gd name="T84" fmla="*/ 114 w 558"/>
                <a:gd name="T85" fmla="*/ 522 h 618"/>
                <a:gd name="T86" fmla="*/ 210 w 558"/>
                <a:gd name="T87" fmla="*/ 600 h 618"/>
                <a:gd name="T88" fmla="*/ 234 w 558"/>
                <a:gd name="T89" fmla="*/ 588 h 618"/>
                <a:gd name="T90" fmla="*/ 318 w 558"/>
                <a:gd name="T91" fmla="*/ 564 h 618"/>
                <a:gd name="T92" fmla="*/ 426 w 558"/>
                <a:gd name="T93" fmla="*/ 546 h 618"/>
                <a:gd name="T94" fmla="*/ 462 w 558"/>
                <a:gd name="T95" fmla="*/ 582 h 618"/>
                <a:gd name="T96" fmla="*/ 480 w 558"/>
                <a:gd name="T97" fmla="*/ 582 h 618"/>
                <a:gd name="T98" fmla="*/ 516 w 558"/>
                <a:gd name="T99" fmla="*/ 558 h 618"/>
                <a:gd name="T100" fmla="*/ 540 w 558"/>
                <a:gd name="T101" fmla="*/ 504 h 618"/>
                <a:gd name="T102" fmla="*/ 558 w 558"/>
                <a:gd name="T103" fmla="*/ 46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8" h="618">
                  <a:moveTo>
                    <a:pt x="558" y="462"/>
                  </a:moveTo>
                  <a:lnTo>
                    <a:pt x="552" y="444"/>
                  </a:lnTo>
                  <a:lnTo>
                    <a:pt x="546" y="432"/>
                  </a:lnTo>
                  <a:lnTo>
                    <a:pt x="546" y="420"/>
                  </a:lnTo>
                  <a:lnTo>
                    <a:pt x="546" y="414"/>
                  </a:lnTo>
                  <a:lnTo>
                    <a:pt x="528" y="402"/>
                  </a:lnTo>
                  <a:lnTo>
                    <a:pt x="516" y="390"/>
                  </a:lnTo>
                  <a:lnTo>
                    <a:pt x="492" y="378"/>
                  </a:lnTo>
                  <a:lnTo>
                    <a:pt x="480" y="360"/>
                  </a:lnTo>
                  <a:lnTo>
                    <a:pt x="468" y="330"/>
                  </a:lnTo>
                  <a:lnTo>
                    <a:pt x="468" y="306"/>
                  </a:lnTo>
                  <a:lnTo>
                    <a:pt x="468" y="300"/>
                  </a:lnTo>
                  <a:lnTo>
                    <a:pt x="480" y="294"/>
                  </a:lnTo>
                  <a:lnTo>
                    <a:pt x="480" y="282"/>
                  </a:lnTo>
                  <a:lnTo>
                    <a:pt x="480" y="276"/>
                  </a:lnTo>
                  <a:lnTo>
                    <a:pt x="474" y="258"/>
                  </a:lnTo>
                  <a:lnTo>
                    <a:pt x="474" y="246"/>
                  </a:lnTo>
                  <a:lnTo>
                    <a:pt x="474" y="240"/>
                  </a:lnTo>
                  <a:lnTo>
                    <a:pt x="462" y="240"/>
                  </a:lnTo>
                  <a:lnTo>
                    <a:pt x="438" y="240"/>
                  </a:lnTo>
                  <a:lnTo>
                    <a:pt x="426" y="234"/>
                  </a:lnTo>
                  <a:lnTo>
                    <a:pt x="420" y="228"/>
                  </a:lnTo>
                  <a:lnTo>
                    <a:pt x="408" y="204"/>
                  </a:lnTo>
                  <a:lnTo>
                    <a:pt x="402" y="168"/>
                  </a:lnTo>
                  <a:lnTo>
                    <a:pt x="408" y="150"/>
                  </a:lnTo>
                  <a:lnTo>
                    <a:pt x="414" y="144"/>
                  </a:lnTo>
                  <a:lnTo>
                    <a:pt x="432" y="138"/>
                  </a:lnTo>
                  <a:lnTo>
                    <a:pt x="438" y="132"/>
                  </a:lnTo>
                  <a:lnTo>
                    <a:pt x="438" y="126"/>
                  </a:lnTo>
                  <a:lnTo>
                    <a:pt x="432" y="120"/>
                  </a:lnTo>
                  <a:lnTo>
                    <a:pt x="432" y="114"/>
                  </a:lnTo>
                  <a:lnTo>
                    <a:pt x="438" y="102"/>
                  </a:lnTo>
                  <a:lnTo>
                    <a:pt x="444" y="96"/>
                  </a:lnTo>
                  <a:lnTo>
                    <a:pt x="432" y="90"/>
                  </a:lnTo>
                  <a:lnTo>
                    <a:pt x="426" y="90"/>
                  </a:lnTo>
                  <a:lnTo>
                    <a:pt x="408" y="90"/>
                  </a:lnTo>
                  <a:lnTo>
                    <a:pt x="408" y="84"/>
                  </a:lnTo>
                  <a:lnTo>
                    <a:pt x="402" y="78"/>
                  </a:lnTo>
                  <a:lnTo>
                    <a:pt x="414" y="48"/>
                  </a:lnTo>
                  <a:lnTo>
                    <a:pt x="414" y="24"/>
                  </a:lnTo>
                  <a:lnTo>
                    <a:pt x="420" y="0"/>
                  </a:lnTo>
                  <a:lnTo>
                    <a:pt x="384" y="6"/>
                  </a:lnTo>
                  <a:lnTo>
                    <a:pt x="348" y="0"/>
                  </a:lnTo>
                  <a:lnTo>
                    <a:pt x="342" y="0"/>
                  </a:lnTo>
                  <a:lnTo>
                    <a:pt x="336" y="12"/>
                  </a:lnTo>
                  <a:lnTo>
                    <a:pt x="330" y="24"/>
                  </a:lnTo>
                  <a:lnTo>
                    <a:pt x="318" y="30"/>
                  </a:lnTo>
                  <a:lnTo>
                    <a:pt x="306" y="24"/>
                  </a:lnTo>
                  <a:lnTo>
                    <a:pt x="264" y="42"/>
                  </a:lnTo>
                  <a:lnTo>
                    <a:pt x="258" y="78"/>
                  </a:lnTo>
                  <a:lnTo>
                    <a:pt x="198" y="90"/>
                  </a:lnTo>
                  <a:lnTo>
                    <a:pt x="180" y="90"/>
                  </a:lnTo>
                  <a:lnTo>
                    <a:pt x="168" y="102"/>
                  </a:lnTo>
                  <a:lnTo>
                    <a:pt x="162" y="144"/>
                  </a:lnTo>
                  <a:lnTo>
                    <a:pt x="144" y="132"/>
                  </a:lnTo>
                  <a:lnTo>
                    <a:pt x="126" y="132"/>
                  </a:lnTo>
                  <a:lnTo>
                    <a:pt x="120" y="138"/>
                  </a:lnTo>
                  <a:lnTo>
                    <a:pt x="114" y="144"/>
                  </a:lnTo>
                  <a:lnTo>
                    <a:pt x="78" y="144"/>
                  </a:lnTo>
                  <a:lnTo>
                    <a:pt x="78" y="150"/>
                  </a:lnTo>
                  <a:lnTo>
                    <a:pt x="72" y="168"/>
                  </a:lnTo>
                  <a:lnTo>
                    <a:pt x="90" y="180"/>
                  </a:lnTo>
                  <a:lnTo>
                    <a:pt x="90" y="216"/>
                  </a:lnTo>
                  <a:lnTo>
                    <a:pt x="84" y="240"/>
                  </a:lnTo>
                  <a:lnTo>
                    <a:pt x="54" y="234"/>
                  </a:lnTo>
                  <a:lnTo>
                    <a:pt x="54" y="240"/>
                  </a:lnTo>
                  <a:lnTo>
                    <a:pt x="78" y="270"/>
                  </a:lnTo>
                  <a:lnTo>
                    <a:pt x="72" y="276"/>
                  </a:lnTo>
                  <a:lnTo>
                    <a:pt x="90" y="318"/>
                  </a:lnTo>
                  <a:lnTo>
                    <a:pt x="78" y="342"/>
                  </a:lnTo>
                  <a:lnTo>
                    <a:pt x="66" y="348"/>
                  </a:lnTo>
                  <a:lnTo>
                    <a:pt x="60" y="366"/>
                  </a:lnTo>
                  <a:lnTo>
                    <a:pt x="78" y="390"/>
                  </a:lnTo>
                  <a:lnTo>
                    <a:pt x="72" y="402"/>
                  </a:lnTo>
                  <a:lnTo>
                    <a:pt x="66" y="420"/>
                  </a:lnTo>
                  <a:lnTo>
                    <a:pt x="36" y="420"/>
                  </a:lnTo>
                  <a:lnTo>
                    <a:pt x="36" y="408"/>
                  </a:lnTo>
                  <a:lnTo>
                    <a:pt x="24" y="402"/>
                  </a:lnTo>
                  <a:lnTo>
                    <a:pt x="0" y="414"/>
                  </a:lnTo>
                  <a:lnTo>
                    <a:pt x="0" y="438"/>
                  </a:lnTo>
                  <a:lnTo>
                    <a:pt x="0" y="486"/>
                  </a:lnTo>
                  <a:lnTo>
                    <a:pt x="12" y="498"/>
                  </a:lnTo>
                  <a:lnTo>
                    <a:pt x="54" y="516"/>
                  </a:lnTo>
                  <a:lnTo>
                    <a:pt x="60" y="516"/>
                  </a:lnTo>
                  <a:lnTo>
                    <a:pt x="72" y="522"/>
                  </a:lnTo>
                  <a:lnTo>
                    <a:pt x="114" y="522"/>
                  </a:lnTo>
                  <a:lnTo>
                    <a:pt x="180" y="564"/>
                  </a:lnTo>
                  <a:lnTo>
                    <a:pt x="210" y="600"/>
                  </a:lnTo>
                  <a:lnTo>
                    <a:pt x="222" y="618"/>
                  </a:lnTo>
                  <a:lnTo>
                    <a:pt x="234" y="588"/>
                  </a:lnTo>
                  <a:lnTo>
                    <a:pt x="252" y="546"/>
                  </a:lnTo>
                  <a:lnTo>
                    <a:pt x="318" y="564"/>
                  </a:lnTo>
                  <a:lnTo>
                    <a:pt x="354" y="558"/>
                  </a:lnTo>
                  <a:lnTo>
                    <a:pt x="426" y="546"/>
                  </a:lnTo>
                  <a:lnTo>
                    <a:pt x="450" y="600"/>
                  </a:lnTo>
                  <a:lnTo>
                    <a:pt x="462" y="582"/>
                  </a:lnTo>
                  <a:lnTo>
                    <a:pt x="486" y="588"/>
                  </a:lnTo>
                  <a:lnTo>
                    <a:pt x="480" y="582"/>
                  </a:lnTo>
                  <a:lnTo>
                    <a:pt x="486" y="576"/>
                  </a:lnTo>
                  <a:lnTo>
                    <a:pt x="516" y="558"/>
                  </a:lnTo>
                  <a:lnTo>
                    <a:pt x="528" y="528"/>
                  </a:lnTo>
                  <a:lnTo>
                    <a:pt x="540" y="504"/>
                  </a:lnTo>
                  <a:lnTo>
                    <a:pt x="552" y="474"/>
                  </a:lnTo>
                  <a:lnTo>
                    <a:pt x="558" y="46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38" name="Freeform 539">
              <a:extLst>
                <a:ext uri="{FF2B5EF4-FFF2-40B4-BE49-F238E27FC236}">
                  <a16:creationId xmlns:a16="http://schemas.microsoft.com/office/drawing/2014/main" id="{F7DA9297-7C56-8F40-888D-AEB1D423519F}"/>
                </a:ext>
              </a:extLst>
            </p:cNvPr>
            <p:cNvSpPr/>
            <p:nvPr/>
          </p:nvSpPr>
          <p:spPr>
            <a:xfrm>
              <a:off x="6953250" y="2662238"/>
              <a:ext cx="1381125" cy="1628775"/>
            </a:xfrm>
            <a:custGeom>
              <a:avLst/>
              <a:gdLst>
                <a:gd name="T0" fmla="*/ 852 w 870"/>
                <a:gd name="T1" fmla="*/ 174 h 1026"/>
                <a:gd name="T2" fmla="*/ 786 w 870"/>
                <a:gd name="T3" fmla="*/ 18 h 1026"/>
                <a:gd name="T4" fmla="*/ 660 w 870"/>
                <a:gd name="T5" fmla="*/ 0 h 1026"/>
                <a:gd name="T6" fmla="*/ 636 w 870"/>
                <a:gd name="T7" fmla="*/ 42 h 1026"/>
                <a:gd name="T8" fmla="*/ 666 w 870"/>
                <a:gd name="T9" fmla="*/ 114 h 1026"/>
                <a:gd name="T10" fmla="*/ 672 w 870"/>
                <a:gd name="T11" fmla="*/ 144 h 1026"/>
                <a:gd name="T12" fmla="*/ 648 w 870"/>
                <a:gd name="T13" fmla="*/ 162 h 1026"/>
                <a:gd name="T14" fmla="*/ 642 w 870"/>
                <a:gd name="T15" fmla="*/ 216 h 1026"/>
                <a:gd name="T16" fmla="*/ 540 w 870"/>
                <a:gd name="T17" fmla="*/ 216 h 1026"/>
                <a:gd name="T18" fmla="*/ 498 w 870"/>
                <a:gd name="T19" fmla="*/ 180 h 1026"/>
                <a:gd name="T20" fmla="*/ 324 w 870"/>
                <a:gd name="T21" fmla="*/ 258 h 1026"/>
                <a:gd name="T22" fmla="*/ 270 w 870"/>
                <a:gd name="T23" fmla="*/ 258 h 1026"/>
                <a:gd name="T24" fmla="*/ 186 w 870"/>
                <a:gd name="T25" fmla="*/ 282 h 1026"/>
                <a:gd name="T26" fmla="*/ 174 w 870"/>
                <a:gd name="T27" fmla="*/ 312 h 1026"/>
                <a:gd name="T28" fmla="*/ 186 w 870"/>
                <a:gd name="T29" fmla="*/ 306 h 1026"/>
                <a:gd name="T30" fmla="*/ 204 w 870"/>
                <a:gd name="T31" fmla="*/ 336 h 1026"/>
                <a:gd name="T32" fmla="*/ 204 w 870"/>
                <a:gd name="T33" fmla="*/ 360 h 1026"/>
                <a:gd name="T34" fmla="*/ 192 w 870"/>
                <a:gd name="T35" fmla="*/ 378 h 1026"/>
                <a:gd name="T36" fmla="*/ 192 w 870"/>
                <a:gd name="T37" fmla="*/ 408 h 1026"/>
                <a:gd name="T38" fmla="*/ 192 w 870"/>
                <a:gd name="T39" fmla="*/ 438 h 1026"/>
                <a:gd name="T40" fmla="*/ 192 w 870"/>
                <a:gd name="T41" fmla="*/ 456 h 1026"/>
                <a:gd name="T42" fmla="*/ 204 w 870"/>
                <a:gd name="T43" fmla="*/ 468 h 1026"/>
                <a:gd name="T44" fmla="*/ 210 w 870"/>
                <a:gd name="T45" fmla="*/ 492 h 1026"/>
                <a:gd name="T46" fmla="*/ 216 w 870"/>
                <a:gd name="T47" fmla="*/ 510 h 1026"/>
                <a:gd name="T48" fmla="*/ 186 w 870"/>
                <a:gd name="T49" fmla="*/ 498 h 1026"/>
                <a:gd name="T50" fmla="*/ 186 w 870"/>
                <a:gd name="T51" fmla="*/ 516 h 1026"/>
                <a:gd name="T52" fmla="*/ 204 w 870"/>
                <a:gd name="T53" fmla="*/ 540 h 1026"/>
                <a:gd name="T54" fmla="*/ 198 w 870"/>
                <a:gd name="T55" fmla="*/ 552 h 1026"/>
                <a:gd name="T56" fmla="*/ 186 w 870"/>
                <a:gd name="T57" fmla="*/ 540 h 1026"/>
                <a:gd name="T58" fmla="*/ 150 w 870"/>
                <a:gd name="T59" fmla="*/ 528 h 1026"/>
                <a:gd name="T60" fmla="*/ 120 w 870"/>
                <a:gd name="T61" fmla="*/ 534 h 1026"/>
                <a:gd name="T62" fmla="*/ 102 w 870"/>
                <a:gd name="T63" fmla="*/ 552 h 1026"/>
                <a:gd name="T64" fmla="*/ 90 w 870"/>
                <a:gd name="T65" fmla="*/ 558 h 1026"/>
                <a:gd name="T66" fmla="*/ 84 w 870"/>
                <a:gd name="T67" fmla="*/ 588 h 1026"/>
                <a:gd name="T68" fmla="*/ 66 w 870"/>
                <a:gd name="T69" fmla="*/ 594 h 1026"/>
                <a:gd name="T70" fmla="*/ 60 w 870"/>
                <a:gd name="T71" fmla="*/ 630 h 1026"/>
                <a:gd name="T72" fmla="*/ 42 w 870"/>
                <a:gd name="T73" fmla="*/ 648 h 1026"/>
                <a:gd name="T74" fmla="*/ 24 w 870"/>
                <a:gd name="T75" fmla="*/ 672 h 1026"/>
                <a:gd name="T76" fmla="*/ 42 w 870"/>
                <a:gd name="T77" fmla="*/ 720 h 1026"/>
                <a:gd name="T78" fmla="*/ 150 w 870"/>
                <a:gd name="T79" fmla="*/ 804 h 1026"/>
                <a:gd name="T80" fmla="*/ 222 w 870"/>
                <a:gd name="T81" fmla="*/ 858 h 1026"/>
                <a:gd name="T82" fmla="*/ 222 w 870"/>
                <a:gd name="T83" fmla="*/ 954 h 1026"/>
                <a:gd name="T84" fmla="*/ 252 w 870"/>
                <a:gd name="T85" fmla="*/ 996 h 1026"/>
                <a:gd name="T86" fmla="*/ 306 w 870"/>
                <a:gd name="T87" fmla="*/ 1020 h 1026"/>
                <a:gd name="T88" fmla="*/ 330 w 870"/>
                <a:gd name="T89" fmla="*/ 966 h 1026"/>
                <a:gd name="T90" fmla="*/ 372 w 870"/>
                <a:gd name="T91" fmla="*/ 846 h 1026"/>
                <a:gd name="T92" fmla="*/ 402 w 870"/>
                <a:gd name="T93" fmla="*/ 810 h 1026"/>
                <a:gd name="T94" fmla="*/ 426 w 870"/>
                <a:gd name="T95" fmla="*/ 726 h 1026"/>
                <a:gd name="T96" fmla="*/ 468 w 870"/>
                <a:gd name="T97" fmla="*/ 744 h 1026"/>
                <a:gd name="T98" fmla="*/ 462 w 870"/>
                <a:gd name="T99" fmla="*/ 690 h 1026"/>
                <a:gd name="T100" fmla="*/ 492 w 870"/>
                <a:gd name="T101" fmla="*/ 642 h 1026"/>
                <a:gd name="T102" fmla="*/ 456 w 870"/>
                <a:gd name="T103" fmla="*/ 564 h 1026"/>
                <a:gd name="T104" fmla="*/ 492 w 870"/>
                <a:gd name="T105" fmla="*/ 540 h 1026"/>
                <a:gd name="T106" fmla="*/ 480 w 870"/>
                <a:gd name="T107" fmla="*/ 474 h 1026"/>
                <a:gd name="T108" fmla="*/ 522 w 870"/>
                <a:gd name="T109" fmla="*/ 462 h 1026"/>
                <a:gd name="T110" fmla="*/ 564 w 870"/>
                <a:gd name="T111" fmla="*/ 468 h 1026"/>
                <a:gd name="T112" fmla="*/ 600 w 870"/>
                <a:gd name="T113" fmla="*/ 414 h 1026"/>
                <a:gd name="T114" fmla="*/ 708 w 870"/>
                <a:gd name="T115" fmla="*/ 348 h 1026"/>
                <a:gd name="T116" fmla="*/ 738 w 870"/>
                <a:gd name="T117" fmla="*/ 336 h 1026"/>
                <a:gd name="T118" fmla="*/ 786 w 870"/>
                <a:gd name="T119" fmla="*/ 330 h 1026"/>
                <a:gd name="T120" fmla="*/ 822 w 870"/>
                <a:gd name="T121" fmla="*/ 288 h 1026"/>
                <a:gd name="T122" fmla="*/ 852 w 870"/>
                <a:gd name="T123" fmla="*/ 258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0" h="1026">
                  <a:moveTo>
                    <a:pt x="870" y="258"/>
                  </a:moveTo>
                  <a:lnTo>
                    <a:pt x="864" y="204"/>
                  </a:lnTo>
                  <a:lnTo>
                    <a:pt x="852" y="174"/>
                  </a:lnTo>
                  <a:lnTo>
                    <a:pt x="834" y="114"/>
                  </a:lnTo>
                  <a:lnTo>
                    <a:pt x="804" y="66"/>
                  </a:lnTo>
                  <a:lnTo>
                    <a:pt x="786" y="18"/>
                  </a:lnTo>
                  <a:lnTo>
                    <a:pt x="780" y="18"/>
                  </a:lnTo>
                  <a:lnTo>
                    <a:pt x="738" y="18"/>
                  </a:lnTo>
                  <a:lnTo>
                    <a:pt x="660" y="0"/>
                  </a:lnTo>
                  <a:lnTo>
                    <a:pt x="660" y="18"/>
                  </a:lnTo>
                  <a:lnTo>
                    <a:pt x="642" y="30"/>
                  </a:lnTo>
                  <a:lnTo>
                    <a:pt x="636" y="42"/>
                  </a:lnTo>
                  <a:lnTo>
                    <a:pt x="654" y="72"/>
                  </a:lnTo>
                  <a:lnTo>
                    <a:pt x="672" y="84"/>
                  </a:lnTo>
                  <a:lnTo>
                    <a:pt x="666" y="114"/>
                  </a:lnTo>
                  <a:lnTo>
                    <a:pt x="660" y="120"/>
                  </a:lnTo>
                  <a:lnTo>
                    <a:pt x="660" y="138"/>
                  </a:lnTo>
                  <a:lnTo>
                    <a:pt x="672" y="144"/>
                  </a:lnTo>
                  <a:lnTo>
                    <a:pt x="672" y="162"/>
                  </a:lnTo>
                  <a:lnTo>
                    <a:pt x="666" y="168"/>
                  </a:lnTo>
                  <a:lnTo>
                    <a:pt x="648" y="162"/>
                  </a:lnTo>
                  <a:lnTo>
                    <a:pt x="630" y="168"/>
                  </a:lnTo>
                  <a:lnTo>
                    <a:pt x="642" y="198"/>
                  </a:lnTo>
                  <a:lnTo>
                    <a:pt x="642" y="216"/>
                  </a:lnTo>
                  <a:lnTo>
                    <a:pt x="612" y="228"/>
                  </a:lnTo>
                  <a:lnTo>
                    <a:pt x="540" y="222"/>
                  </a:lnTo>
                  <a:lnTo>
                    <a:pt x="540" y="216"/>
                  </a:lnTo>
                  <a:lnTo>
                    <a:pt x="522" y="180"/>
                  </a:lnTo>
                  <a:lnTo>
                    <a:pt x="510" y="186"/>
                  </a:lnTo>
                  <a:lnTo>
                    <a:pt x="498" y="180"/>
                  </a:lnTo>
                  <a:lnTo>
                    <a:pt x="456" y="252"/>
                  </a:lnTo>
                  <a:lnTo>
                    <a:pt x="420" y="264"/>
                  </a:lnTo>
                  <a:lnTo>
                    <a:pt x="324" y="258"/>
                  </a:lnTo>
                  <a:lnTo>
                    <a:pt x="318" y="222"/>
                  </a:lnTo>
                  <a:lnTo>
                    <a:pt x="288" y="240"/>
                  </a:lnTo>
                  <a:lnTo>
                    <a:pt x="270" y="258"/>
                  </a:lnTo>
                  <a:lnTo>
                    <a:pt x="216" y="252"/>
                  </a:lnTo>
                  <a:lnTo>
                    <a:pt x="210" y="270"/>
                  </a:lnTo>
                  <a:lnTo>
                    <a:pt x="186" y="282"/>
                  </a:lnTo>
                  <a:lnTo>
                    <a:pt x="174" y="300"/>
                  </a:lnTo>
                  <a:lnTo>
                    <a:pt x="174" y="306"/>
                  </a:lnTo>
                  <a:lnTo>
                    <a:pt x="174" y="312"/>
                  </a:lnTo>
                  <a:lnTo>
                    <a:pt x="180" y="312"/>
                  </a:lnTo>
                  <a:lnTo>
                    <a:pt x="180" y="306"/>
                  </a:lnTo>
                  <a:lnTo>
                    <a:pt x="186" y="306"/>
                  </a:lnTo>
                  <a:lnTo>
                    <a:pt x="192" y="318"/>
                  </a:lnTo>
                  <a:lnTo>
                    <a:pt x="198" y="330"/>
                  </a:lnTo>
                  <a:lnTo>
                    <a:pt x="204" y="336"/>
                  </a:lnTo>
                  <a:lnTo>
                    <a:pt x="204" y="342"/>
                  </a:lnTo>
                  <a:lnTo>
                    <a:pt x="204" y="354"/>
                  </a:lnTo>
                  <a:lnTo>
                    <a:pt x="204" y="360"/>
                  </a:lnTo>
                  <a:lnTo>
                    <a:pt x="192" y="366"/>
                  </a:lnTo>
                  <a:lnTo>
                    <a:pt x="192" y="372"/>
                  </a:lnTo>
                  <a:lnTo>
                    <a:pt x="192" y="378"/>
                  </a:lnTo>
                  <a:lnTo>
                    <a:pt x="186" y="390"/>
                  </a:lnTo>
                  <a:lnTo>
                    <a:pt x="192" y="396"/>
                  </a:lnTo>
                  <a:lnTo>
                    <a:pt x="192" y="408"/>
                  </a:lnTo>
                  <a:lnTo>
                    <a:pt x="192" y="426"/>
                  </a:lnTo>
                  <a:lnTo>
                    <a:pt x="192" y="432"/>
                  </a:lnTo>
                  <a:lnTo>
                    <a:pt x="192" y="438"/>
                  </a:lnTo>
                  <a:lnTo>
                    <a:pt x="186" y="444"/>
                  </a:lnTo>
                  <a:lnTo>
                    <a:pt x="186" y="450"/>
                  </a:lnTo>
                  <a:lnTo>
                    <a:pt x="192" y="456"/>
                  </a:lnTo>
                  <a:lnTo>
                    <a:pt x="198" y="456"/>
                  </a:lnTo>
                  <a:lnTo>
                    <a:pt x="204" y="462"/>
                  </a:lnTo>
                  <a:lnTo>
                    <a:pt x="204" y="468"/>
                  </a:lnTo>
                  <a:lnTo>
                    <a:pt x="204" y="474"/>
                  </a:lnTo>
                  <a:lnTo>
                    <a:pt x="210" y="474"/>
                  </a:lnTo>
                  <a:lnTo>
                    <a:pt x="210" y="492"/>
                  </a:lnTo>
                  <a:lnTo>
                    <a:pt x="222" y="504"/>
                  </a:lnTo>
                  <a:lnTo>
                    <a:pt x="222" y="510"/>
                  </a:lnTo>
                  <a:lnTo>
                    <a:pt x="216" y="510"/>
                  </a:lnTo>
                  <a:lnTo>
                    <a:pt x="198" y="498"/>
                  </a:lnTo>
                  <a:lnTo>
                    <a:pt x="192" y="498"/>
                  </a:lnTo>
                  <a:lnTo>
                    <a:pt x="186" y="498"/>
                  </a:lnTo>
                  <a:lnTo>
                    <a:pt x="180" y="498"/>
                  </a:lnTo>
                  <a:lnTo>
                    <a:pt x="180" y="504"/>
                  </a:lnTo>
                  <a:lnTo>
                    <a:pt x="186" y="516"/>
                  </a:lnTo>
                  <a:lnTo>
                    <a:pt x="192" y="522"/>
                  </a:lnTo>
                  <a:lnTo>
                    <a:pt x="204" y="534"/>
                  </a:lnTo>
                  <a:lnTo>
                    <a:pt x="204" y="540"/>
                  </a:lnTo>
                  <a:lnTo>
                    <a:pt x="204" y="546"/>
                  </a:lnTo>
                  <a:lnTo>
                    <a:pt x="204" y="552"/>
                  </a:lnTo>
                  <a:lnTo>
                    <a:pt x="198" y="552"/>
                  </a:lnTo>
                  <a:lnTo>
                    <a:pt x="192" y="552"/>
                  </a:lnTo>
                  <a:lnTo>
                    <a:pt x="192" y="546"/>
                  </a:lnTo>
                  <a:lnTo>
                    <a:pt x="186" y="540"/>
                  </a:lnTo>
                  <a:lnTo>
                    <a:pt x="180" y="534"/>
                  </a:lnTo>
                  <a:lnTo>
                    <a:pt x="168" y="528"/>
                  </a:lnTo>
                  <a:lnTo>
                    <a:pt x="150" y="528"/>
                  </a:lnTo>
                  <a:lnTo>
                    <a:pt x="144" y="534"/>
                  </a:lnTo>
                  <a:lnTo>
                    <a:pt x="138" y="534"/>
                  </a:lnTo>
                  <a:lnTo>
                    <a:pt x="120" y="534"/>
                  </a:lnTo>
                  <a:lnTo>
                    <a:pt x="114" y="540"/>
                  </a:lnTo>
                  <a:lnTo>
                    <a:pt x="108" y="546"/>
                  </a:lnTo>
                  <a:lnTo>
                    <a:pt x="102" y="552"/>
                  </a:lnTo>
                  <a:lnTo>
                    <a:pt x="96" y="552"/>
                  </a:lnTo>
                  <a:lnTo>
                    <a:pt x="90" y="552"/>
                  </a:lnTo>
                  <a:lnTo>
                    <a:pt x="90" y="558"/>
                  </a:lnTo>
                  <a:lnTo>
                    <a:pt x="90" y="564"/>
                  </a:lnTo>
                  <a:lnTo>
                    <a:pt x="90" y="582"/>
                  </a:lnTo>
                  <a:lnTo>
                    <a:pt x="84" y="588"/>
                  </a:lnTo>
                  <a:lnTo>
                    <a:pt x="78" y="588"/>
                  </a:lnTo>
                  <a:lnTo>
                    <a:pt x="72" y="594"/>
                  </a:lnTo>
                  <a:lnTo>
                    <a:pt x="66" y="594"/>
                  </a:lnTo>
                  <a:lnTo>
                    <a:pt x="66" y="600"/>
                  </a:lnTo>
                  <a:lnTo>
                    <a:pt x="66" y="606"/>
                  </a:lnTo>
                  <a:lnTo>
                    <a:pt x="60" y="630"/>
                  </a:lnTo>
                  <a:lnTo>
                    <a:pt x="54" y="642"/>
                  </a:lnTo>
                  <a:lnTo>
                    <a:pt x="48" y="648"/>
                  </a:lnTo>
                  <a:lnTo>
                    <a:pt x="42" y="648"/>
                  </a:lnTo>
                  <a:lnTo>
                    <a:pt x="42" y="654"/>
                  </a:lnTo>
                  <a:lnTo>
                    <a:pt x="42" y="660"/>
                  </a:lnTo>
                  <a:lnTo>
                    <a:pt x="24" y="672"/>
                  </a:lnTo>
                  <a:lnTo>
                    <a:pt x="6" y="690"/>
                  </a:lnTo>
                  <a:lnTo>
                    <a:pt x="0" y="702"/>
                  </a:lnTo>
                  <a:lnTo>
                    <a:pt x="42" y="720"/>
                  </a:lnTo>
                  <a:lnTo>
                    <a:pt x="90" y="762"/>
                  </a:lnTo>
                  <a:lnTo>
                    <a:pt x="126" y="786"/>
                  </a:lnTo>
                  <a:lnTo>
                    <a:pt x="150" y="804"/>
                  </a:lnTo>
                  <a:lnTo>
                    <a:pt x="156" y="804"/>
                  </a:lnTo>
                  <a:lnTo>
                    <a:pt x="204" y="852"/>
                  </a:lnTo>
                  <a:lnTo>
                    <a:pt x="222" y="858"/>
                  </a:lnTo>
                  <a:lnTo>
                    <a:pt x="234" y="858"/>
                  </a:lnTo>
                  <a:lnTo>
                    <a:pt x="240" y="900"/>
                  </a:lnTo>
                  <a:lnTo>
                    <a:pt x="222" y="954"/>
                  </a:lnTo>
                  <a:lnTo>
                    <a:pt x="192" y="966"/>
                  </a:lnTo>
                  <a:lnTo>
                    <a:pt x="228" y="990"/>
                  </a:lnTo>
                  <a:lnTo>
                    <a:pt x="252" y="996"/>
                  </a:lnTo>
                  <a:lnTo>
                    <a:pt x="258" y="996"/>
                  </a:lnTo>
                  <a:lnTo>
                    <a:pt x="276" y="1026"/>
                  </a:lnTo>
                  <a:lnTo>
                    <a:pt x="306" y="1020"/>
                  </a:lnTo>
                  <a:lnTo>
                    <a:pt x="312" y="1008"/>
                  </a:lnTo>
                  <a:lnTo>
                    <a:pt x="324" y="972"/>
                  </a:lnTo>
                  <a:lnTo>
                    <a:pt x="330" y="966"/>
                  </a:lnTo>
                  <a:lnTo>
                    <a:pt x="324" y="888"/>
                  </a:lnTo>
                  <a:lnTo>
                    <a:pt x="330" y="882"/>
                  </a:lnTo>
                  <a:lnTo>
                    <a:pt x="372" y="846"/>
                  </a:lnTo>
                  <a:lnTo>
                    <a:pt x="378" y="840"/>
                  </a:lnTo>
                  <a:lnTo>
                    <a:pt x="414" y="822"/>
                  </a:lnTo>
                  <a:lnTo>
                    <a:pt x="402" y="810"/>
                  </a:lnTo>
                  <a:lnTo>
                    <a:pt x="402" y="762"/>
                  </a:lnTo>
                  <a:lnTo>
                    <a:pt x="402" y="738"/>
                  </a:lnTo>
                  <a:lnTo>
                    <a:pt x="426" y="726"/>
                  </a:lnTo>
                  <a:lnTo>
                    <a:pt x="438" y="732"/>
                  </a:lnTo>
                  <a:lnTo>
                    <a:pt x="438" y="744"/>
                  </a:lnTo>
                  <a:lnTo>
                    <a:pt x="468" y="744"/>
                  </a:lnTo>
                  <a:lnTo>
                    <a:pt x="474" y="726"/>
                  </a:lnTo>
                  <a:lnTo>
                    <a:pt x="480" y="714"/>
                  </a:lnTo>
                  <a:lnTo>
                    <a:pt x="462" y="690"/>
                  </a:lnTo>
                  <a:lnTo>
                    <a:pt x="468" y="672"/>
                  </a:lnTo>
                  <a:lnTo>
                    <a:pt x="480" y="666"/>
                  </a:lnTo>
                  <a:lnTo>
                    <a:pt x="492" y="642"/>
                  </a:lnTo>
                  <a:lnTo>
                    <a:pt x="474" y="600"/>
                  </a:lnTo>
                  <a:lnTo>
                    <a:pt x="480" y="594"/>
                  </a:lnTo>
                  <a:lnTo>
                    <a:pt x="456" y="564"/>
                  </a:lnTo>
                  <a:lnTo>
                    <a:pt x="456" y="558"/>
                  </a:lnTo>
                  <a:lnTo>
                    <a:pt x="486" y="564"/>
                  </a:lnTo>
                  <a:lnTo>
                    <a:pt x="492" y="540"/>
                  </a:lnTo>
                  <a:lnTo>
                    <a:pt x="492" y="504"/>
                  </a:lnTo>
                  <a:lnTo>
                    <a:pt x="474" y="492"/>
                  </a:lnTo>
                  <a:lnTo>
                    <a:pt x="480" y="474"/>
                  </a:lnTo>
                  <a:lnTo>
                    <a:pt x="480" y="468"/>
                  </a:lnTo>
                  <a:lnTo>
                    <a:pt x="516" y="468"/>
                  </a:lnTo>
                  <a:lnTo>
                    <a:pt x="522" y="462"/>
                  </a:lnTo>
                  <a:lnTo>
                    <a:pt x="528" y="456"/>
                  </a:lnTo>
                  <a:lnTo>
                    <a:pt x="546" y="456"/>
                  </a:lnTo>
                  <a:lnTo>
                    <a:pt x="564" y="468"/>
                  </a:lnTo>
                  <a:lnTo>
                    <a:pt x="570" y="426"/>
                  </a:lnTo>
                  <a:lnTo>
                    <a:pt x="582" y="414"/>
                  </a:lnTo>
                  <a:lnTo>
                    <a:pt x="600" y="414"/>
                  </a:lnTo>
                  <a:lnTo>
                    <a:pt x="660" y="402"/>
                  </a:lnTo>
                  <a:lnTo>
                    <a:pt x="666" y="366"/>
                  </a:lnTo>
                  <a:lnTo>
                    <a:pt x="708" y="348"/>
                  </a:lnTo>
                  <a:lnTo>
                    <a:pt x="720" y="354"/>
                  </a:lnTo>
                  <a:lnTo>
                    <a:pt x="732" y="348"/>
                  </a:lnTo>
                  <a:lnTo>
                    <a:pt x="738" y="336"/>
                  </a:lnTo>
                  <a:lnTo>
                    <a:pt x="744" y="324"/>
                  </a:lnTo>
                  <a:lnTo>
                    <a:pt x="750" y="324"/>
                  </a:lnTo>
                  <a:lnTo>
                    <a:pt x="786" y="330"/>
                  </a:lnTo>
                  <a:lnTo>
                    <a:pt x="822" y="324"/>
                  </a:lnTo>
                  <a:lnTo>
                    <a:pt x="828" y="306"/>
                  </a:lnTo>
                  <a:lnTo>
                    <a:pt x="822" y="288"/>
                  </a:lnTo>
                  <a:lnTo>
                    <a:pt x="822" y="282"/>
                  </a:lnTo>
                  <a:lnTo>
                    <a:pt x="828" y="270"/>
                  </a:lnTo>
                  <a:lnTo>
                    <a:pt x="852" y="258"/>
                  </a:lnTo>
                  <a:lnTo>
                    <a:pt x="870" y="25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39" name="Freeform 540">
              <a:extLst>
                <a:ext uri="{FF2B5EF4-FFF2-40B4-BE49-F238E27FC236}">
                  <a16:creationId xmlns:a16="http://schemas.microsoft.com/office/drawing/2014/main" id="{8CDB182E-D50D-344C-A283-6A926227FB22}"/>
                </a:ext>
              </a:extLst>
            </p:cNvPr>
            <p:cNvSpPr/>
            <p:nvPr/>
          </p:nvSpPr>
          <p:spPr>
            <a:xfrm>
              <a:off x="7096125" y="3395663"/>
              <a:ext cx="114300" cy="85725"/>
            </a:xfrm>
            <a:custGeom>
              <a:avLst/>
              <a:gdLst>
                <a:gd name="T0" fmla="*/ 72 w 72"/>
                <a:gd name="T1" fmla="*/ 12 h 54"/>
                <a:gd name="T2" fmla="*/ 60 w 72"/>
                <a:gd name="T3" fmla="*/ 12 h 54"/>
                <a:gd name="T4" fmla="*/ 54 w 72"/>
                <a:gd name="T5" fmla="*/ 12 h 54"/>
                <a:gd name="T6" fmla="*/ 48 w 72"/>
                <a:gd name="T7" fmla="*/ 6 h 54"/>
                <a:gd name="T8" fmla="*/ 42 w 72"/>
                <a:gd name="T9" fmla="*/ 0 h 54"/>
                <a:gd name="T10" fmla="*/ 36 w 72"/>
                <a:gd name="T11" fmla="*/ 0 h 54"/>
                <a:gd name="T12" fmla="*/ 24 w 72"/>
                <a:gd name="T13" fmla="*/ 6 h 54"/>
                <a:gd name="T14" fmla="*/ 18 w 72"/>
                <a:gd name="T15" fmla="*/ 6 h 54"/>
                <a:gd name="T16" fmla="*/ 6 w 72"/>
                <a:gd name="T17" fmla="*/ 12 h 54"/>
                <a:gd name="T18" fmla="*/ 6 w 72"/>
                <a:gd name="T19" fmla="*/ 18 h 54"/>
                <a:gd name="T20" fmla="*/ 0 w 72"/>
                <a:gd name="T21" fmla="*/ 18 h 54"/>
                <a:gd name="T22" fmla="*/ 6 w 72"/>
                <a:gd name="T23" fmla="*/ 24 h 54"/>
                <a:gd name="T24" fmla="*/ 6 w 72"/>
                <a:gd name="T25" fmla="*/ 30 h 54"/>
                <a:gd name="T26" fmla="*/ 6 w 72"/>
                <a:gd name="T27" fmla="*/ 42 h 54"/>
                <a:gd name="T28" fmla="*/ 12 w 72"/>
                <a:gd name="T29" fmla="*/ 48 h 54"/>
                <a:gd name="T30" fmla="*/ 18 w 72"/>
                <a:gd name="T31" fmla="*/ 48 h 54"/>
                <a:gd name="T32" fmla="*/ 24 w 72"/>
                <a:gd name="T33" fmla="*/ 42 h 54"/>
                <a:gd name="T34" fmla="*/ 24 w 72"/>
                <a:gd name="T35" fmla="*/ 48 h 54"/>
                <a:gd name="T36" fmla="*/ 30 w 72"/>
                <a:gd name="T37" fmla="*/ 48 h 54"/>
                <a:gd name="T38" fmla="*/ 30 w 72"/>
                <a:gd name="T39" fmla="*/ 54 h 54"/>
                <a:gd name="T40" fmla="*/ 36 w 72"/>
                <a:gd name="T41" fmla="*/ 54 h 54"/>
                <a:gd name="T42" fmla="*/ 42 w 72"/>
                <a:gd name="T43" fmla="*/ 48 h 54"/>
                <a:gd name="T44" fmla="*/ 42 w 72"/>
                <a:gd name="T45" fmla="*/ 42 h 54"/>
                <a:gd name="T46" fmla="*/ 42 w 72"/>
                <a:gd name="T47" fmla="*/ 36 h 54"/>
                <a:gd name="T48" fmla="*/ 36 w 72"/>
                <a:gd name="T49" fmla="*/ 24 h 54"/>
                <a:gd name="T50" fmla="*/ 42 w 72"/>
                <a:gd name="T51" fmla="*/ 18 h 54"/>
                <a:gd name="T52" fmla="*/ 48 w 72"/>
                <a:gd name="T53" fmla="*/ 18 h 54"/>
                <a:gd name="T54" fmla="*/ 54 w 72"/>
                <a:gd name="T55" fmla="*/ 24 h 54"/>
                <a:gd name="T56" fmla="*/ 60 w 72"/>
                <a:gd name="T57" fmla="*/ 24 h 54"/>
                <a:gd name="T58" fmla="*/ 66 w 72"/>
                <a:gd name="T59" fmla="*/ 24 h 54"/>
                <a:gd name="T60" fmla="*/ 72 w 72"/>
                <a:gd name="T61" fmla="*/ 24 h 54"/>
                <a:gd name="T62" fmla="*/ 72 w 72"/>
                <a:gd name="T63" fmla="*/ 18 h 54"/>
                <a:gd name="T64" fmla="*/ 72 w 72"/>
                <a:gd name="T65"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54">
                  <a:moveTo>
                    <a:pt x="72" y="12"/>
                  </a:moveTo>
                  <a:lnTo>
                    <a:pt x="60" y="12"/>
                  </a:lnTo>
                  <a:lnTo>
                    <a:pt x="54" y="12"/>
                  </a:lnTo>
                  <a:lnTo>
                    <a:pt x="48" y="6"/>
                  </a:lnTo>
                  <a:lnTo>
                    <a:pt x="42" y="0"/>
                  </a:lnTo>
                  <a:lnTo>
                    <a:pt x="36" y="0"/>
                  </a:lnTo>
                  <a:lnTo>
                    <a:pt x="24" y="6"/>
                  </a:lnTo>
                  <a:lnTo>
                    <a:pt x="18" y="6"/>
                  </a:lnTo>
                  <a:lnTo>
                    <a:pt x="6" y="12"/>
                  </a:lnTo>
                  <a:lnTo>
                    <a:pt x="6" y="18"/>
                  </a:lnTo>
                  <a:lnTo>
                    <a:pt x="0" y="18"/>
                  </a:lnTo>
                  <a:lnTo>
                    <a:pt x="6" y="24"/>
                  </a:lnTo>
                  <a:lnTo>
                    <a:pt x="6" y="30"/>
                  </a:lnTo>
                  <a:lnTo>
                    <a:pt x="6" y="42"/>
                  </a:lnTo>
                  <a:lnTo>
                    <a:pt x="12" y="48"/>
                  </a:lnTo>
                  <a:lnTo>
                    <a:pt x="18" y="48"/>
                  </a:lnTo>
                  <a:lnTo>
                    <a:pt x="24" y="42"/>
                  </a:lnTo>
                  <a:lnTo>
                    <a:pt x="24" y="48"/>
                  </a:lnTo>
                  <a:lnTo>
                    <a:pt x="30" y="48"/>
                  </a:lnTo>
                  <a:lnTo>
                    <a:pt x="30" y="54"/>
                  </a:lnTo>
                  <a:lnTo>
                    <a:pt x="36" y="54"/>
                  </a:lnTo>
                  <a:lnTo>
                    <a:pt x="42" y="48"/>
                  </a:lnTo>
                  <a:lnTo>
                    <a:pt x="42" y="42"/>
                  </a:lnTo>
                  <a:lnTo>
                    <a:pt x="42" y="36"/>
                  </a:lnTo>
                  <a:lnTo>
                    <a:pt x="36" y="24"/>
                  </a:lnTo>
                  <a:lnTo>
                    <a:pt x="42" y="18"/>
                  </a:lnTo>
                  <a:lnTo>
                    <a:pt x="48" y="18"/>
                  </a:lnTo>
                  <a:lnTo>
                    <a:pt x="54" y="24"/>
                  </a:lnTo>
                  <a:lnTo>
                    <a:pt x="60" y="24"/>
                  </a:lnTo>
                  <a:lnTo>
                    <a:pt x="66" y="24"/>
                  </a:lnTo>
                  <a:lnTo>
                    <a:pt x="72" y="24"/>
                  </a:lnTo>
                  <a:lnTo>
                    <a:pt x="72" y="18"/>
                  </a:lnTo>
                  <a:lnTo>
                    <a:pt x="72"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40" name="Freeform 541">
              <a:extLst>
                <a:ext uri="{FF2B5EF4-FFF2-40B4-BE49-F238E27FC236}">
                  <a16:creationId xmlns:a16="http://schemas.microsoft.com/office/drawing/2014/main" id="{A8FA0666-6E25-274B-8480-497EEFCE3FE5}"/>
                </a:ext>
              </a:extLst>
            </p:cNvPr>
            <p:cNvSpPr/>
            <p:nvPr/>
          </p:nvSpPr>
          <p:spPr>
            <a:xfrm>
              <a:off x="7229475" y="3386138"/>
              <a:ext cx="28575" cy="19050"/>
            </a:xfrm>
            <a:custGeom>
              <a:avLst/>
              <a:gdLst>
                <a:gd name="T0" fmla="*/ 18 w 18"/>
                <a:gd name="T1" fmla="*/ 12 h 12"/>
                <a:gd name="T2" fmla="*/ 12 w 18"/>
                <a:gd name="T3" fmla="*/ 6 h 12"/>
                <a:gd name="T4" fmla="*/ 6 w 18"/>
                <a:gd name="T5" fmla="*/ 0 h 12"/>
                <a:gd name="T6" fmla="*/ 0 w 18"/>
                <a:gd name="T7" fmla="*/ 6 h 12"/>
                <a:gd name="T8" fmla="*/ 6 w 18"/>
                <a:gd name="T9" fmla="*/ 12 h 12"/>
                <a:gd name="T10" fmla="*/ 12 w 18"/>
                <a:gd name="T11" fmla="*/ 12 h 12"/>
                <a:gd name="T12" fmla="*/ 18 w 1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18" y="12"/>
                  </a:moveTo>
                  <a:lnTo>
                    <a:pt x="12" y="6"/>
                  </a:lnTo>
                  <a:lnTo>
                    <a:pt x="6" y="0"/>
                  </a:lnTo>
                  <a:lnTo>
                    <a:pt x="0" y="6"/>
                  </a:lnTo>
                  <a:lnTo>
                    <a:pt x="6" y="12"/>
                  </a:lnTo>
                  <a:lnTo>
                    <a:pt x="12" y="12"/>
                  </a:lnTo>
                  <a:lnTo>
                    <a:pt x="18"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41" name="Freeform 542">
              <a:extLst>
                <a:ext uri="{FF2B5EF4-FFF2-40B4-BE49-F238E27FC236}">
                  <a16:creationId xmlns:a16="http://schemas.microsoft.com/office/drawing/2014/main" id="{4727EEAA-6383-B845-86E7-287372F55151}"/>
                </a:ext>
              </a:extLst>
            </p:cNvPr>
            <p:cNvSpPr/>
            <p:nvPr/>
          </p:nvSpPr>
          <p:spPr>
            <a:xfrm>
              <a:off x="6419850" y="759379"/>
              <a:ext cx="1828800" cy="2333625"/>
            </a:xfrm>
            <a:custGeom>
              <a:avLst/>
              <a:gdLst>
                <a:gd name="T0" fmla="*/ 1104 w 1152"/>
                <a:gd name="T1" fmla="*/ 756 h 1470"/>
                <a:gd name="T2" fmla="*/ 978 w 1152"/>
                <a:gd name="T3" fmla="*/ 630 h 1470"/>
                <a:gd name="T4" fmla="*/ 984 w 1152"/>
                <a:gd name="T5" fmla="*/ 450 h 1470"/>
                <a:gd name="T6" fmla="*/ 960 w 1152"/>
                <a:gd name="T7" fmla="*/ 402 h 1470"/>
                <a:gd name="T8" fmla="*/ 1002 w 1152"/>
                <a:gd name="T9" fmla="*/ 348 h 1470"/>
                <a:gd name="T10" fmla="*/ 1050 w 1152"/>
                <a:gd name="T11" fmla="*/ 204 h 1470"/>
                <a:gd name="T12" fmla="*/ 924 w 1152"/>
                <a:gd name="T13" fmla="*/ 84 h 1470"/>
                <a:gd name="T14" fmla="*/ 900 w 1152"/>
                <a:gd name="T15" fmla="*/ 48 h 1470"/>
                <a:gd name="T16" fmla="*/ 864 w 1152"/>
                <a:gd name="T17" fmla="*/ 0 h 1470"/>
                <a:gd name="T18" fmla="*/ 792 w 1152"/>
                <a:gd name="T19" fmla="*/ 48 h 1470"/>
                <a:gd name="T20" fmla="*/ 726 w 1152"/>
                <a:gd name="T21" fmla="*/ 48 h 1470"/>
                <a:gd name="T22" fmla="*/ 690 w 1152"/>
                <a:gd name="T23" fmla="*/ 90 h 1470"/>
                <a:gd name="T24" fmla="*/ 648 w 1152"/>
                <a:gd name="T25" fmla="*/ 132 h 1470"/>
                <a:gd name="T26" fmla="*/ 630 w 1152"/>
                <a:gd name="T27" fmla="*/ 228 h 1470"/>
                <a:gd name="T28" fmla="*/ 618 w 1152"/>
                <a:gd name="T29" fmla="*/ 324 h 1470"/>
                <a:gd name="T30" fmla="*/ 606 w 1152"/>
                <a:gd name="T31" fmla="*/ 402 h 1470"/>
                <a:gd name="T32" fmla="*/ 552 w 1152"/>
                <a:gd name="T33" fmla="*/ 426 h 1470"/>
                <a:gd name="T34" fmla="*/ 534 w 1152"/>
                <a:gd name="T35" fmla="*/ 486 h 1470"/>
                <a:gd name="T36" fmla="*/ 516 w 1152"/>
                <a:gd name="T37" fmla="*/ 510 h 1470"/>
                <a:gd name="T38" fmla="*/ 480 w 1152"/>
                <a:gd name="T39" fmla="*/ 468 h 1470"/>
                <a:gd name="T40" fmla="*/ 396 w 1152"/>
                <a:gd name="T41" fmla="*/ 420 h 1470"/>
                <a:gd name="T42" fmla="*/ 366 w 1152"/>
                <a:gd name="T43" fmla="*/ 450 h 1470"/>
                <a:gd name="T44" fmla="*/ 300 w 1152"/>
                <a:gd name="T45" fmla="*/ 480 h 1470"/>
                <a:gd name="T46" fmla="*/ 222 w 1152"/>
                <a:gd name="T47" fmla="*/ 438 h 1470"/>
                <a:gd name="T48" fmla="*/ 192 w 1152"/>
                <a:gd name="T49" fmla="*/ 372 h 1470"/>
                <a:gd name="T50" fmla="*/ 90 w 1152"/>
                <a:gd name="T51" fmla="*/ 240 h 1470"/>
                <a:gd name="T52" fmla="*/ 54 w 1152"/>
                <a:gd name="T53" fmla="*/ 288 h 1470"/>
                <a:gd name="T54" fmla="*/ 24 w 1152"/>
                <a:gd name="T55" fmla="*/ 294 h 1470"/>
                <a:gd name="T56" fmla="*/ 18 w 1152"/>
                <a:gd name="T57" fmla="*/ 324 h 1470"/>
                <a:gd name="T58" fmla="*/ 36 w 1152"/>
                <a:gd name="T59" fmla="*/ 366 h 1470"/>
                <a:gd name="T60" fmla="*/ 90 w 1152"/>
                <a:gd name="T61" fmla="*/ 420 h 1470"/>
                <a:gd name="T62" fmla="*/ 144 w 1152"/>
                <a:gd name="T63" fmla="*/ 492 h 1470"/>
                <a:gd name="T64" fmla="*/ 192 w 1152"/>
                <a:gd name="T65" fmla="*/ 528 h 1470"/>
                <a:gd name="T66" fmla="*/ 234 w 1152"/>
                <a:gd name="T67" fmla="*/ 546 h 1470"/>
                <a:gd name="T68" fmla="*/ 270 w 1152"/>
                <a:gd name="T69" fmla="*/ 582 h 1470"/>
                <a:gd name="T70" fmla="*/ 294 w 1152"/>
                <a:gd name="T71" fmla="*/ 642 h 1470"/>
                <a:gd name="T72" fmla="*/ 324 w 1152"/>
                <a:gd name="T73" fmla="*/ 678 h 1470"/>
                <a:gd name="T74" fmla="*/ 348 w 1152"/>
                <a:gd name="T75" fmla="*/ 714 h 1470"/>
                <a:gd name="T76" fmla="*/ 324 w 1152"/>
                <a:gd name="T77" fmla="*/ 774 h 1470"/>
                <a:gd name="T78" fmla="*/ 312 w 1152"/>
                <a:gd name="T79" fmla="*/ 858 h 1470"/>
                <a:gd name="T80" fmla="*/ 342 w 1152"/>
                <a:gd name="T81" fmla="*/ 882 h 1470"/>
                <a:gd name="T82" fmla="*/ 348 w 1152"/>
                <a:gd name="T83" fmla="*/ 930 h 1470"/>
                <a:gd name="T84" fmla="*/ 330 w 1152"/>
                <a:gd name="T85" fmla="*/ 960 h 1470"/>
                <a:gd name="T86" fmla="*/ 372 w 1152"/>
                <a:gd name="T87" fmla="*/ 1092 h 1470"/>
                <a:gd name="T88" fmla="*/ 348 w 1152"/>
                <a:gd name="T89" fmla="*/ 1176 h 1470"/>
                <a:gd name="T90" fmla="*/ 414 w 1152"/>
                <a:gd name="T91" fmla="*/ 1164 h 1470"/>
                <a:gd name="T92" fmla="*/ 498 w 1152"/>
                <a:gd name="T93" fmla="*/ 1116 h 1470"/>
                <a:gd name="T94" fmla="*/ 600 w 1152"/>
                <a:gd name="T95" fmla="*/ 1296 h 1470"/>
                <a:gd name="T96" fmla="*/ 594 w 1152"/>
                <a:gd name="T97" fmla="*/ 1410 h 1470"/>
                <a:gd name="T98" fmla="*/ 756 w 1152"/>
                <a:gd name="T99" fmla="*/ 1470 h 1470"/>
                <a:gd name="T100" fmla="*/ 858 w 1152"/>
                <a:gd name="T101" fmla="*/ 1386 h 1470"/>
                <a:gd name="T102" fmla="*/ 978 w 1152"/>
                <a:gd name="T103" fmla="*/ 1422 h 1470"/>
                <a:gd name="T104" fmla="*/ 1002 w 1152"/>
                <a:gd name="T105" fmla="*/ 1374 h 1470"/>
                <a:gd name="T106" fmla="*/ 996 w 1152"/>
                <a:gd name="T107" fmla="*/ 1326 h 1470"/>
                <a:gd name="T108" fmla="*/ 972 w 1152"/>
                <a:gd name="T109" fmla="*/ 1248 h 1470"/>
                <a:gd name="T110" fmla="*/ 1074 w 1152"/>
                <a:gd name="T111" fmla="*/ 1224 h 1470"/>
                <a:gd name="T112" fmla="*/ 1080 w 1152"/>
                <a:gd name="T113" fmla="*/ 1140 h 1470"/>
                <a:gd name="T114" fmla="*/ 1044 w 1152"/>
                <a:gd name="T115" fmla="*/ 1044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2" h="1470">
                  <a:moveTo>
                    <a:pt x="1152" y="798"/>
                  </a:moveTo>
                  <a:lnTo>
                    <a:pt x="1116" y="768"/>
                  </a:lnTo>
                  <a:lnTo>
                    <a:pt x="1110" y="762"/>
                  </a:lnTo>
                  <a:lnTo>
                    <a:pt x="1104" y="756"/>
                  </a:lnTo>
                  <a:lnTo>
                    <a:pt x="1056" y="666"/>
                  </a:lnTo>
                  <a:lnTo>
                    <a:pt x="996" y="642"/>
                  </a:lnTo>
                  <a:lnTo>
                    <a:pt x="984" y="630"/>
                  </a:lnTo>
                  <a:lnTo>
                    <a:pt x="978" y="630"/>
                  </a:lnTo>
                  <a:lnTo>
                    <a:pt x="954" y="552"/>
                  </a:lnTo>
                  <a:lnTo>
                    <a:pt x="954" y="546"/>
                  </a:lnTo>
                  <a:lnTo>
                    <a:pt x="948" y="522"/>
                  </a:lnTo>
                  <a:lnTo>
                    <a:pt x="984" y="450"/>
                  </a:lnTo>
                  <a:lnTo>
                    <a:pt x="990" y="414"/>
                  </a:lnTo>
                  <a:lnTo>
                    <a:pt x="984" y="408"/>
                  </a:lnTo>
                  <a:lnTo>
                    <a:pt x="978" y="402"/>
                  </a:lnTo>
                  <a:lnTo>
                    <a:pt x="960" y="402"/>
                  </a:lnTo>
                  <a:lnTo>
                    <a:pt x="954" y="402"/>
                  </a:lnTo>
                  <a:lnTo>
                    <a:pt x="948" y="402"/>
                  </a:lnTo>
                  <a:lnTo>
                    <a:pt x="948" y="396"/>
                  </a:lnTo>
                  <a:lnTo>
                    <a:pt x="1002" y="348"/>
                  </a:lnTo>
                  <a:lnTo>
                    <a:pt x="990" y="318"/>
                  </a:lnTo>
                  <a:lnTo>
                    <a:pt x="990" y="300"/>
                  </a:lnTo>
                  <a:lnTo>
                    <a:pt x="996" y="276"/>
                  </a:lnTo>
                  <a:lnTo>
                    <a:pt x="1050" y="204"/>
                  </a:lnTo>
                  <a:lnTo>
                    <a:pt x="1020" y="132"/>
                  </a:lnTo>
                  <a:lnTo>
                    <a:pt x="942" y="90"/>
                  </a:lnTo>
                  <a:lnTo>
                    <a:pt x="930" y="84"/>
                  </a:lnTo>
                  <a:lnTo>
                    <a:pt x="924" y="84"/>
                  </a:lnTo>
                  <a:lnTo>
                    <a:pt x="930" y="78"/>
                  </a:lnTo>
                  <a:lnTo>
                    <a:pt x="924" y="66"/>
                  </a:lnTo>
                  <a:lnTo>
                    <a:pt x="912" y="60"/>
                  </a:lnTo>
                  <a:lnTo>
                    <a:pt x="900" y="48"/>
                  </a:lnTo>
                  <a:lnTo>
                    <a:pt x="888" y="30"/>
                  </a:lnTo>
                  <a:lnTo>
                    <a:pt x="876" y="0"/>
                  </a:lnTo>
                  <a:lnTo>
                    <a:pt x="870" y="0"/>
                  </a:lnTo>
                  <a:lnTo>
                    <a:pt x="864" y="0"/>
                  </a:lnTo>
                  <a:lnTo>
                    <a:pt x="840" y="12"/>
                  </a:lnTo>
                  <a:lnTo>
                    <a:pt x="828" y="18"/>
                  </a:lnTo>
                  <a:lnTo>
                    <a:pt x="804" y="30"/>
                  </a:lnTo>
                  <a:lnTo>
                    <a:pt x="792" y="48"/>
                  </a:lnTo>
                  <a:lnTo>
                    <a:pt x="780" y="54"/>
                  </a:lnTo>
                  <a:lnTo>
                    <a:pt x="762" y="54"/>
                  </a:lnTo>
                  <a:lnTo>
                    <a:pt x="744" y="48"/>
                  </a:lnTo>
                  <a:lnTo>
                    <a:pt x="726" y="48"/>
                  </a:lnTo>
                  <a:lnTo>
                    <a:pt x="720" y="48"/>
                  </a:lnTo>
                  <a:lnTo>
                    <a:pt x="702" y="60"/>
                  </a:lnTo>
                  <a:lnTo>
                    <a:pt x="696" y="84"/>
                  </a:lnTo>
                  <a:lnTo>
                    <a:pt x="690" y="90"/>
                  </a:lnTo>
                  <a:lnTo>
                    <a:pt x="678" y="102"/>
                  </a:lnTo>
                  <a:lnTo>
                    <a:pt x="672" y="114"/>
                  </a:lnTo>
                  <a:lnTo>
                    <a:pt x="660" y="120"/>
                  </a:lnTo>
                  <a:lnTo>
                    <a:pt x="648" y="132"/>
                  </a:lnTo>
                  <a:lnTo>
                    <a:pt x="642" y="144"/>
                  </a:lnTo>
                  <a:lnTo>
                    <a:pt x="648" y="162"/>
                  </a:lnTo>
                  <a:lnTo>
                    <a:pt x="636" y="186"/>
                  </a:lnTo>
                  <a:lnTo>
                    <a:pt x="630" y="228"/>
                  </a:lnTo>
                  <a:lnTo>
                    <a:pt x="618" y="264"/>
                  </a:lnTo>
                  <a:lnTo>
                    <a:pt x="612" y="294"/>
                  </a:lnTo>
                  <a:lnTo>
                    <a:pt x="618" y="318"/>
                  </a:lnTo>
                  <a:lnTo>
                    <a:pt x="618" y="324"/>
                  </a:lnTo>
                  <a:lnTo>
                    <a:pt x="618" y="342"/>
                  </a:lnTo>
                  <a:lnTo>
                    <a:pt x="618" y="360"/>
                  </a:lnTo>
                  <a:lnTo>
                    <a:pt x="612" y="390"/>
                  </a:lnTo>
                  <a:lnTo>
                    <a:pt x="606" y="402"/>
                  </a:lnTo>
                  <a:lnTo>
                    <a:pt x="600" y="402"/>
                  </a:lnTo>
                  <a:lnTo>
                    <a:pt x="582" y="402"/>
                  </a:lnTo>
                  <a:lnTo>
                    <a:pt x="570" y="408"/>
                  </a:lnTo>
                  <a:lnTo>
                    <a:pt x="552" y="426"/>
                  </a:lnTo>
                  <a:lnTo>
                    <a:pt x="540" y="444"/>
                  </a:lnTo>
                  <a:lnTo>
                    <a:pt x="540" y="462"/>
                  </a:lnTo>
                  <a:lnTo>
                    <a:pt x="540" y="486"/>
                  </a:lnTo>
                  <a:lnTo>
                    <a:pt x="534" y="486"/>
                  </a:lnTo>
                  <a:lnTo>
                    <a:pt x="528" y="492"/>
                  </a:lnTo>
                  <a:lnTo>
                    <a:pt x="522" y="498"/>
                  </a:lnTo>
                  <a:lnTo>
                    <a:pt x="516" y="504"/>
                  </a:lnTo>
                  <a:lnTo>
                    <a:pt x="516" y="510"/>
                  </a:lnTo>
                  <a:lnTo>
                    <a:pt x="510" y="504"/>
                  </a:lnTo>
                  <a:lnTo>
                    <a:pt x="504" y="498"/>
                  </a:lnTo>
                  <a:lnTo>
                    <a:pt x="492" y="480"/>
                  </a:lnTo>
                  <a:lnTo>
                    <a:pt x="480" y="468"/>
                  </a:lnTo>
                  <a:lnTo>
                    <a:pt x="456" y="462"/>
                  </a:lnTo>
                  <a:lnTo>
                    <a:pt x="438" y="450"/>
                  </a:lnTo>
                  <a:lnTo>
                    <a:pt x="408" y="426"/>
                  </a:lnTo>
                  <a:lnTo>
                    <a:pt x="396" y="420"/>
                  </a:lnTo>
                  <a:lnTo>
                    <a:pt x="390" y="420"/>
                  </a:lnTo>
                  <a:lnTo>
                    <a:pt x="378" y="426"/>
                  </a:lnTo>
                  <a:lnTo>
                    <a:pt x="372" y="450"/>
                  </a:lnTo>
                  <a:lnTo>
                    <a:pt x="366" y="450"/>
                  </a:lnTo>
                  <a:lnTo>
                    <a:pt x="336" y="456"/>
                  </a:lnTo>
                  <a:lnTo>
                    <a:pt x="324" y="468"/>
                  </a:lnTo>
                  <a:lnTo>
                    <a:pt x="306" y="474"/>
                  </a:lnTo>
                  <a:lnTo>
                    <a:pt x="300" y="480"/>
                  </a:lnTo>
                  <a:lnTo>
                    <a:pt x="288" y="462"/>
                  </a:lnTo>
                  <a:lnTo>
                    <a:pt x="264" y="456"/>
                  </a:lnTo>
                  <a:lnTo>
                    <a:pt x="228" y="438"/>
                  </a:lnTo>
                  <a:lnTo>
                    <a:pt x="222" y="438"/>
                  </a:lnTo>
                  <a:lnTo>
                    <a:pt x="216" y="444"/>
                  </a:lnTo>
                  <a:lnTo>
                    <a:pt x="210" y="444"/>
                  </a:lnTo>
                  <a:lnTo>
                    <a:pt x="204" y="402"/>
                  </a:lnTo>
                  <a:lnTo>
                    <a:pt x="192" y="372"/>
                  </a:lnTo>
                  <a:lnTo>
                    <a:pt x="186" y="360"/>
                  </a:lnTo>
                  <a:lnTo>
                    <a:pt x="132" y="252"/>
                  </a:lnTo>
                  <a:lnTo>
                    <a:pt x="102" y="240"/>
                  </a:lnTo>
                  <a:lnTo>
                    <a:pt x="90" y="240"/>
                  </a:lnTo>
                  <a:lnTo>
                    <a:pt x="66" y="252"/>
                  </a:lnTo>
                  <a:lnTo>
                    <a:pt x="54" y="264"/>
                  </a:lnTo>
                  <a:lnTo>
                    <a:pt x="54" y="276"/>
                  </a:lnTo>
                  <a:lnTo>
                    <a:pt x="54" y="288"/>
                  </a:lnTo>
                  <a:lnTo>
                    <a:pt x="60" y="300"/>
                  </a:lnTo>
                  <a:lnTo>
                    <a:pt x="54" y="318"/>
                  </a:lnTo>
                  <a:lnTo>
                    <a:pt x="48" y="318"/>
                  </a:lnTo>
                  <a:lnTo>
                    <a:pt x="24" y="294"/>
                  </a:lnTo>
                  <a:lnTo>
                    <a:pt x="18" y="294"/>
                  </a:lnTo>
                  <a:lnTo>
                    <a:pt x="0" y="312"/>
                  </a:lnTo>
                  <a:lnTo>
                    <a:pt x="6" y="318"/>
                  </a:lnTo>
                  <a:lnTo>
                    <a:pt x="18" y="324"/>
                  </a:lnTo>
                  <a:lnTo>
                    <a:pt x="30" y="336"/>
                  </a:lnTo>
                  <a:lnTo>
                    <a:pt x="30" y="342"/>
                  </a:lnTo>
                  <a:lnTo>
                    <a:pt x="30" y="360"/>
                  </a:lnTo>
                  <a:lnTo>
                    <a:pt x="36" y="366"/>
                  </a:lnTo>
                  <a:lnTo>
                    <a:pt x="60" y="384"/>
                  </a:lnTo>
                  <a:lnTo>
                    <a:pt x="72" y="402"/>
                  </a:lnTo>
                  <a:lnTo>
                    <a:pt x="78" y="414"/>
                  </a:lnTo>
                  <a:lnTo>
                    <a:pt x="90" y="420"/>
                  </a:lnTo>
                  <a:lnTo>
                    <a:pt x="102" y="450"/>
                  </a:lnTo>
                  <a:lnTo>
                    <a:pt x="120" y="468"/>
                  </a:lnTo>
                  <a:lnTo>
                    <a:pt x="132" y="480"/>
                  </a:lnTo>
                  <a:lnTo>
                    <a:pt x="144" y="492"/>
                  </a:lnTo>
                  <a:lnTo>
                    <a:pt x="156" y="504"/>
                  </a:lnTo>
                  <a:lnTo>
                    <a:pt x="162" y="516"/>
                  </a:lnTo>
                  <a:lnTo>
                    <a:pt x="174" y="522"/>
                  </a:lnTo>
                  <a:lnTo>
                    <a:pt x="192" y="528"/>
                  </a:lnTo>
                  <a:lnTo>
                    <a:pt x="204" y="534"/>
                  </a:lnTo>
                  <a:lnTo>
                    <a:pt x="216" y="534"/>
                  </a:lnTo>
                  <a:lnTo>
                    <a:pt x="222" y="546"/>
                  </a:lnTo>
                  <a:lnTo>
                    <a:pt x="234" y="546"/>
                  </a:lnTo>
                  <a:lnTo>
                    <a:pt x="246" y="558"/>
                  </a:lnTo>
                  <a:lnTo>
                    <a:pt x="258" y="558"/>
                  </a:lnTo>
                  <a:lnTo>
                    <a:pt x="264" y="570"/>
                  </a:lnTo>
                  <a:lnTo>
                    <a:pt x="270" y="582"/>
                  </a:lnTo>
                  <a:lnTo>
                    <a:pt x="282" y="594"/>
                  </a:lnTo>
                  <a:lnTo>
                    <a:pt x="288" y="612"/>
                  </a:lnTo>
                  <a:lnTo>
                    <a:pt x="288" y="642"/>
                  </a:lnTo>
                  <a:lnTo>
                    <a:pt x="294" y="642"/>
                  </a:lnTo>
                  <a:lnTo>
                    <a:pt x="306" y="642"/>
                  </a:lnTo>
                  <a:lnTo>
                    <a:pt x="312" y="648"/>
                  </a:lnTo>
                  <a:lnTo>
                    <a:pt x="318" y="666"/>
                  </a:lnTo>
                  <a:lnTo>
                    <a:pt x="324" y="678"/>
                  </a:lnTo>
                  <a:lnTo>
                    <a:pt x="330" y="684"/>
                  </a:lnTo>
                  <a:lnTo>
                    <a:pt x="336" y="696"/>
                  </a:lnTo>
                  <a:lnTo>
                    <a:pt x="342" y="708"/>
                  </a:lnTo>
                  <a:lnTo>
                    <a:pt x="348" y="714"/>
                  </a:lnTo>
                  <a:lnTo>
                    <a:pt x="342" y="720"/>
                  </a:lnTo>
                  <a:lnTo>
                    <a:pt x="330" y="732"/>
                  </a:lnTo>
                  <a:lnTo>
                    <a:pt x="324" y="744"/>
                  </a:lnTo>
                  <a:lnTo>
                    <a:pt x="324" y="774"/>
                  </a:lnTo>
                  <a:lnTo>
                    <a:pt x="324" y="798"/>
                  </a:lnTo>
                  <a:lnTo>
                    <a:pt x="324" y="822"/>
                  </a:lnTo>
                  <a:lnTo>
                    <a:pt x="312" y="852"/>
                  </a:lnTo>
                  <a:lnTo>
                    <a:pt x="312" y="858"/>
                  </a:lnTo>
                  <a:lnTo>
                    <a:pt x="312" y="870"/>
                  </a:lnTo>
                  <a:lnTo>
                    <a:pt x="318" y="876"/>
                  </a:lnTo>
                  <a:lnTo>
                    <a:pt x="324" y="876"/>
                  </a:lnTo>
                  <a:lnTo>
                    <a:pt x="342" y="882"/>
                  </a:lnTo>
                  <a:lnTo>
                    <a:pt x="348" y="888"/>
                  </a:lnTo>
                  <a:lnTo>
                    <a:pt x="354" y="900"/>
                  </a:lnTo>
                  <a:lnTo>
                    <a:pt x="354" y="924"/>
                  </a:lnTo>
                  <a:lnTo>
                    <a:pt x="348" y="930"/>
                  </a:lnTo>
                  <a:lnTo>
                    <a:pt x="342" y="936"/>
                  </a:lnTo>
                  <a:lnTo>
                    <a:pt x="330" y="936"/>
                  </a:lnTo>
                  <a:lnTo>
                    <a:pt x="330" y="948"/>
                  </a:lnTo>
                  <a:lnTo>
                    <a:pt x="330" y="960"/>
                  </a:lnTo>
                  <a:lnTo>
                    <a:pt x="336" y="996"/>
                  </a:lnTo>
                  <a:lnTo>
                    <a:pt x="354" y="1026"/>
                  </a:lnTo>
                  <a:lnTo>
                    <a:pt x="372" y="1080"/>
                  </a:lnTo>
                  <a:lnTo>
                    <a:pt x="372" y="1092"/>
                  </a:lnTo>
                  <a:lnTo>
                    <a:pt x="366" y="1104"/>
                  </a:lnTo>
                  <a:lnTo>
                    <a:pt x="360" y="1110"/>
                  </a:lnTo>
                  <a:lnTo>
                    <a:pt x="354" y="1158"/>
                  </a:lnTo>
                  <a:lnTo>
                    <a:pt x="348" y="1176"/>
                  </a:lnTo>
                  <a:lnTo>
                    <a:pt x="342" y="1188"/>
                  </a:lnTo>
                  <a:lnTo>
                    <a:pt x="360" y="1206"/>
                  </a:lnTo>
                  <a:lnTo>
                    <a:pt x="396" y="1194"/>
                  </a:lnTo>
                  <a:lnTo>
                    <a:pt x="414" y="1164"/>
                  </a:lnTo>
                  <a:lnTo>
                    <a:pt x="450" y="1152"/>
                  </a:lnTo>
                  <a:lnTo>
                    <a:pt x="444" y="1122"/>
                  </a:lnTo>
                  <a:lnTo>
                    <a:pt x="480" y="1116"/>
                  </a:lnTo>
                  <a:lnTo>
                    <a:pt x="498" y="1116"/>
                  </a:lnTo>
                  <a:lnTo>
                    <a:pt x="510" y="1212"/>
                  </a:lnTo>
                  <a:lnTo>
                    <a:pt x="474" y="1254"/>
                  </a:lnTo>
                  <a:lnTo>
                    <a:pt x="540" y="1296"/>
                  </a:lnTo>
                  <a:lnTo>
                    <a:pt x="600" y="1296"/>
                  </a:lnTo>
                  <a:lnTo>
                    <a:pt x="648" y="1320"/>
                  </a:lnTo>
                  <a:lnTo>
                    <a:pt x="606" y="1344"/>
                  </a:lnTo>
                  <a:lnTo>
                    <a:pt x="612" y="1368"/>
                  </a:lnTo>
                  <a:lnTo>
                    <a:pt x="594" y="1410"/>
                  </a:lnTo>
                  <a:lnTo>
                    <a:pt x="624" y="1446"/>
                  </a:lnTo>
                  <a:lnTo>
                    <a:pt x="654" y="1428"/>
                  </a:lnTo>
                  <a:lnTo>
                    <a:pt x="660" y="1464"/>
                  </a:lnTo>
                  <a:lnTo>
                    <a:pt x="756" y="1470"/>
                  </a:lnTo>
                  <a:lnTo>
                    <a:pt x="792" y="1458"/>
                  </a:lnTo>
                  <a:lnTo>
                    <a:pt x="834" y="1386"/>
                  </a:lnTo>
                  <a:lnTo>
                    <a:pt x="846" y="1392"/>
                  </a:lnTo>
                  <a:lnTo>
                    <a:pt x="858" y="1386"/>
                  </a:lnTo>
                  <a:lnTo>
                    <a:pt x="876" y="1422"/>
                  </a:lnTo>
                  <a:lnTo>
                    <a:pt x="876" y="1428"/>
                  </a:lnTo>
                  <a:lnTo>
                    <a:pt x="948" y="1434"/>
                  </a:lnTo>
                  <a:lnTo>
                    <a:pt x="978" y="1422"/>
                  </a:lnTo>
                  <a:lnTo>
                    <a:pt x="978" y="1404"/>
                  </a:lnTo>
                  <a:lnTo>
                    <a:pt x="966" y="1374"/>
                  </a:lnTo>
                  <a:lnTo>
                    <a:pt x="984" y="1368"/>
                  </a:lnTo>
                  <a:lnTo>
                    <a:pt x="1002" y="1374"/>
                  </a:lnTo>
                  <a:lnTo>
                    <a:pt x="1008" y="1368"/>
                  </a:lnTo>
                  <a:lnTo>
                    <a:pt x="1008" y="1350"/>
                  </a:lnTo>
                  <a:lnTo>
                    <a:pt x="996" y="1344"/>
                  </a:lnTo>
                  <a:lnTo>
                    <a:pt x="996" y="1326"/>
                  </a:lnTo>
                  <a:lnTo>
                    <a:pt x="1002" y="1320"/>
                  </a:lnTo>
                  <a:lnTo>
                    <a:pt x="1008" y="1290"/>
                  </a:lnTo>
                  <a:lnTo>
                    <a:pt x="990" y="1278"/>
                  </a:lnTo>
                  <a:lnTo>
                    <a:pt x="972" y="1248"/>
                  </a:lnTo>
                  <a:lnTo>
                    <a:pt x="978" y="1236"/>
                  </a:lnTo>
                  <a:lnTo>
                    <a:pt x="996" y="1224"/>
                  </a:lnTo>
                  <a:lnTo>
                    <a:pt x="996" y="1206"/>
                  </a:lnTo>
                  <a:lnTo>
                    <a:pt x="1074" y="1224"/>
                  </a:lnTo>
                  <a:lnTo>
                    <a:pt x="1116" y="1224"/>
                  </a:lnTo>
                  <a:lnTo>
                    <a:pt x="1116" y="1218"/>
                  </a:lnTo>
                  <a:lnTo>
                    <a:pt x="1104" y="1188"/>
                  </a:lnTo>
                  <a:lnTo>
                    <a:pt x="1080" y="1140"/>
                  </a:lnTo>
                  <a:lnTo>
                    <a:pt x="1062" y="1110"/>
                  </a:lnTo>
                  <a:lnTo>
                    <a:pt x="1044" y="1086"/>
                  </a:lnTo>
                  <a:lnTo>
                    <a:pt x="1038" y="1068"/>
                  </a:lnTo>
                  <a:lnTo>
                    <a:pt x="1044" y="1044"/>
                  </a:lnTo>
                  <a:lnTo>
                    <a:pt x="1152" y="846"/>
                  </a:lnTo>
                  <a:lnTo>
                    <a:pt x="1152" y="79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42" name="Freeform 543">
              <a:extLst>
                <a:ext uri="{FF2B5EF4-FFF2-40B4-BE49-F238E27FC236}">
                  <a16:creationId xmlns:a16="http://schemas.microsoft.com/office/drawing/2014/main" id="{9CF6A618-28A5-7541-8E6E-127071F05309}"/>
                </a:ext>
              </a:extLst>
            </p:cNvPr>
            <p:cNvSpPr/>
            <p:nvPr/>
          </p:nvSpPr>
          <p:spPr>
            <a:xfrm>
              <a:off x="6924675" y="2519363"/>
              <a:ext cx="523875" cy="619125"/>
            </a:xfrm>
            <a:custGeom>
              <a:avLst/>
              <a:gdLst>
                <a:gd name="T0" fmla="*/ 330 w 330"/>
                <a:gd name="T1" fmla="*/ 204 h 390"/>
                <a:gd name="T2" fmla="*/ 282 w 330"/>
                <a:gd name="T3" fmla="*/ 180 h 390"/>
                <a:gd name="T4" fmla="*/ 222 w 330"/>
                <a:gd name="T5" fmla="*/ 180 h 390"/>
                <a:gd name="T6" fmla="*/ 156 w 330"/>
                <a:gd name="T7" fmla="*/ 138 h 390"/>
                <a:gd name="T8" fmla="*/ 192 w 330"/>
                <a:gd name="T9" fmla="*/ 96 h 390"/>
                <a:gd name="T10" fmla="*/ 180 w 330"/>
                <a:gd name="T11" fmla="*/ 0 h 390"/>
                <a:gd name="T12" fmla="*/ 162 w 330"/>
                <a:gd name="T13" fmla="*/ 0 h 390"/>
                <a:gd name="T14" fmla="*/ 126 w 330"/>
                <a:gd name="T15" fmla="*/ 6 h 390"/>
                <a:gd name="T16" fmla="*/ 132 w 330"/>
                <a:gd name="T17" fmla="*/ 36 h 390"/>
                <a:gd name="T18" fmla="*/ 96 w 330"/>
                <a:gd name="T19" fmla="*/ 48 h 390"/>
                <a:gd name="T20" fmla="*/ 78 w 330"/>
                <a:gd name="T21" fmla="*/ 78 h 390"/>
                <a:gd name="T22" fmla="*/ 42 w 330"/>
                <a:gd name="T23" fmla="*/ 90 h 390"/>
                <a:gd name="T24" fmla="*/ 24 w 330"/>
                <a:gd name="T25" fmla="*/ 72 h 390"/>
                <a:gd name="T26" fmla="*/ 12 w 330"/>
                <a:gd name="T27" fmla="*/ 78 h 390"/>
                <a:gd name="T28" fmla="*/ 0 w 330"/>
                <a:gd name="T29" fmla="*/ 96 h 390"/>
                <a:gd name="T30" fmla="*/ 6 w 330"/>
                <a:gd name="T31" fmla="*/ 108 h 390"/>
                <a:gd name="T32" fmla="*/ 6 w 330"/>
                <a:gd name="T33" fmla="*/ 126 h 390"/>
                <a:gd name="T34" fmla="*/ 6 w 330"/>
                <a:gd name="T35" fmla="*/ 144 h 390"/>
                <a:gd name="T36" fmla="*/ 6 w 330"/>
                <a:gd name="T37" fmla="*/ 162 h 390"/>
                <a:gd name="T38" fmla="*/ 12 w 330"/>
                <a:gd name="T39" fmla="*/ 174 h 390"/>
                <a:gd name="T40" fmla="*/ 30 w 330"/>
                <a:gd name="T41" fmla="*/ 192 h 390"/>
                <a:gd name="T42" fmla="*/ 30 w 330"/>
                <a:gd name="T43" fmla="*/ 198 h 390"/>
                <a:gd name="T44" fmla="*/ 48 w 330"/>
                <a:gd name="T45" fmla="*/ 240 h 390"/>
                <a:gd name="T46" fmla="*/ 60 w 330"/>
                <a:gd name="T47" fmla="*/ 276 h 390"/>
                <a:gd name="T48" fmla="*/ 66 w 330"/>
                <a:gd name="T49" fmla="*/ 324 h 390"/>
                <a:gd name="T50" fmla="*/ 72 w 330"/>
                <a:gd name="T51" fmla="*/ 324 h 390"/>
                <a:gd name="T52" fmla="*/ 78 w 330"/>
                <a:gd name="T53" fmla="*/ 312 h 390"/>
                <a:gd name="T54" fmla="*/ 84 w 330"/>
                <a:gd name="T55" fmla="*/ 312 h 390"/>
                <a:gd name="T56" fmla="*/ 90 w 330"/>
                <a:gd name="T57" fmla="*/ 324 h 390"/>
                <a:gd name="T58" fmla="*/ 102 w 330"/>
                <a:gd name="T59" fmla="*/ 330 h 390"/>
                <a:gd name="T60" fmla="*/ 114 w 330"/>
                <a:gd name="T61" fmla="*/ 330 h 390"/>
                <a:gd name="T62" fmla="*/ 114 w 330"/>
                <a:gd name="T63" fmla="*/ 336 h 390"/>
                <a:gd name="T64" fmla="*/ 114 w 330"/>
                <a:gd name="T65" fmla="*/ 348 h 390"/>
                <a:gd name="T66" fmla="*/ 108 w 330"/>
                <a:gd name="T67" fmla="*/ 360 h 390"/>
                <a:gd name="T68" fmla="*/ 114 w 330"/>
                <a:gd name="T69" fmla="*/ 360 h 390"/>
                <a:gd name="T70" fmla="*/ 114 w 330"/>
                <a:gd name="T71" fmla="*/ 366 h 390"/>
                <a:gd name="T72" fmla="*/ 120 w 330"/>
                <a:gd name="T73" fmla="*/ 366 h 390"/>
                <a:gd name="T74" fmla="*/ 126 w 330"/>
                <a:gd name="T75" fmla="*/ 360 h 390"/>
                <a:gd name="T76" fmla="*/ 132 w 330"/>
                <a:gd name="T77" fmla="*/ 366 h 390"/>
                <a:gd name="T78" fmla="*/ 132 w 330"/>
                <a:gd name="T79" fmla="*/ 372 h 390"/>
                <a:gd name="T80" fmla="*/ 138 w 330"/>
                <a:gd name="T81" fmla="*/ 372 h 390"/>
                <a:gd name="T82" fmla="*/ 150 w 330"/>
                <a:gd name="T83" fmla="*/ 366 h 390"/>
                <a:gd name="T84" fmla="*/ 156 w 330"/>
                <a:gd name="T85" fmla="*/ 366 h 390"/>
                <a:gd name="T86" fmla="*/ 162 w 330"/>
                <a:gd name="T87" fmla="*/ 366 h 390"/>
                <a:gd name="T88" fmla="*/ 168 w 330"/>
                <a:gd name="T89" fmla="*/ 372 h 390"/>
                <a:gd name="T90" fmla="*/ 174 w 330"/>
                <a:gd name="T91" fmla="*/ 378 h 390"/>
                <a:gd name="T92" fmla="*/ 180 w 330"/>
                <a:gd name="T93" fmla="*/ 378 h 390"/>
                <a:gd name="T94" fmla="*/ 192 w 330"/>
                <a:gd name="T95" fmla="*/ 384 h 390"/>
                <a:gd name="T96" fmla="*/ 192 w 330"/>
                <a:gd name="T97" fmla="*/ 390 h 390"/>
                <a:gd name="T98" fmla="*/ 204 w 330"/>
                <a:gd name="T99" fmla="*/ 372 h 390"/>
                <a:gd name="T100" fmla="*/ 228 w 330"/>
                <a:gd name="T101" fmla="*/ 360 h 390"/>
                <a:gd name="T102" fmla="*/ 234 w 330"/>
                <a:gd name="T103" fmla="*/ 342 h 390"/>
                <a:gd name="T104" fmla="*/ 288 w 330"/>
                <a:gd name="T105" fmla="*/ 348 h 390"/>
                <a:gd name="T106" fmla="*/ 306 w 330"/>
                <a:gd name="T107" fmla="*/ 330 h 390"/>
                <a:gd name="T108" fmla="*/ 276 w 330"/>
                <a:gd name="T109" fmla="*/ 294 h 390"/>
                <a:gd name="T110" fmla="*/ 294 w 330"/>
                <a:gd name="T111" fmla="*/ 252 h 390"/>
                <a:gd name="T112" fmla="*/ 288 w 330"/>
                <a:gd name="T113" fmla="*/ 228 h 390"/>
                <a:gd name="T114" fmla="*/ 330 w 330"/>
                <a:gd name="T115" fmla="*/ 20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0" h="390">
                  <a:moveTo>
                    <a:pt x="330" y="204"/>
                  </a:moveTo>
                  <a:lnTo>
                    <a:pt x="282" y="180"/>
                  </a:lnTo>
                  <a:lnTo>
                    <a:pt x="222" y="180"/>
                  </a:lnTo>
                  <a:lnTo>
                    <a:pt x="156" y="138"/>
                  </a:lnTo>
                  <a:lnTo>
                    <a:pt x="192" y="96"/>
                  </a:lnTo>
                  <a:lnTo>
                    <a:pt x="180" y="0"/>
                  </a:lnTo>
                  <a:lnTo>
                    <a:pt x="162" y="0"/>
                  </a:lnTo>
                  <a:lnTo>
                    <a:pt x="126" y="6"/>
                  </a:lnTo>
                  <a:lnTo>
                    <a:pt x="132" y="36"/>
                  </a:lnTo>
                  <a:lnTo>
                    <a:pt x="96" y="48"/>
                  </a:lnTo>
                  <a:lnTo>
                    <a:pt x="78" y="78"/>
                  </a:lnTo>
                  <a:lnTo>
                    <a:pt x="42" y="90"/>
                  </a:lnTo>
                  <a:lnTo>
                    <a:pt x="24" y="72"/>
                  </a:lnTo>
                  <a:lnTo>
                    <a:pt x="12" y="78"/>
                  </a:lnTo>
                  <a:lnTo>
                    <a:pt x="0" y="96"/>
                  </a:lnTo>
                  <a:lnTo>
                    <a:pt x="6" y="108"/>
                  </a:lnTo>
                  <a:lnTo>
                    <a:pt x="6" y="126"/>
                  </a:lnTo>
                  <a:lnTo>
                    <a:pt x="6" y="144"/>
                  </a:lnTo>
                  <a:lnTo>
                    <a:pt x="6" y="162"/>
                  </a:lnTo>
                  <a:lnTo>
                    <a:pt x="12" y="174"/>
                  </a:lnTo>
                  <a:lnTo>
                    <a:pt x="30" y="192"/>
                  </a:lnTo>
                  <a:lnTo>
                    <a:pt x="30" y="198"/>
                  </a:lnTo>
                  <a:lnTo>
                    <a:pt x="48" y="240"/>
                  </a:lnTo>
                  <a:lnTo>
                    <a:pt x="60" y="276"/>
                  </a:lnTo>
                  <a:lnTo>
                    <a:pt x="66" y="324"/>
                  </a:lnTo>
                  <a:lnTo>
                    <a:pt x="72" y="324"/>
                  </a:lnTo>
                  <a:lnTo>
                    <a:pt x="78" y="312"/>
                  </a:lnTo>
                  <a:lnTo>
                    <a:pt x="84" y="312"/>
                  </a:lnTo>
                  <a:lnTo>
                    <a:pt x="90" y="324"/>
                  </a:lnTo>
                  <a:lnTo>
                    <a:pt x="102" y="330"/>
                  </a:lnTo>
                  <a:lnTo>
                    <a:pt x="114" y="330"/>
                  </a:lnTo>
                  <a:lnTo>
                    <a:pt x="114" y="336"/>
                  </a:lnTo>
                  <a:lnTo>
                    <a:pt x="114" y="348"/>
                  </a:lnTo>
                  <a:lnTo>
                    <a:pt x="108" y="360"/>
                  </a:lnTo>
                  <a:lnTo>
                    <a:pt x="114" y="360"/>
                  </a:lnTo>
                  <a:lnTo>
                    <a:pt x="114" y="366"/>
                  </a:lnTo>
                  <a:lnTo>
                    <a:pt x="120" y="366"/>
                  </a:lnTo>
                  <a:lnTo>
                    <a:pt x="126" y="360"/>
                  </a:lnTo>
                  <a:lnTo>
                    <a:pt x="132" y="366"/>
                  </a:lnTo>
                  <a:lnTo>
                    <a:pt x="132" y="372"/>
                  </a:lnTo>
                  <a:lnTo>
                    <a:pt x="138" y="372"/>
                  </a:lnTo>
                  <a:lnTo>
                    <a:pt x="150" y="366"/>
                  </a:lnTo>
                  <a:lnTo>
                    <a:pt x="156" y="366"/>
                  </a:lnTo>
                  <a:lnTo>
                    <a:pt x="162" y="366"/>
                  </a:lnTo>
                  <a:lnTo>
                    <a:pt x="168" y="372"/>
                  </a:lnTo>
                  <a:lnTo>
                    <a:pt x="174" y="378"/>
                  </a:lnTo>
                  <a:lnTo>
                    <a:pt x="180" y="378"/>
                  </a:lnTo>
                  <a:lnTo>
                    <a:pt x="192" y="384"/>
                  </a:lnTo>
                  <a:lnTo>
                    <a:pt x="192" y="390"/>
                  </a:lnTo>
                  <a:lnTo>
                    <a:pt x="204" y="372"/>
                  </a:lnTo>
                  <a:lnTo>
                    <a:pt x="228" y="360"/>
                  </a:lnTo>
                  <a:lnTo>
                    <a:pt x="234" y="342"/>
                  </a:lnTo>
                  <a:lnTo>
                    <a:pt x="288" y="348"/>
                  </a:lnTo>
                  <a:lnTo>
                    <a:pt x="306" y="330"/>
                  </a:lnTo>
                  <a:lnTo>
                    <a:pt x="276" y="294"/>
                  </a:lnTo>
                  <a:lnTo>
                    <a:pt x="294" y="252"/>
                  </a:lnTo>
                  <a:lnTo>
                    <a:pt x="288" y="228"/>
                  </a:lnTo>
                  <a:lnTo>
                    <a:pt x="330" y="204"/>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43" name="Freeform 544">
              <a:extLst>
                <a:ext uri="{FF2B5EF4-FFF2-40B4-BE49-F238E27FC236}">
                  <a16:creationId xmlns:a16="http://schemas.microsoft.com/office/drawing/2014/main" id="{71A33B35-0126-EF40-95A1-B4A3D02EFBF3}"/>
                </a:ext>
              </a:extLst>
            </p:cNvPr>
            <p:cNvSpPr/>
            <p:nvPr/>
          </p:nvSpPr>
          <p:spPr>
            <a:xfrm>
              <a:off x="6515100" y="3776663"/>
              <a:ext cx="819150" cy="676275"/>
            </a:xfrm>
            <a:custGeom>
              <a:avLst/>
              <a:gdLst>
                <a:gd name="T0" fmla="*/ 510 w 516"/>
                <a:gd name="T1" fmla="*/ 156 h 426"/>
                <a:gd name="T2" fmla="*/ 480 w 516"/>
                <a:gd name="T3" fmla="*/ 150 h 426"/>
                <a:gd name="T4" fmla="*/ 426 w 516"/>
                <a:gd name="T5" fmla="*/ 102 h 426"/>
                <a:gd name="T6" fmla="*/ 366 w 516"/>
                <a:gd name="T7" fmla="*/ 60 h 426"/>
                <a:gd name="T8" fmla="*/ 276 w 516"/>
                <a:gd name="T9" fmla="*/ 0 h 426"/>
                <a:gd name="T10" fmla="*/ 264 w 516"/>
                <a:gd name="T11" fmla="*/ 18 h 426"/>
                <a:gd name="T12" fmla="*/ 264 w 516"/>
                <a:gd name="T13" fmla="*/ 30 h 426"/>
                <a:gd name="T14" fmla="*/ 252 w 516"/>
                <a:gd name="T15" fmla="*/ 24 h 426"/>
                <a:gd name="T16" fmla="*/ 240 w 516"/>
                <a:gd name="T17" fmla="*/ 42 h 426"/>
                <a:gd name="T18" fmla="*/ 228 w 516"/>
                <a:gd name="T19" fmla="*/ 60 h 426"/>
                <a:gd name="T20" fmla="*/ 216 w 516"/>
                <a:gd name="T21" fmla="*/ 72 h 426"/>
                <a:gd name="T22" fmla="*/ 216 w 516"/>
                <a:gd name="T23" fmla="*/ 84 h 426"/>
                <a:gd name="T24" fmla="*/ 210 w 516"/>
                <a:gd name="T25" fmla="*/ 102 h 426"/>
                <a:gd name="T26" fmla="*/ 198 w 516"/>
                <a:gd name="T27" fmla="*/ 102 h 426"/>
                <a:gd name="T28" fmla="*/ 186 w 516"/>
                <a:gd name="T29" fmla="*/ 90 h 426"/>
                <a:gd name="T30" fmla="*/ 180 w 516"/>
                <a:gd name="T31" fmla="*/ 102 h 426"/>
                <a:gd name="T32" fmla="*/ 180 w 516"/>
                <a:gd name="T33" fmla="*/ 132 h 426"/>
                <a:gd name="T34" fmla="*/ 180 w 516"/>
                <a:gd name="T35" fmla="*/ 144 h 426"/>
                <a:gd name="T36" fmla="*/ 162 w 516"/>
                <a:gd name="T37" fmla="*/ 144 h 426"/>
                <a:gd name="T38" fmla="*/ 150 w 516"/>
                <a:gd name="T39" fmla="*/ 144 h 426"/>
                <a:gd name="T40" fmla="*/ 138 w 516"/>
                <a:gd name="T41" fmla="*/ 150 h 426"/>
                <a:gd name="T42" fmla="*/ 126 w 516"/>
                <a:gd name="T43" fmla="*/ 150 h 426"/>
                <a:gd name="T44" fmla="*/ 120 w 516"/>
                <a:gd name="T45" fmla="*/ 162 h 426"/>
                <a:gd name="T46" fmla="*/ 108 w 516"/>
                <a:gd name="T47" fmla="*/ 150 h 426"/>
                <a:gd name="T48" fmla="*/ 96 w 516"/>
                <a:gd name="T49" fmla="*/ 150 h 426"/>
                <a:gd name="T50" fmla="*/ 84 w 516"/>
                <a:gd name="T51" fmla="*/ 168 h 426"/>
                <a:gd name="T52" fmla="*/ 72 w 516"/>
                <a:gd name="T53" fmla="*/ 174 h 426"/>
                <a:gd name="T54" fmla="*/ 78 w 516"/>
                <a:gd name="T55" fmla="*/ 198 h 426"/>
                <a:gd name="T56" fmla="*/ 72 w 516"/>
                <a:gd name="T57" fmla="*/ 204 h 426"/>
                <a:gd name="T58" fmla="*/ 60 w 516"/>
                <a:gd name="T59" fmla="*/ 216 h 426"/>
                <a:gd name="T60" fmla="*/ 54 w 516"/>
                <a:gd name="T61" fmla="*/ 222 h 426"/>
                <a:gd name="T62" fmla="*/ 42 w 516"/>
                <a:gd name="T63" fmla="*/ 228 h 426"/>
                <a:gd name="T64" fmla="*/ 42 w 516"/>
                <a:gd name="T65" fmla="*/ 240 h 426"/>
                <a:gd name="T66" fmla="*/ 30 w 516"/>
                <a:gd name="T67" fmla="*/ 246 h 426"/>
                <a:gd name="T68" fmla="*/ 24 w 516"/>
                <a:gd name="T69" fmla="*/ 258 h 426"/>
                <a:gd name="T70" fmla="*/ 18 w 516"/>
                <a:gd name="T71" fmla="*/ 252 h 426"/>
                <a:gd name="T72" fmla="*/ 12 w 516"/>
                <a:gd name="T73" fmla="*/ 264 h 426"/>
                <a:gd name="T74" fmla="*/ 12 w 516"/>
                <a:gd name="T75" fmla="*/ 276 h 426"/>
                <a:gd name="T76" fmla="*/ 0 w 516"/>
                <a:gd name="T77" fmla="*/ 282 h 426"/>
                <a:gd name="T78" fmla="*/ 0 w 516"/>
                <a:gd name="T79" fmla="*/ 294 h 426"/>
                <a:gd name="T80" fmla="*/ 12 w 516"/>
                <a:gd name="T81" fmla="*/ 312 h 426"/>
                <a:gd name="T82" fmla="*/ 18 w 516"/>
                <a:gd name="T83" fmla="*/ 330 h 426"/>
                <a:gd name="T84" fmla="*/ 48 w 516"/>
                <a:gd name="T85" fmla="*/ 354 h 426"/>
                <a:gd name="T86" fmla="*/ 78 w 516"/>
                <a:gd name="T87" fmla="*/ 336 h 426"/>
                <a:gd name="T88" fmla="*/ 132 w 516"/>
                <a:gd name="T89" fmla="*/ 330 h 426"/>
                <a:gd name="T90" fmla="*/ 150 w 516"/>
                <a:gd name="T91" fmla="*/ 294 h 426"/>
                <a:gd name="T92" fmla="*/ 198 w 516"/>
                <a:gd name="T93" fmla="*/ 306 h 426"/>
                <a:gd name="T94" fmla="*/ 246 w 516"/>
                <a:gd name="T95" fmla="*/ 360 h 426"/>
                <a:gd name="T96" fmla="*/ 294 w 516"/>
                <a:gd name="T97" fmla="*/ 402 h 426"/>
                <a:gd name="T98" fmla="*/ 312 w 516"/>
                <a:gd name="T99" fmla="*/ 426 h 426"/>
                <a:gd name="T100" fmla="*/ 348 w 516"/>
                <a:gd name="T101" fmla="*/ 408 h 426"/>
                <a:gd name="T102" fmla="*/ 372 w 516"/>
                <a:gd name="T103" fmla="*/ 414 h 426"/>
                <a:gd name="T104" fmla="*/ 378 w 516"/>
                <a:gd name="T105" fmla="*/ 342 h 426"/>
                <a:gd name="T106" fmla="*/ 414 w 516"/>
                <a:gd name="T107" fmla="*/ 312 h 426"/>
                <a:gd name="T108" fmla="*/ 438 w 516"/>
                <a:gd name="T109" fmla="*/ 264 h 426"/>
                <a:gd name="T110" fmla="*/ 468 w 516"/>
                <a:gd name="T111" fmla="*/ 264 h 426"/>
                <a:gd name="T112" fmla="*/ 516 w 516"/>
                <a:gd name="T113" fmla="*/ 19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6" h="426">
                  <a:moveTo>
                    <a:pt x="516" y="198"/>
                  </a:moveTo>
                  <a:lnTo>
                    <a:pt x="510" y="156"/>
                  </a:lnTo>
                  <a:lnTo>
                    <a:pt x="498" y="156"/>
                  </a:lnTo>
                  <a:lnTo>
                    <a:pt x="480" y="150"/>
                  </a:lnTo>
                  <a:lnTo>
                    <a:pt x="432" y="102"/>
                  </a:lnTo>
                  <a:lnTo>
                    <a:pt x="426" y="102"/>
                  </a:lnTo>
                  <a:lnTo>
                    <a:pt x="402" y="84"/>
                  </a:lnTo>
                  <a:lnTo>
                    <a:pt x="366" y="60"/>
                  </a:lnTo>
                  <a:lnTo>
                    <a:pt x="318" y="18"/>
                  </a:lnTo>
                  <a:lnTo>
                    <a:pt x="276" y="0"/>
                  </a:lnTo>
                  <a:lnTo>
                    <a:pt x="270" y="6"/>
                  </a:lnTo>
                  <a:lnTo>
                    <a:pt x="264" y="18"/>
                  </a:lnTo>
                  <a:lnTo>
                    <a:pt x="264" y="24"/>
                  </a:lnTo>
                  <a:lnTo>
                    <a:pt x="264" y="30"/>
                  </a:lnTo>
                  <a:lnTo>
                    <a:pt x="258" y="30"/>
                  </a:lnTo>
                  <a:lnTo>
                    <a:pt x="252" y="24"/>
                  </a:lnTo>
                  <a:lnTo>
                    <a:pt x="246" y="30"/>
                  </a:lnTo>
                  <a:lnTo>
                    <a:pt x="240" y="42"/>
                  </a:lnTo>
                  <a:lnTo>
                    <a:pt x="234" y="48"/>
                  </a:lnTo>
                  <a:lnTo>
                    <a:pt x="228" y="60"/>
                  </a:lnTo>
                  <a:lnTo>
                    <a:pt x="222" y="72"/>
                  </a:lnTo>
                  <a:lnTo>
                    <a:pt x="216" y="72"/>
                  </a:lnTo>
                  <a:lnTo>
                    <a:pt x="216" y="78"/>
                  </a:lnTo>
                  <a:lnTo>
                    <a:pt x="216" y="84"/>
                  </a:lnTo>
                  <a:lnTo>
                    <a:pt x="216" y="96"/>
                  </a:lnTo>
                  <a:lnTo>
                    <a:pt x="210" y="102"/>
                  </a:lnTo>
                  <a:lnTo>
                    <a:pt x="204" y="102"/>
                  </a:lnTo>
                  <a:lnTo>
                    <a:pt x="198" y="102"/>
                  </a:lnTo>
                  <a:lnTo>
                    <a:pt x="192" y="90"/>
                  </a:lnTo>
                  <a:lnTo>
                    <a:pt x="186" y="90"/>
                  </a:lnTo>
                  <a:lnTo>
                    <a:pt x="180" y="96"/>
                  </a:lnTo>
                  <a:lnTo>
                    <a:pt x="180" y="102"/>
                  </a:lnTo>
                  <a:lnTo>
                    <a:pt x="180" y="126"/>
                  </a:lnTo>
                  <a:lnTo>
                    <a:pt x="180" y="132"/>
                  </a:lnTo>
                  <a:lnTo>
                    <a:pt x="180" y="138"/>
                  </a:lnTo>
                  <a:lnTo>
                    <a:pt x="180" y="144"/>
                  </a:lnTo>
                  <a:lnTo>
                    <a:pt x="168" y="144"/>
                  </a:lnTo>
                  <a:lnTo>
                    <a:pt x="162" y="144"/>
                  </a:lnTo>
                  <a:lnTo>
                    <a:pt x="156" y="144"/>
                  </a:lnTo>
                  <a:lnTo>
                    <a:pt x="150" y="144"/>
                  </a:lnTo>
                  <a:lnTo>
                    <a:pt x="144" y="144"/>
                  </a:lnTo>
                  <a:lnTo>
                    <a:pt x="138" y="150"/>
                  </a:lnTo>
                  <a:lnTo>
                    <a:pt x="132" y="150"/>
                  </a:lnTo>
                  <a:lnTo>
                    <a:pt x="126" y="150"/>
                  </a:lnTo>
                  <a:lnTo>
                    <a:pt x="126" y="156"/>
                  </a:lnTo>
                  <a:lnTo>
                    <a:pt x="120" y="162"/>
                  </a:lnTo>
                  <a:lnTo>
                    <a:pt x="114" y="150"/>
                  </a:lnTo>
                  <a:lnTo>
                    <a:pt x="108" y="150"/>
                  </a:lnTo>
                  <a:lnTo>
                    <a:pt x="102" y="150"/>
                  </a:lnTo>
                  <a:lnTo>
                    <a:pt x="96" y="150"/>
                  </a:lnTo>
                  <a:lnTo>
                    <a:pt x="90" y="156"/>
                  </a:lnTo>
                  <a:lnTo>
                    <a:pt x="84" y="168"/>
                  </a:lnTo>
                  <a:lnTo>
                    <a:pt x="78" y="168"/>
                  </a:lnTo>
                  <a:lnTo>
                    <a:pt x="72" y="174"/>
                  </a:lnTo>
                  <a:lnTo>
                    <a:pt x="78" y="186"/>
                  </a:lnTo>
                  <a:lnTo>
                    <a:pt x="78" y="198"/>
                  </a:lnTo>
                  <a:lnTo>
                    <a:pt x="78" y="204"/>
                  </a:lnTo>
                  <a:lnTo>
                    <a:pt x="72" y="204"/>
                  </a:lnTo>
                  <a:lnTo>
                    <a:pt x="66" y="210"/>
                  </a:lnTo>
                  <a:lnTo>
                    <a:pt x="60" y="216"/>
                  </a:lnTo>
                  <a:lnTo>
                    <a:pt x="60" y="222"/>
                  </a:lnTo>
                  <a:lnTo>
                    <a:pt x="54" y="222"/>
                  </a:lnTo>
                  <a:lnTo>
                    <a:pt x="48" y="228"/>
                  </a:lnTo>
                  <a:lnTo>
                    <a:pt x="42" y="228"/>
                  </a:lnTo>
                  <a:lnTo>
                    <a:pt x="42" y="234"/>
                  </a:lnTo>
                  <a:lnTo>
                    <a:pt x="42" y="240"/>
                  </a:lnTo>
                  <a:lnTo>
                    <a:pt x="36" y="240"/>
                  </a:lnTo>
                  <a:lnTo>
                    <a:pt x="30" y="246"/>
                  </a:lnTo>
                  <a:lnTo>
                    <a:pt x="30" y="258"/>
                  </a:lnTo>
                  <a:lnTo>
                    <a:pt x="24" y="258"/>
                  </a:lnTo>
                  <a:lnTo>
                    <a:pt x="24" y="252"/>
                  </a:lnTo>
                  <a:lnTo>
                    <a:pt x="18" y="252"/>
                  </a:lnTo>
                  <a:lnTo>
                    <a:pt x="12" y="258"/>
                  </a:lnTo>
                  <a:lnTo>
                    <a:pt x="12" y="264"/>
                  </a:lnTo>
                  <a:lnTo>
                    <a:pt x="12" y="270"/>
                  </a:lnTo>
                  <a:lnTo>
                    <a:pt x="12" y="276"/>
                  </a:lnTo>
                  <a:lnTo>
                    <a:pt x="6" y="276"/>
                  </a:lnTo>
                  <a:lnTo>
                    <a:pt x="0" y="282"/>
                  </a:lnTo>
                  <a:lnTo>
                    <a:pt x="0" y="288"/>
                  </a:lnTo>
                  <a:lnTo>
                    <a:pt x="0" y="294"/>
                  </a:lnTo>
                  <a:lnTo>
                    <a:pt x="6" y="300"/>
                  </a:lnTo>
                  <a:lnTo>
                    <a:pt x="12" y="312"/>
                  </a:lnTo>
                  <a:lnTo>
                    <a:pt x="18" y="324"/>
                  </a:lnTo>
                  <a:lnTo>
                    <a:pt x="18" y="330"/>
                  </a:lnTo>
                  <a:lnTo>
                    <a:pt x="36" y="330"/>
                  </a:lnTo>
                  <a:lnTo>
                    <a:pt x="48" y="354"/>
                  </a:lnTo>
                  <a:lnTo>
                    <a:pt x="48" y="348"/>
                  </a:lnTo>
                  <a:lnTo>
                    <a:pt x="78" y="336"/>
                  </a:lnTo>
                  <a:lnTo>
                    <a:pt x="108" y="330"/>
                  </a:lnTo>
                  <a:lnTo>
                    <a:pt x="132" y="330"/>
                  </a:lnTo>
                  <a:lnTo>
                    <a:pt x="144" y="324"/>
                  </a:lnTo>
                  <a:lnTo>
                    <a:pt x="150" y="294"/>
                  </a:lnTo>
                  <a:lnTo>
                    <a:pt x="180" y="294"/>
                  </a:lnTo>
                  <a:lnTo>
                    <a:pt x="198" y="306"/>
                  </a:lnTo>
                  <a:lnTo>
                    <a:pt x="216" y="324"/>
                  </a:lnTo>
                  <a:lnTo>
                    <a:pt x="246" y="360"/>
                  </a:lnTo>
                  <a:lnTo>
                    <a:pt x="264" y="366"/>
                  </a:lnTo>
                  <a:lnTo>
                    <a:pt x="294" y="402"/>
                  </a:lnTo>
                  <a:lnTo>
                    <a:pt x="288" y="408"/>
                  </a:lnTo>
                  <a:lnTo>
                    <a:pt x="312" y="426"/>
                  </a:lnTo>
                  <a:lnTo>
                    <a:pt x="318" y="420"/>
                  </a:lnTo>
                  <a:lnTo>
                    <a:pt x="348" y="408"/>
                  </a:lnTo>
                  <a:lnTo>
                    <a:pt x="366" y="414"/>
                  </a:lnTo>
                  <a:lnTo>
                    <a:pt x="372" y="414"/>
                  </a:lnTo>
                  <a:lnTo>
                    <a:pt x="372" y="372"/>
                  </a:lnTo>
                  <a:lnTo>
                    <a:pt x="378" y="342"/>
                  </a:lnTo>
                  <a:lnTo>
                    <a:pt x="396" y="318"/>
                  </a:lnTo>
                  <a:lnTo>
                    <a:pt x="414" y="312"/>
                  </a:lnTo>
                  <a:lnTo>
                    <a:pt x="432" y="306"/>
                  </a:lnTo>
                  <a:lnTo>
                    <a:pt x="438" y="264"/>
                  </a:lnTo>
                  <a:lnTo>
                    <a:pt x="456" y="258"/>
                  </a:lnTo>
                  <a:lnTo>
                    <a:pt x="468" y="264"/>
                  </a:lnTo>
                  <a:lnTo>
                    <a:pt x="498" y="252"/>
                  </a:lnTo>
                  <a:lnTo>
                    <a:pt x="516" y="19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44" name="Freeform 545">
              <a:extLst>
                <a:ext uri="{FF2B5EF4-FFF2-40B4-BE49-F238E27FC236}">
                  <a16:creationId xmlns:a16="http://schemas.microsoft.com/office/drawing/2014/main" id="{31BB0645-BC60-F14E-9D59-BFCDF88B7203}"/>
                </a:ext>
              </a:extLst>
            </p:cNvPr>
            <p:cNvSpPr/>
            <p:nvPr/>
          </p:nvSpPr>
          <p:spPr>
            <a:xfrm>
              <a:off x="6600825" y="4043363"/>
              <a:ext cx="19050" cy="38100"/>
            </a:xfrm>
            <a:custGeom>
              <a:avLst/>
              <a:gdLst>
                <a:gd name="T0" fmla="*/ 12 w 12"/>
                <a:gd name="T1" fmla="*/ 12 h 24"/>
                <a:gd name="T2" fmla="*/ 12 w 12"/>
                <a:gd name="T3" fmla="*/ 6 h 24"/>
                <a:gd name="T4" fmla="*/ 6 w 12"/>
                <a:gd name="T5" fmla="*/ 0 h 24"/>
                <a:gd name="T6" fmla="*/ 0 w 12"/>
                <a:gd name="T7" fmla="*/ 6 h 24"/>
                <a:gd name="T8" fmla="*/ 0 w 12"/>
                <a:gd name="T9" fmla="*/ 18 h 24"/>
                <a:gd name="T10" fmla="*/ 6 w 12"/>
                <a:gd name="T11" fmla="*/ 24 h 24"/>
                <a:gd name="T12" fmla="*/ 12 w 12"/>
                <a:gd name="T13" fmla="*/ 18 h 24"/>
                <a:gd name="T14" fmla="*/ 12 w 12"/>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12" y="12"/>
                  </a:moveTo>
                  <a:lnTo>
                    <a:pt x="12" y="6"/>
                  </a:lnTo>
                  <a:lnTo>
                    <a:pt x="6" y="0"/>
                  </a:lnTo>
                  <a:lnTo>
                    <a:pt x="0" y="6"/>
                  </a:lnTo>
                  <a:lnTo>
                    <a:pt x="0" y="18"/>
                  </a:lnTo>
                  <a:lnTo>
                    <a:pt x="6" y="24"/>
                  </a:lnTo>
                  <a:lnTo>
                    <a:pt x="12" y="18"/>
                  </a:lnTo>
                  <a:lnTo>
                    <a:pt x="12"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45" name="Freeform 546">
              <a:extLst>
                <a:ext uri="{FF2B5EF4-FFF2-40B4-BE49-F238E27FC236}">
                  <a16:creationId xmlns:a16="http://schemas.microsoft.com/office/drawing/2014/main" id="{47EC69E9-BC7E-7141-AB14-35CD0D476D7C}"/>
                </a:ext>
              </a:extLst>
            </p:cNvPr>
            <p:cNvSpPr/>
            <p:nvPr/>
          </p:nvSpPr>
          <p:spPr>
            <a:xfrm>
              <a:off x="6848475" y="3852863"/>
              <a:ext cx="28575" cy="19050"/>
            </a:xfrm>
            <a:custGeom>
              <a:avLst/>
              <a:gdLst>
                <a:gd name="T0" fmla="*/ 18 w 18"/>
                <a:gd name="T1" fmla="*/ 0 h 12"/>
                <a:gd name="T2" fmla="*/ 12 w 18"/>
                <a:gd name="T3" fmla="*/ 0 h 12"/>
                <a:gd name="T4" fmla="*/ 6 w 18"/>
                <a:gd name="T5" fmla="*/ 0 h 12"/>
                <a:gd name="T6" fmla="*/ 6 w 18"/>
                <a:gd name="T7" fmla="*/ 6 h 12"/>
                <a:gd name="T8" fmla="*/ 0 w 18"/>
                <a:gd name="T9" fmla="*/ 6 h 12"/>
                <a:gd name="T10" fmla="*/ 0 w 18"/>
                <a:gd name="T11" fmla="*/ 12 h 12"/>
                <a:gd name="T12" fmla="*/ 6 w 18"/>
                <a:gd name="T13" fmla="*/ 12 h 12"/>
                <a:gd name="T14" fmla="*/ 12 w 18"/>
                <a:gd name="T15" fmla="*/ 12 h 12"/>
                <a:gd name="T16" fmla="*/ 18 w 18"/>
                <a:gd name="T17" fmla="*/ 6 h 12"/>
                <a:gd name="T18" fmla="*/ 18 w 18"/>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0"/>
                  </a:moveTo>
                  <a:lnTo>
                    <a:pt x="12" y="0"/>
                  </a:lnTo>
                  <a:lnTo>
                    <a:pt x="6" y="0"/>
                  </a:lnTo>
                  <a:lnTo>
                    <a:pt x="6" y="6"/>
                  </a:lnTo>
                  <a:lnTo>
                    <a:pt x="0" y="6"/>
                  </a:lnTo>
                  <a:lnTo>
                    <a:pt x="0" y="12"/>
                  </a:lnTo>
                  <a:lnTo>
                    <a:pt x="6" y="12"/>
                  </a:lnTo>
                  <a:lnTo>
                    <a:pt x="12" y="12"/>
                  </a:lnTo>
                  <a:lnTo>
                    <a:pt x="18" y="6"/>
                  </a:lnTo>
                  <a:lnTo>
                    <a:pt x="18" y="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46" name="Freeform 547">
              <a:extLst>
                <a:ext uri="{FF2B5EF4-FFF2-40B4-BE49-F238E27FC236}">
                  <a16:creationId xmlns:a16="http://schemas.microsoft.com/office/drawing/2014/main" id="{B1069708-D5A2-FC47-9843-95578907CD47}"/>
                </a:ext>
              </a:extLst>
            </p:cNvPr>
            <p:cNvSpPr/>
            <p:nvPr/>
          </p:nvSpPr>
          <p:spPr>
            <a:xfrm>
              <a:off x="6238875" y="4852988"/>
              <a:ext cx="381000" cy="685800"/>
            </a:xfrm>
            <a:custGeom>
              <a:avLst/>
              <a:gdLst>
                <a:gd name="T0" fmla="*/ 228 w 240"/>
                <a:gd name="T1" fmla="*/ 390 h 432"/>
                <a:gd name="T2" fmla="*/ 216 w 240"/>
                <a:gd name="T3" fmla="*/ 348 h 432"/>
                <a:gd name="T4" fmla="*/ 186 w 240"/>
                <a:gd name="T5" fmla="*/ 348 h 432"/>
                <a:gd name="T6" fmla="*/ 174 w 240"/>
                <a:gd name="T7" fmla="*/ 318 h 432"/>
                <a:gd name="T8" fmla="*/ 180 w 240"/>
                <a:gd name="T9" fmla="*/ 294 h 432"/>
                <a:gd name="T10" fmla="*/ 210 w 240"/>
                <a:gd name="T11" fmla="*/ 270 h 432"/>
                <a:gd name="T12" fmla="*/ 186 w 240"/>
                <a:gd name="T13" fmla="*/ 258 h 432"/>
                <a:gd name="T14" fmla="*/ 192 w 240"/>
                <a:gd name="T15" fmla="*/ 228 h 432"/>
                <a:gd name="T16" fmla="*/ 204 w 240"/>
                <a:gd name="T17" fmla="*/ 210 h 432"/>
                <a:gd name="T18" fmla="*/ 204 w 240"/>
                <a:gd name="T19" fmla="*/ 180 h 432"/>
                <a:gd name="T20" fmla="*/ 228 w 240"/>
                <a:gd name="T21" fmla="*/ 156 h 432"/>
                <a:gd name="T22" fmla="*/ 222 w 240"/>
                <a:gd name="T23" fmla="*/ 132 h 432"/>
                <a:gd name="T24" fmla="*/ 204 w 240"/>
                <a:gd name="T25" fmla="*/ 114 h 432"/>
                <a:gd name="T26" fmla="*/ 192 w 240"/>
                <a:gd name="T27" fmla="*/ 96 h 432"/>
                <a:gd name="T28" fmla="*/ 222 w 240"/>
                <a:gd name="T29" fmla="*/ 78 h 432"/>
                <a:gd name="T30" fmla="*/ 240 w 240"/>
                <a:gd name="T31" fmla="*/ 42 h 432"/>
                <a:gd name="T32" fmla="*/ 228 w 240"/>
                <a:gd name="T33" fmla="*/ 12 h 432"/>
                <a:gd name="T34" fmla="*/ 192 w 240"/>
                <a:gd name="T35" fmla="*/ 30 h 432"/>
                <a:gd name="T36" fmla="*/ 162 w 240"/>
                <a:gd name="T37" fmla="*/ 48 h 432"/>
                <a:gd name="T38" fmla="*/ 138 w 240"/>
                <a:gd name="T39" fmla="*/ 66 h 432"/>
                <a:gd name="T40" fmla="*/ 78 w 240"/>
                <a:gd name="T41" fmla="*/ 90 h 432"/>
                <a:gd name="T42" fmla="*/ 48 w 240"/>
                <a:gd name="T43" fmla="*/ 78 h 432"/>
                <a:gd name="T44" fmla="*/ 0 w 240"/>
                <a:gd name="T45" fmla="*/ 96 h 432"/>
                <a:gd name="T46" fmla="*/ 6 w 240"/>
                <a:gd name="T47" fmla="*/ 108 h 432"/>
                <a:gd name="T48" fmla="*/ 12 w 240"/>
                <a:gd name="T49" fmla="*/ 126 h 432"/>
                <a:gd name="T50" fmla="*/ 24 w 240"/>
                <a:gd name="T51" fmla="*/ 144 h 432"/>
                <a:gd name="T52" fmla="*/ 12 w 240"/>
                <a:gd name="T53" fmla="*/ 144 h 432"/>
                <a:gd name="T54" fmla="*/ 12 w 240"/>
                <a:gd name="T55" fmla="*/ 156 h 432"/>
                <a:gd name="T56" fmla="*/ 18 w 240"/>
                <a:gd name="T57" fmla="*/ 168 h 432"/>
                <a:gd name="T58" fmla="*/ 24 w 240"/>
                <a:gd name="T59" fmla="*/ 192 h 432"/>
                <a:gd name="T60" fmla="*/ 24 w 240"/>
                <a:gd name="T61" fmla="*/ 204 h 432"/>
                <a:gd name="T62" fmla="*/ 36 w 240"/>
                <a:gd name="T63" fmla="*/ 222 h 432"/>
                <a:gd name="T64" fmla="*/ 30 w 240"/>
                <a:gd name="T65" fmla="*/ 228 h 432"/>
                <a:gd name="T66" fmla="*/ 12 w 240"/>
                <a:gd name="T67" fmla="*/ 216 h 432"/>
                <a:gd name="T68" fmla="*/ 12 w 240"/>
                <a:gd name="T69" fmla="*/ 228 h 432"/>
                <a:gd name="T70" fmla="*/ 18 w 240"/>
                <a:gd name="T71" fmla="*/ 240 h 432"/>
                <a:gd name="T72" fmla="*/ 24 w 240"/>
                <a:gd name="T73" fmla="*/ 252 h 432"/>
                <a:gd name="T74" fmla="*/ 12 w 240"/>
                <a:gd name="T75" fmla="*/ 246 h 432"/>
                <a:gd name="T76" fmla="*/ 6 w 240"/>
                <a:gd name="T77" fmla="*/ 252 h 432"/>
                <a:gd name="T78" fmla="*/ 18 w 240"/>
                <a:gd name="T79" fmla="*/ 258 h 432"/>
                <a:gd name="T80" fmla="*/ 24 w 240"/>
                <a:gd name="T81" fmla="*/ 270 h 432"/>
                <a:gd name="T82" fmla="*/ 12 w 240"/>
                <a:gd name="T83" fmla="*/ 270 h 432"/>
                <a:gd name="T84" fmla="*/ 0 w 240"/>
                <a:gd name="T85" fmla="*/ 276 h 432"/>
                <a:gd name="T86" fmla="*/ 12 w 240"/>
                <a:gd name="T87" fmla="*/ 300 h 432"/>
                <a:gd name="T88" fmla="*/ 30 w 240"/>
                <a:gd name="T89" fmla="*/ 324 h 432"/>
                <a:gd name="T90" fmla="*/ 54 w 240"/>
                <a:gd name="T91" fmla="*/ 312 h 432"/>
                <a:gd name="T92" fmla="*/ 84 w 240"/>
                <a:gd name="T93" fmla="*/ 324 h 432"/>
                <a:gd name="T94" fmla="*/ 108 w 240"/>
                <a:gd name="T95" fmla="*/ 336 h 432"/>
                <a:gd name="T96" fmla="*/ 114 w 240"/>
                <a:gd name="T97" fmla="*/ 342 h 432"/>
                <a:gd name="T98" fmla="*/ 162 w 240"/>
                <a:gd name="T99" fmla="*/ 366 h 432"/>
                <a:gd name="T100" fmla="*/ 174 w 240"/>
                <a:gd name="T101" fmla="*/ 420 h 432"/>
                <a:gd name="T102" fmla="*/ 210 w 240"/>
                <a:gd name="T103" fmla="*/ 432 h 432"/>
                <a:gd name="T104" fmla="*/ 234 w 240"/>
                <a:gd name="T105" fmla="*/ 4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0" h="432">
                  <a:moveTo>
                    <a:pt x="240" y="414"/>
                  </a:moveTo>
                  <a:lnTo>
                    <a:pt x="228" y="390"/>
                  </a:lnTo>
                  <a:lnTo>
                    <a:pt x="234" y="360"/>
                  </a:lnTo>
                  <a:lnTo>
                    <a:pt x="216" y="348"/>
                  </a:lnTo>
                  <a:lnTo>
                    <a:pt x="216" y="360"/>
                  </a:lnTo>
                  <a:lnTo>
                    <a:pt x="186" y="348"/>
                  </a:lnTo>
                  <a:lnTo>
                    <a:pt x="180" y="336"/>
                  </a:lnTo>
                  <a:lnTo>
                    <a:pt x="174" y="318"/>
                  </a:lnTo>
                  <a:lnTo>
                    <a:pt x="168" y="300"/>
                  </a:lnTo>
                  <a:lnTo>
                    <a:pt x="180" y="294"/>
                  </a:lnTo>
                  <a:lnTo>
                    <a:pt x="204" y="288"/>
                  </a:lnTo>
                  <a:lnTo>
                    <a:pt x="210" y="270"/>
                  </a:lnTo>
                  <a:lnTo>
                    <a:pt x="204" y="276"/>
                  </a:lnTo>
                  <a:lnTo>
                    <a:pt x="186" y="258"/>
                  </a:lnTo>
                  <a:lnTo>
                    <a:pt x="192" y="246"/>
                  </a:lnTo>
                  <a:lnTo>
                    <a:pt x="192" y="228"/>
                  </a:lnTo>
                  <a:lnTo>
                    <a:pt x="210" y="216"/>
                  </a:lnTo>
                  <a:lnTo>
                    <a:pt x="204" y="210"/>
                  </a:lnTo>
                  <a:lnTo>
                    <a:pt x="198" y="198"/>
                  </a:lnTo>
                  <a:lnTo>
                    <a:pt x="204" y="180"/>
                  </a:lnTo>
                  <a:lnTo>
                    <a:pt x="216" y="186"/>
                  </a:lnTo>
                  <a:lnTo>
                    <a:pt x="228" y="156"/>
                  </a:lnTo>
                  <a:lnTo>
                    <a:pt x="222" y="126"/>
                  </a:lnTo>
                  <a:lnTo>
                    <a:pt x="222" y="132"/>
                  </a:lnTo>
                  <a:lnTo>
                    <a:pt x="204" y="120"/>
                  </a:lnTo>
                  <a:lnTo>
                    <a:pt x="204" y="114"/>
                  </a:lnTo>
                  <a:lnTo>
                    <a:pt x="210" y="108"/>
                  </a:lnTo>
                  <a:lnTo>
                    <a:pt x="192" y="96"/>
                  </a:lnTo>
                  <a:lnTo>
                    <a:pt x="204" y="84"/>
                  </a:lnTo>
                  <a:lnTo>
                    <a:pt x="222" y="78"/>
                  </a:lnTo>
                  <a:lnTo>
                    <a:pt x="222" y="54"/>
                  </a:lnTo>
                  <a:lnTo>
                    <a:pt x="240" y="42"/>
                  </a:lnTo>
                  <a:lnTo>
                    <a:pt x="240" y="12"/>
                  </a:lnTo>
                  <a:lnTo>
                    <a:pt x="228" y="12"/>
                  </a:lnTo>
                  <a:lnTo>
                    <a:pt x="204" y="0"/>
                  </a:lnTo>
                  <a:lnTo>
                    <a:pt x="192" y="30"/>
                  </a:lnTo>
                  <a:lnTo>
                    <a:pt x="174" y="30"/>
                  </a:lnTo>
                  <a:lnTo>
                    <a:pt x="162" y="48"/>
                  </a:lnTo>
                  <a:lnTo>
                    <a:pt x="150" y="60"/>
                  </a:lnTo>
                  <a:lnTo>
                    <a:pt x="138" y="66"/>
                  </a:lnTo>
                  <a:lnTo>
                    <a:pt x="102" y="96"/>
                  </a:lnTo>
                  <a:lnTo>
                    <a:pt x="78" y="90"/>
                  </a:lnTo>
                  <a:lnTo>
                    <a:pt x="60" y="90"/>
                  </a:lnTo>
                  <a:lnTo>
                    <a:pt x="48" y="78"/>
                  </a:lnTo>
                  <a:lnTo>
                    <a:pt x="18" y="84"/>
                  </a:lnTo>
                  <a:lnTo>
                    <a:pt x="0" y="96"/>
                  </a:lnTo>
                  <a:lnTo>
                    <a:pt x="0" y="102"/>
                  </a:lnTo>
                  <a:lnTo>
                    <a:pt x="6" y="108"/>
                  </a:lnTo>
                  <a:lnTo>
                    <a:pt x="12" y="114"/>
                  </a:lnTo>
                  <a:lnTo>
                    <a:pt x="12" y="126"/>
                  </a:lnTo>
                  <a:lnTo>
                    <a:pt x="18" y="138"/>
                  </a:lnTo>
                  <a:lnTo>
                    <a:pt x="24" y="144"/>
                  </a:lnTo>
                  <a:lnTo>
                    <a:pt x="18" y="150"/>
                  </a:lnTo>
                  <a:lnTo>
                    <a:pt x="12" y="144"/>
                  </a:lnTo>
                  <a:lnTo>
                    <a:pt x="6" y="150"/>
                  </a:lnTo>
                  <a:lnTo>
                    <a:pt x="12" y="156"/>
                  </a:lnTo>
                  <a:lnTo>
                    <a:pt x="18" y="162"/>
                  </a:lnTo>
                  <a:lnTo>
                    <a:pt x="18" y="168"/>
                  </a:lnTo>
                  <a:lnTo>
                    <a:pt x="24" y="174"/>
                  </a:lnTo>
                  <a:lnTo>
                    <a:pt x="24" y="192"/>
                  </a:lnTo>
                  <a:lnTo>
                    <a:pt x="24" y="198"/>
                  </a:lnTo>
                  <a:lnTo>
                    <a:pt x="24" y="204"/>
                  </a:lnTo>
                  <a:lnTo>
                    <a:pt x="30" y="204"/>
                  </a:lnTo>
                  <a:lnTo>
                    <a:pt x="36" y="222"/>
                  </a:lnTo>
                  <a:lnTo>
                    <a:pt x="36" y="228"/>
                  </a:lnTo>
                  <a:lnTo>
                    <a:pt x="30" y="228"/>
                  </a:lnTo>
                  <a:lnTo>
                    <a:pt x="18" y="216"/>
                  </a:lnTo>
                  <a:lnTo>
                    <a:pt x="12" y="216"/>
                  </a:lnTo>
                  <a:lnTo>
                    <a:pt x="12" y="222"/>
                  </a:lnTo>
                  <a:lnTo>
                    <a:pt x="12" y="228"/>
                  </a:lnTo>
                  <a:lnTo>
                    <a:pt x="18" y="234"/>
                  </a:lnTo>
                  <a:lnTo>
                    <a:pt x="18" y="240"/>
                  </a:lnTo>
                  <a:lnTo>
                    <a:pt x="24" y="246"/>
                  </a:lnTo>
                  <a:lnTo>
                    <a:pt x="24" y="252"/>
                  </a:lnTo>
                  <a:lnTo>
                    <a:pt x="18" y="252"/>
                  </a:lnTo>
                  <a:lnTo>
                    <a:pt x="12" y="246"/>
                  </a:lnTo>
                  <a:lnTo>
                    <a:pt x="6" y="246"/>
                  </a:lnTo>
                  <a:lnTo>
                    <a:pt x="6" y="252"/>
                  </a:lnTo>
                  <a:lnTo>
                    <a:pt x="12" y="258"/>
                  </a:lnTo>
                  <a:lnTo>
                    <a:pt x="18" y="258"/>
                  </a:lnTo>
                  <a:lnTo>
                    <a:pt x="24" y="264"/>
                  </a:lnTo>
                  <a:lnTo>
                    <a:pt x="24" y="270"/>
                  </a:lnTo>
                  <a:lnTo>
                    <a:pt x="18" y="270"/>
                  </a:lnTo>
                  <a:lnTo>
                    <a:pt x="12" y="270"/>
                  </a:lnTo>
                  <a:lnTo>
                    <a:pt x="6" y="270"/>
                  </a:lnTo>
                  <a:lnTo>
                    <a:pt x="0" y="276"/>
                  </a:lnTo>
                  <a:lnTo>
                    <a:pt x="6" y="288"/>
                  </a:lnTo>
                  <a:lnTo>
                    <a:pt x="12" y="300"/>
                  </a:lnTo>
                  <a:lnTo>
                    <a:pt x="12" y="312"/>
                  </a:lnTo>
                  <a:lnTo>
                    <a:pt x="30" y="324"/>
                  </a:lnTo>
                  <a:lnTo>
                    <a:pt x="48" y="324"/>
                  </a:lnTo>
                  <a:lnTo>
                    <a:pt x="54" y="312"/>
                  </a:lnTo>
                  <a:lnTo>
                    <a:pt x="66" y="330"/>
                  </a:lnTo>
                  <a:lnTo>
                    <a:pt x="84" y="324"/>
                  </a:lnTo>
                  <a:lnTo>
                    <a:pt x="96" y="336"/>
                  </a:lnTo>
                  <a:lnTo>
                    <a:pt x="108" y="336"/>
                  </a:lnTo>
                  <a:lnTo>
                    <a:pt x="108" y="342"/>
                  </a:lnTo>
                  <a:lnTo>
                    <a:pt x="114" y="342"/>
                  </a:lnTo>
                  <a:lnTo>
                    <a:pt x="132" y="360"/>
                  </a:lnTo>
                  <a:lnTo>
                    <a:pt x="162" y="366"/>
                  </a:lnTo>
                  <a:lnTo>
                    <a:pt x="168" y="396"/>
                  </a:lnTo>
                  <a:lnTo>
                    <a:pt x="174" y="420"/>
                  </a:lnTo>
                  <a:lnTo>
                    <a:pt x="192" y="432"/>
                  </a:lnTo>
                  <a:lnTo>
                    <a:pt x="210" y="432"/>
                  </a:lnTo>
                  <a:lnTo>
                    <a:pt x="216" y="408"/>
                  </a:lnTo>
                  <a:lnTo>
                    <a:pt x="234" y="414"/>
                  </a:lnTo>
                  <a:lnTo>
                    <a:pt x="240" y="414"/>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47" name="Freeform 548">
              <a:extLst>
                <a:ext uri="{FF2B5EF4-FFF2-40B4-BE49-F238E27FC236}">
                  <a16:creationId xmlns:a16="http://schemas.microsoft.com/office/drawing/2014/main" id="{E0CEB79E-BCA0-0245-AAC6-A52109A22B3C}"/>
                </a:ext>
              </a:extLst>
            </p:cNvPr>
            <p:cNvSpPr/>
            <p:nvPr/>
          </p:nvSpPr>
          <p:spPr>
            <a:xfrm>
              <a:off x="6229350" y="5157788"/>
              <a:ext cx="38100" cy="38100"/>
            </a:xfrm>
            <a:custGeom>
              <a:avLst/>
              <a:gdLst>
                <a:gd name="T0" fmla="*/ 24 w 24"/>
                <a:gd name="T1" fmla="*/ 18 h 24"/>
                <a:gd name="T2" fmla="*/ 24 w 24"/>
                <a:gd name="T3" fmla="*/ 12 h 24"/>
                <a:gd name="T4" fmla="*/ 18 w 24"/>
                <a:gd name="T5" fmla="*/ 6 h 24"/>
                <a:gd name="T6" fmla="*/ 12 w 24"/>
                <a:gd name="T7" fmla="*/ 0 h 24"/>
                <a:gd name="T8" fmla="*/ 6 w 24"/>
                <a:gd name="T9" fmla="*/ 0 h 24"/>
                <a:gd name="T10" fmla="*/ 6 w 24"/>
                <a:gd name="T11" fmla="*/ 12 h 24"/>
                <a:gd name="T12" fmla="*/ 0 w 24"/>
                <a:gd name="T13" fmla="*/ 12 h 24"/>
                <a:gd name="T14" fmla="*/ 6 w 24"/>
                <a:gd name="T15" fmla="*/ 18 h 24"/>
                <a:gd name="T16" fmla="*/ 6 w 24"/>
                <a:gd name="T17" fmla="*/ 24 h 24"/>
                <a:gd name="T18" fmla="*/ 18 w 24"/>
                <a:gd name="T19" fmla="*/ 24 h 24"/>
                <a:gd name="T20" fmla="*/ 24 w 24"/>
                <a:gd name="T2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4" y="18"/>
                  </a:moveTo>
                  <a:lnTo>
                    <a:pt x="24" y="12"/>
                  </a:lnTo>
                  <a:lnTo>
                    <a:pt x="18" y="6"/>
                  </a:lnTo>
                  <a:lnTo>
                    <a:pt x="12" y="0"/>
                  </a:lnTo>
                  <a:lnTo>
                    <a:pt x="6" y="0"/>
                  </a:lnTo>
                  <a:lnTo>
                    <a:pt x="6" y="12"/>
                  </a:lnTo>
                  <a:lnTo>
                    <a:pt x="0" y="12"/>
                  </a:lnTo>
                  <a:lnTo>
                    <a:pt x="6" y="18"/>
                  </a:lnTo>
                  <a:lnTo>
                    <a:pt x="6" y="24"/>
                  </a:lnTo>
                  <a:lnTo>
                    <a:pt x="18" y="24"/>
                  </a:lnTo>
                  <a:lnTo>
                    <a:pt x="24" y="1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48" name="Freeform 549">
              <a:extLst>
                <a:ext uri="{FF2B5EF4-FFF2-40B4-BE49-F238E27FC236}">
                  <a16:creationId xmlns:a16="http://schemas.microsoft.com/office/drawing/2014/main" id="{4A1DBFBF-9ADA-D649-91CF-89733C5AEAF0}"/>
                </a:ext>
              </a:extLst>
            </p:cNvPr>
            <p:cNvSpPr/>
            <p:nvPr/>
          </p:nvSpPr>
          <p:spPr>
            <a:xfrm>
              <a:off x="6305550" y="4243388"/>
              <a:ext cx="742950" cy="762000"/>
            </a:xfrm>
            <a:custGeom>
              <a:avLst/>
              <a:gdLst>
                <a:gd name="T0" fmla="*/ 462 w 468"/>
                <a:gd name="T1" fmla="*/ 288 h 480"/>
                <a:gd name="T2" fmla="*/ 462 w 468"/>
                <a:gd name="T3" fmla="*/ 258 h 480"/>
                <a:gd name="T4" fmla="*/ 456 w 468"/>
                <a:gd name="T5" fmla="*/ 204 h 480"/>
                <a:gd name="T6" fmla="*/ 438 w 468"/>
                <a:gd name="T7" fmla="*/ 174 h 480"/>
                <a:gd name="T8" fmla="*/ 432 w 468"/>
                <a:gd name="T9" fmla="*/ 144 h 480"/>
                <a:gd name="T10" fmla="*/ 420 w 468"/>
                <a:gd name="T11" fmla="*/ 114 h 480"/>
                <a:gd name="T12" fmla="*/ 396 w 468"/>
                <a:gd name="T13" fmla="*/ 72 h 480"/>
                <a:gd name="T14" fmla="*/ 348 w 468"/>
                <a:gd name="T15" fmla="*/ 30 h 480"/>
                <a:gd name="T16" fmla="*/ 312 w 468"/>
                <a:gd name="T17" fmla="*/ 0 h 480"/>
                <a:gd name="T18" fmla="*/ 276 w 468"/>
                <a:gd name="T19" fmla="*/ 30 h 480"/>
                <a:gd name="T20" fmla="*/ 240 w 468"/>
                <a:gd name="T21" fmla="*/ 36 h 480"/>
                <a:gd name="T22" fmla="*/ 180 w 468"/>
                <a:gd name="T23" fmla="*/ 54 h 480"/>
                <a:gd name="T24" fmla="*/ 186 w 468"/>
                <a:gd name="T25" fmla="*/ 84 h 480"/>
                <a:gd name="T26" fmla="*/ 174 w 468"/>
                <a:gd name="T27" fmla="*/ 114 h 480"/>
                <a:gd name="T28" fmla="*/ 138 w 468"/>
                <a:gd name="T29" fmla="*/ 132 h 480"/>
                <a:gd name="T30" fmla="*/ 102 w 468"/>
                <a:gd name="T31" fmla="*/ 156 h 480"/>
                <a:gd name="T32" fmla="*/ 120 w 468"/>
                <a:gd name="T33" fmla="*/ 210 h 480"/>
                <a:gd name="T34" fmla="*/ 72 w 468"/>
                <a:gd name="T35" fmla="*/ 210 h 480"/>
                <a:gd name="T36" fmla="*/ 42 w 468"/>
                <a:gd name="T37" fmla="*/ 198 h 480"/>
                <a:gd name="T38" fmla="*/ 36 w 468"/>
                <a:gd name="T39" fmla="*/ 234 h 480"/>
                <a:gd name="T40" fmla="*/ 24 w 468"/>
                <a:gd name="T41" fmla="*/ 264 h 480"/>
                <a:gd name="T42" fmla="*/ 0 w 468"/>
                <a:gd name="T43" fmla="*/ 330 h 480"/>
                <a:gd name="T44" fmla="*/ 6 w 468"/>
                <a:gd name="T45" fmla="*/ 354 h 480"/>
                <a:gd name="T46" fmla="*/ 18 w 468"/>
                <a:gd name="T47" fmla="*/ 384 h 480"/>
                <a:gd name="T48" fmla="*/ 30 w 468"/>
                <a:gd name="T49" fmla="*/ 402 h 480"/>
                <a:gd name="T50" fmla="*/ 18 w 468"/>
                <a:gd name="T51" fmla="*/ 426 h 480"/>
                <a:gd name="T52" fmla="*/ 6 w 468"/>
                <a:gd name="T53" fmla="*/ 462 h 480"/>
                <a:gd name="T54" fmla="*/ 36 w 468"/>
                <a:gd name="T55" fmla="*/ 474 h 480"/>
                <a:gd name="T56" fmla="*/ 96 w 468"/>
                <a:gd name="T57" fmla="*/ 450 h 480"/>
                <a:gd name="T58" fmla="*/ 120 w 468"/>
                <a:gd name="T59" fmla="*/ 432 h 480"/>
                <a:gd name="T60" fmla="*/ 150 w 468"/>
                <a:gd name="T61" fmla="*/ 414 h 480"/>
                <a:gd name="T62" fmla="*/ 186 w 468"/>
                <a:gd name="T63" fmla="*/ 396 h 480"/>
                <a:gd name="T64" fmla="*/ 222 w 468"/>
                <a:gd name="T65" fmla="*/ 396 h 480"/>
                <a:gd name="T66" fmla="*/ 270 w 468"/>
                <a:gd name="T67" fmla="*/ 348 h 480"/>
                <a:gd name="T68" fmla="*/ 300 w 468"/>
                <a:gd name="T69" fmla="*/ 360 h 480"/>
                <a:gd name="T70" fmla="*/ 330 w 468"/>
                <a:gd name="T71" fmla="*/ 354 h 480"/>
                <a:gd name="T72" fmla="*/ 354 w 468"/>
                <a:gd name="T73" fmla="*/ 330 h 480"/>
                <a:gd name="T74" fmla="*/ 372 w 468"/>
                <a:gd name="T75" fmla="*/ 366 h 480"/>
                <a:gd name="T76" fmla="*/ 408 w 468"/>
                <a:gd name="T77" fmla="*/ 342 h 480"/>
                <a:gd name="T78" fmla="*/ 438 w 468"/>
                <a:gd name="T79" fmla="*/ 336 h 480"/>
                <a:gd name="T80" fmla="*/ 462 w 468"/>
                <a:gd name="T81" fmla="*/ 33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8" h="480">
                  <a:moveTo>
                    <a:pt x="468" y="294"/>
                  </a:moveTo>
                  <a:lnTo>
                    <a:pt x="462" y="288"/>
                  </a:lnTo>
                  <a:lnTo>
                    <a:pt x="468" y="276"/>
                  </a:lnTo>
                  <a:lnTo>
                    <a:pt x="462" y="258"/>
                  </a:lnTo>
                  <a:lnTo>
                    <a:pt x="444" y="210"/>
                  </a:lnTo>
                  <a:lnTo>
                    <a:pt x="456" y="204"/>
                  </a:lnTo>
                  <a:lnTo>
                    <a:pt x="438" y="180"/>
                  </a:lnTo>
                  <a:lnTo>
                    <a:pt x="438" y="174"/>
                  </a:lnTo>
                  <a:lnTo>
                    <a:pt x="438" y="168"/>
                  </a:lnTo>
                  <a:lnTo>
                    <a:pt x="432" y="144"/>
                  </a:lnTo>
                  <a:lnTo>
                    <a:pt x="444" y="132"/>
                  </a:lnTo>
                  <a:lnTo>
                    <a:pt x="420" y="114"/>
                  </a:lnTo>
                  <a:lnTo>
                    <a:pt x="426" y="108"/>
                  </a:lnTo>
                  <a:lnTo>
                    <a:pt x="396" y="72"/>
                  </a:lnTo>
                  <a:lnTo>
                    <a:pt x="378" y="66"/>
                  </a:lnTo>
                  <a:lnTo>
                    <a:pt x="348" y="30"/>
                  </a:lnTo>
                  <a:lnTo>
                    <a:pt x="330" y="12"/>
                  </a:lnTo>
                  <a:lnTo>
                    <a:pt x="312" y="0"/>
                  </a:lnTo>
                  <a:lnTo>
                    <a:pt x="282" y="0"/>
                  </a:lnTo>
                  <a:lnTo>
                    <a:pt x="276" y="30"/>
                  </a:lnTo>
                  <a:lnTo>
                    <a:pt x="264" y="36"/>
                  </a:lnTo>
                  <a:lnTo>
                    <a:pt x="240" y="36"/>
                  </a:lnTo>
                  <a:lnTo>
                    <a:pt x="210" y="42"/>
                  </a:lnTo>
                  <a:lnTo>
                    <a:pt x="180" y="54"/>
                  </a:lnTo>
                  <a:lnTo>
                    <a:pt x="180" y="84"/>
                  </a:lnTo>
                  <a:lnTo>
                    <a:pt x="186" y="84"/>
                  </a:lnTo>
                  <a:lnTo>
                    <a:pt x="192" y="108"/>
                  </a:lnTo>
                  <a:lnTo>
                    <a:pt x="174" y="114"/>
                  </a:lnTo>
                  <a:lnTo>
                    <a:pt x="156" y="120"/>
                  </a:lnTo>
                  <a:lnTo>
                    <a:pt x="138" y="132"/>
                  </a:lnTo>
                  <a:lnTo>
                    <a:pt x="120" y="126"/>
                  </a:lnTo>
                  <a:lnTo>
                    <a:pt x="102" y="156"/>
                  </a:lnTo>
                  <a:lnTo>
                    <a:pt x="114" y="180"/>
                  </a:lnTo>
                  <a:lnTo>
                    <a:pt x="120" y="210"/>
                  </a:lnTo>
                  <a:lnTo>
                    <a:pt x="108" y="228"/>
                  </a:lnTo>
                  <a:lnTo>
                    <a:pt x="72" y="210"/>
                  </a:lnTo>
                  <a:lnTo>
                    <a:pt x="42" y="186"/>
                  </a:lnTo>
                  <a:lnTo>
                    <a:pt x="42" y="198"/>
                  </a:lnTo>
                  <a:lnTo>
                    <a:pt x="36" y="216"/>
                  </a:lnTo>
                  <a:lnTo>
                    <a:pt x="36" y="234"/>
                  </a:lnTo>
                  <a:lnTo>
                    <a:pt x="42" y="240"/>
                  </a:lnTo>
                  <a:lnTo>
                    <a:pt x="24" y="264"/>
                  </a:lnTo>
                  <a:lnTo>
                    <a:pt x="18" y="270"/>
                  </a:lnTo>
                  <a:lnTo>
                    <a:pt x="0" y="330"/>
                  </a:lnTo>
                  <a:lnTo>
                    <a:pt x="0" y="336"/>
                  </a:lnTo>
                  <a:lnTo>
                    <a:pt x="6" y="354"/>
                  </a:lnTo>
                  <a:lnTo>
                    <a:pt x="18" y="354"/>
                  </a:lnTo>
                  <a:lnTo>
                    <a:pt x="18" y="384"/>
                  </a:lnTo>
                  <a:lnTo>
                    <a:pt x="24" y="390"/>
                  </a:lnTo>
                  <a:lnTo>
                    <a:pt x="30" y="402"/>
                  </a:lnTo>
                  <a:lnTo>
                    <a:pt x="18" y="408"/>
                  </a:lnTo>
                  <a:lnTo>
                    <a:pt x="18" y="426"/>
                  </a:lnTo>
                  <a:lnTo>
                    <a:pt x="12" y="432"/>
                  </a:lnTo>
                  <a:lnTo>
                    <a:pt x="6" y="462"/>
                  </a:lnTo>
                  <a:lnTo>
                    <a:pt x="18" y="474"/>
                  </a:lnTo>
                  <a:lnTo>
                    <a:pt x="36" y="474"/>
                  </a:lnTo>
                  <a:lnTo>
                    <a:pt x="60" y="480"/>
                  </a:lnTo>
                  <a:lnTo>
                    <a:pt x="96" y="450"/>
                  </a:lnTo>
                  <a:lnTo>
                    <a:pt x="108" y="444"/>
                  </a:lnTo>
                  <a:lnTo>
                    <a:pt x="120" y="432"/>
                  </a:lnTo>
                  <a:lnTo>
                    <a:pt x="132" y="414"/>
                  </a:lnTo>
                  <a:lnTo>
                    <a:pt x="150" y="414"/>
                  </a:lnTo>
                  <a:lnTo>
                    <a:pt x="162" y="384"/>
                  </a:lnTo>
                  <a:lnTo>
                    <a:pt x="186" y="396"/>
                  </a:lnTo>
                  <a:lnTo>
                    <a:pt x="198" y="396"/>
                  </a:lnTo>
                  <a:lnTo>
                    <a:pt x="222" y="396"/>
                  </a:lnTo>
                  <a:lnTo>
                    <a:pt x="258" y="378"/>
                  </a:lnTo>
                  <a:lnTo>
                    <a:pt x="270" y="348"/>
                  </a:lnTo>
                  <a:lnTo>
                    <a:pt x="276" y="348"/>
                  </a:lnTo>
                  <a:lnTo>
                    <a:pt x="300" y="360"/>
                  </a:lnTo>
                  <a:lnTo>
                    <a:pt x="306" y="354"/>
                  </a:lnTo>
                  <a:lnTo>
                    <a:pt x="330" y="354"/>
                  </a:lnTo>
                  <a:lnTo>
                    <a:pt x="336" y="348"/>
                  </a:lnTo>
                  <a:lnTo>
                    <a:pt x="354" y="330"/>
                  </a:lnTo>
                  <a:lnTo>
                    <a:pt x="366" y="336"/>
                  </a:lnTo>
                  <a:lnTo>
                    <a:pt x="372" y="366"/>
                  </a:lnTo>
                  <a:lnTo>
                    <a:pt x="384" y="372"/>
                  </a:lnTo>
                  <a:lnTo>
                    <a:pt x="408" y="342"/>
                  </a:lnTo>
                  <a:lnTo>
                    <a:pt x="432" y="348"/>
                  </a:lnTo>
                  <a:lnTo>
                    <a:pt x="438" y="336"/>
                  </a:lnTo>
                  <a:lnTo>
                    <a:pt x="462" y="336"/>
                  </a:lnTo>
                  <a:lnTo>
                    <a:pt x="462" y="330"/>
                  </a:lnTo>
                  <a:lnTo>
                    <a:pt x="468" y="294"/>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49" name="Freeform 550">
              <a:extLst>
                <a:ext uri="{FF2B5EF4-FFF2-40B4-BE49-F238E27FC236}">
                  <a16:creationId xmlns:a16="http://schemas.microsoft.com/office/drawing/2014/main" id="{C4610050-0199-BA4C-B472-2DFF72B33D22}"/>
                </a:ext>
              </a:extLst>
            </p:cNvPr>
            <p:cNvSpPr/>
            <p:nvPr/>
          </p:nvSpPr>
          <p:spPr>
            <a:xfrm>
              <a:off x="6505575" y="4767263"/>
              <a:ext cx="628650" cy="809625"/>
            </a:xfrm>
            <a:custGeom>
              <a:avLst/>
              <a:gdLst>
                <a:gd name="T0" fmla="*/ 396 w 396"/>
                <a:gd name="T1" fmla="*/ 270 h 510"/>
                <a:gd name="T2" fmla="*/ 372 w 396"/>
                <a:gd name="T3" fmla="*/ 264 h 510"/>
                <a:gd name="T4" fmla="*/ 354 w 396"/>
                <a:gd name="T5" fmla="*/ 216 h 510"/>
                <a:gd name="T6" fmla="*/ 348 w 396"/>
                <a:gd name="T7" fmla="*/ 174 h 510"/>
                <a:gd name="T8" fmla="*/ 372 w 396"/>
                <a:gd name="T9" fmla="*/ 156 h 510"/>
                <a:gd name="T10" fmla="*/ 360 w 396"/>
                <a:gd name="T11" fmla="*/ 126 h 510"/>
                <a:gd name="T12" fmla="*/ 336 w 396"/>
                <a:gd name="T13" fmla="*/ 102 h 510"/>
                <a:gd name="T14" fmla="*/ 300 w 396"/>
                <a:gd name="T15" fmla="*/ 102 h 510"/>
                <a:gd name="T16" fmla="*/ 282 w 396"/>
                <a:gd name="T17" fmla="*/ 84 h 510"/>
                <a:gd name="T18" fmla="*/ 258 w 396"/>
                <a:gd name="T19" fmla="*/ 42 h 510"/>
                <a:gd name="T20" fmla="*/ 240 w 396"/>
                <a:gd name="T21" fmla="*/ 6 h 510"/>
                <a:gd name="T22" fmla="*/ 210 w 396"/>
                <a:gd name="T23" fmla="*/ 18 h 510"/>
                <a:gd name="T24" fmla="*/ 180 w 396"/>
                <a:gd name="T25" fmla="*/ 24 h 510"/>
                <a:gd name="T26" fmla="*/ 150 w 396"/>
                <a:gd name="T27" fmla="*/ 18 h 510"/>
                <a:gd name="T28" fmla="*/ 132 w 396"/>
                <a:gd name="T29" fmla="*/ 48 h 510"/>
                <a:gd name="T30" fmla="*/ 72 w 396"/>
                <a:gd name="T31" fmla="*/ 66 h 510"/>
                <a:gd name="T32" fmla="*/ 54 w 396"/>
                <a:gd name="T33" fmla="*/ 108 h 510"/>
                <a:gd name="T34" fmla="*/ 36 w 396"/>
                <a:gd name="T35" fmla="*/ 138 h 510"/>
                <a:gd name="T36" fmla="*/ 42 w 396"/>
                <a:gd name="T37" fmla="*/ 162 h 510"/>
                <a:gd name="T38" fmla="*/ 36 w 396"/>
                <a:gd name="T39" fmla="*/ 174 h 510"/>
                <a:gd name="T40" fmla="*/ 54 w 396"/>
                <a:gd name="T41" fmla="*/ 180 h 510"/>
                <a:gd name="T42" fmla="*/ 48 w 396"/>
                <a:gd name="T43" fmla="*/ 240 h 510"/>
                <a:gd name="T44" fmla="*/ 30 w 396"/>
                <a:gd name="T45" fmla="*/ 252 h 510"/>
                <a:gd name="T46" fmla="*/ 42 w 396"/>
                <a:gd name="T47" fmla="*/ 270 h 510"/>
                <a:gd name="T48" fmla="*/ 24 w 396"/>
                <a:gd name="T49" fmla="*/ 300 h 510"/>
                <a:gd name="T50" fmla="*/ 36 w 396"/>
                <a:gd name="T51" fmla="*/ 330 h 510"/>
                <a:gd name="T52" fmla="*/ 36 w 396"/>
                <a:gd name="T53" fmla="*/ 342 h 510"/>
                <a:gd name="T54" fmla="*/ 0 w 396"/>
                <a:gd name="T55" fmla="*/ 354 h 510"/>
                <a:gd name="T56" fmla="*/ 12 w 396"/>
                <a:gd name="T57" fmla="*/ 390 h 510"/>
                <a:gd name="T58" fmla="*/ 48 w 396"/>
                <a:gd name="T59" fmla="*/ 414 h 510"/>
                <a:gd name="T60" fmla="*/ 66 w 396"/>
                <a:gd name="T61" fmla="*/ 414 h 510"/>
                <a:gd name="T62" fmla="*/ 72 w 396"/>
                <a:gd name="T63" fmla="*/ 468 h 510"/>
                <a:gd name="T64" fmla="*/ 72 w 396"/>
                <a:gd name="T65" fmla="*/ 480 h 510"/>
                <a:gd name="T66" fmla="*/ 96 w 396"/>
                <a:gd name="T67" fmla="*/ 486 h 510"/>
                <a:gd name="T68" fmla="*/ 114 w 396"/>
                <a:gd name="T69" fmla="*/ 486 h 510"/>
                <a:gd name="T70" fmla="*/ 132 w 396"/>
                <a:gd name="T71" fmla="*/ 498 h 510"/>
                <a:gd name="T72" fmla="*/ 186 w 396"/>
                <a:gd name="T73" fmla="*/ 492 h 510"/>
                <a:gd name="T74" fmla="*/ 210 w 396"/>
                <a:gd name="T75" fmla="*/ 510 h 510"/>
                <a:gd name="T76" fmla="*/ 222 w 396"/>
                <a:gd name="T77" fmla="*/ 462 h 510"/>
                <a:gd name="T78" fmla="*/ 276 w 396"/>
                <a:gd name="T79" fmla="*/ 432 h 510"/>
                <a:gd name="T80" fmla="*/ 294 w 396"/>
                <a:gd name="T81" fmla="*/ 420 h 510"/>
                <a:gd name="T82" fmla="*/ 324 w 396"/>
                <a:gd name="T83" fmla="*/ 402 h 510"/>
                <a:gd name="T84" fmla="*/ 354 w 396"/>
                <a:gd name="T85" fmla="*/ 396 h 510"/>
                <a:gd name="T86" fmla="*/ 384 w 396"/>
                <a:gd name="T87" fmla="*/ 402 h 510"/>
                <a:gd name="T88" fmla="*/ 390 w 396"/>
                <a:gd name="T89" fmla="*/ 348 h 510"/>
                <a:gd name="T90" fmla="*/ 372 w 396"/>
                <a:gd name="T91" fmla="*/ 312 h 510"/>
                <a:gd name="T92" fmla="*/ 372 w 396"/>
                <a:gd name="T93" fmla="*/ 294 h 510"/>
                <a:gd name="T94" fmla="*/ 396 w 396"/>
                <a:gd name="T95" fmla="*/ 28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510">
                  <a:moveTo>
                    <a:pt x="396" y="276"/>
                  </a:moveTo>
                  <a:lnTo>
                    <a:pt x="396" y="270"/>
                  </a:lnTo>
                  <a:lnTo>
                    <a:pt x="390" y="264"/>
                  </a:lnTo>
                  <a:lnTo>
                    <a:pt x="372" y="264"/>
                  </a:lnTo>
                  <a:lnTo>
                    <a:pt x="336" y="258"/>
                  </a:lnTo>
                  <a:lnTo>
                    <a:pt x="354" y="216"/>
                  </a:lnTo>
                  <a:lnTo>
                    <a:pt x="336" y="192"/>
                  </a:lnTo>
                  <a:lnTo>
                    <a:pt x="348" y="174"/>
                  </a:lnTo>
                  <a:lnTo>
                    <a:pt x="354" y="180"/>
                  </a:lnTo>
                  <a:lnTo>
                    <a:pt x="372" y="156"/>
                  </a:lnTo>
                  <a:lnTo>
                    <a:pt x="366" y="156"/>
                  </a:lnTo>
                  <a:lnTo>
                    <a:pt x="360" y="126"/>
                  </a:lnTo>
                  <a:lnTo>
                    <a:pt x="354" y="126"/>
                  </a:lnTo>
                  <a:lnTo>
                    <a:pt x="336" y="102"/>
                  </a:lnTo>
                  <a:lnTo>
                    <a:pt x="324" y="108"/>
                  </a:lnTo>
                  <a:lnTo>
                    <a:pt x="300" y="102"/>
                  </a:lnTo>
                  <a:lnTo>
                    <a:pt x="294" y="84"/>
                  </a:lnTo>
                  <a:lnTo>
                    <a:pt x="282" y="84"/>
                  </a:lnTo>
                  <a:lnTo>
                    <a:pt x="264" y="66"/>
                  </a:lnTo>
                  <a:lnTo>
                    <a:pt x="258" y="42"/>
                  </a:lnTo>
                  <a:lnTo>
                    <a:pt x="246" y="36"/>
                  </a:lnTo>
                  <a:lnTo>
                    <a:pt x="240" y="6"/>
                  </a:lnTo>
                  <a:lnTo>
                    <a:pt x="228" y="0"/>
                  </a:lnTo>
                  <a:lnTo>
                    <a:pt x="210" y="18"/>
                  </a:lnTo>
                  <a:lnTo>
                    <a:pt x="204" y="24"/>
                  </a:lnTo>
                  <a:lnTo>
                    <a:pt x="180" y="24"/>
                  </a:lnTo>
                  <a:lnTo>
                    <a:pt x="174" y="30"/>
                  </a:lnTo>
                  <a:lnTo>
                    <a:pt x="150" y="18"/>
                  </a:lnTo>
                  <a:lnTo>
                    <a:pt x="144" y="18"/>
                  </a:lnTo>
                  <a:lnTo>
                    <a:pt x="132" y="48"/>
                  </a:lnTo>
                  <a:lnTo>
                    <a:pt x="96" y="66"/>
                  </a:lnTo>
                  <a:lnTo>
                    <a:pt x="72" y="66"/>
                  </a:lnTo>
                  <a:lnTo>
                    <a:pt x="72" y="96"/>
                  </a:lnTo>
                  <a:lnTo>
                    <a:pt x="54" y="108"/>
                  </a:lnTo>
                  <a:lnTo>
                    <a:pt x="54" y="132"/>
                  </a:lnTo>
                  <a:lnTo>
                    <a:pt x="36" y="138"/>
                  </a:lnTo>
                  <a:lnTo>
                    <a:pt x="24" y="150"/>
                  </a:lnTo>
                  <a:lnTo>
                    <a:pt x="42" y="162"/>
                  </a:lnTo>
                  <a:lnTo>
                    <a:pt x="36" y="168"/>
                  </a:lnTo>
                  <a:lnTo>
                    <a:pt x="36" y="174"/>
                  </a:lnTo>
                  <a:lnTo>
                    <a:pt x="54" y="186"/>
                  </a:lnTo>
                  <a:lnTo>
                    <a:pt x="54" y="180"/>
                  </a:lnTo>
                  <a:lnTo>
                    <a:pt x="60" y="210"/>
                  </a:lnTo>
                  <a:lnTo>
                    <a:pt x="48" y="240"/>
                  </a:lnTo>
                  <a:lnTo>
                    <a:pt x="36" y="234"/>
                  </a:lnTo>
                  <a:lnTo>
                    <a:pt x="30" y="252"/>
                  </a:lnTo>
                  <a:lnTo>
                    <a:pt x="36" y="264"/>
                  </a:lnTo>
                  <a:lnTo>
                    <a:pt x="42" y="270"/>
                  </a:lnTo>
                  <a:lnTo>
                    <a:pt x="24" y="282"/>
                  </a:lnTo>
                  <a:lnTo>
                    <a:pt x="24" y="300"/>
                  </a:lnTo>
                  <a:lnTo>
                    <a:pt x="18" y="312"/>
                  </a:lnTo>
                  <a:lnTo>
                    <a:pt x="36" y="330"/>
                  </a:lnTo>
                  <a:lnTo>
                    <a:pt x="42" y="324"/>
                  </a:lnTo>
                  <a:lnTo>
                    <a:pt x="36" y="342"/>
                  </a:lnTo>
                  <a:lnTo>
                    <a:pt x="12" y="348"/>
                  </a:lnTo>
                  <a:lnTo>
                    <a:pt x="0" y="354"/>
                  </a:lnTo>
                  <a:lnTo>
                    <a:pt x="6" y="372"/>
                  </a:lnTo>
                  <a:lnTo>
                    <a:pt x="12" y="390"/>
                  </a:lnTo>
                  <a:lnTo>
                    <a:pt x="18" y="402"/>
                  </a:lnTo>
                  <a:lnTo>
                    <a:pt x="48" y="414"/>
                  </a:lnTo>
                  <a:lnTo>
                    <a:pt x="48" y="402"/>
                  </a:lnTo>
                  <a:lnTo>
                    <a:pt x="66" y="414"/>
                  </a:lnTo>
                  <a:lnTo>
                    <a:pt x="60" y="444"/>
                  </a:lnTo>
                  <a:lnTo>
                    <a:pt x="72" y="468"/>
                  </a:lnTo>
                  <a:lnTo>
                    <a:pt x="66" y="468"/>
                  </a:lnTo>
                  <a:lnTo>
                    <a:pt x="72" y="480"/>
                  </a:lnTo>
                  <a:lnTo>
                    <a:pt x="96" y="480"/>
                  </a:lnTo>
                  <a:lnTo>
                    <a:pt x="96" y="486"/>
                  </a:lnTo>
                  <a:lnTo>
                    <a:pt x="102" y="486"/>
                  </a:lnTo>
                  <a:lnTo>
                    <a:pt x="114" y="486"/>
                  </a:lnTo>
                  <a:lnTo>
                    <a:pt x="132" y="492"/>
                  </a:lnTo>
                  <a:lnTo>
                    <a:pt x="132" y="498"/>
                  </a:lnTo>
                  <a:lnTo>
                    <a:pt x="144" y="504"/>
                  </a:lnTo>
                  <a:lnTo>
                    <a:pt x="186" y="492"/>
                  </a:lnTo>
                  <a:lnTo>
                    <a:pt x="204" y="510"/>
                  </a:lnTo>
                  <a:lnTo>
                    <a:pt x="210" y="510"/>
                  </a:lnTo>
                  <a:lnTo>
                    <a:pt x="204" y="474"/>
                  </a:lnTo>
                  <a:lnTo>
                    <a:pt x="222" y="462"/>
                  </a:lnTo>
                  <a:lnTo>
                    <a:pt x="276" y="444"/>
                  </a:lnTo>
                  <a:lnTo>
                    <a:pt x="276" y="432"/>
                  </a:lnTo>
                  <a:lnTo>
                    <a:pt x="264" y="408"/>
                  </a:lnTo>
                  <a:lnTo>
                    <a:pt x="294" y="420"/>
                  </a:lnTo>
                  <a:lnTo>
                    <a:pt x="318" y="402"/>
                  </a:lnTo>
                  <a:lnTo>
                    <a:pt x="324" y="402"/>
                  </a:lnTo>
                  <a:lnTo>
                    <a:pt x="348" y="408"/>
                  </a:lnTo>
                  <a:lnTo>
                    <a:pt x="354" y="396"/>
                  </a:lnTo>
                  <a:lnTo>
                    <a:pt x="366" y="408"/>
                  </a:lnTo>
                  <a:lnTo>
                    <a:pt x="384" y="402"/>
                  </a:lnTo>
                  <a:lnTo>
                    <a:pt x="378" y="342"/>
                  </a:lnTo>
                  <a:lnTo>
                    <a:pt x="390" y="348"/>
                  </a:lnTo>
                  <a:lnTo>
                    <a:pt x="390" y="324"/>
                  </a:lnTo>
                  <a:lnTo>
                    <a:pt x="372" y="312"/>
                  </a:lnTo>
                  <a:lnTo>
                    <a:pt x="372" y="306"/>
                  </a:lnTo>
                  <a:lnTo>
                    <a:pt x="372" y="294"/>
                  </a:lnTo>
                  <a:lnTo>
                    <a:pt x="378" y="282"/>
                  </a:lnTo>
                  <a:lnTo>
                    <a:pt x="396" y="288"/>
                  </a:lnTo>
                  <a:lnTo>
                    <a:pt x="396" y="27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50" name="Freeform 551">
              <a:extLst>
                <a:ext uri="{FF2B5EF4-FFF2-40B4-BE49-F238E27FC236}">
                  <a16:creationId xmlns:a16="http://schemas.microsoft.com/office/drawing/2014/main" id="{1C7D316F-5615-FE4C-AB44-C5D8D5DA0DF1}"/>
                </a:ext>
              </a:extLst>
            </p:cNvPr>
            <p:cNvSpPr/>
            <p:nvPr/>
          </p:nvSpPr>
          <p:spPr>
            <a:xfrm>
              <a:off x="6200775" y="4300538"/>
              <a:ext cx="409575" cy="704850"/>
            </a:xfrm>
            <a:custGeom>
              <a:avLst/>
              <a:gdLst>
                <a:gd name="T0" fmla="*/ 246 w 258"/>
                <a:gd name="T1" fmla="*/ 48 h 444"/>
                <a:gd name="T2" fmla="*/ 234 w 258"/>
                <a:gd name="T3" fmla="*/ 0 h 444"/>
                <a:gd name="T4" fmla="*/ 210 w 258"/>
                <a:gd name="T5" fmla="*/ 6 h 444"/>
                <a:gd name="T6" fmla="*/ 198 w 258"/>
                <a:gd name="T7" fmla="*/ 24 h 444"/>
                <a:gd name="T8" fmla="*/ 180 w 258"/>
                <a:gd name="T9" fmla="*/ 30 h 444"/>
                <a:gd name="T10" fmla="*/ 144 w 258"/>
                <a:gd name="T11" fmla="*/ 18 h 444"/>
                <a:gd name="T12" fmla="*/ 120 w 258"/>
                <a:gd name="T13" fmla="*/ 18 h 444"/>
                <a:gd name="T14" fmla="*/ 102 w 258"/>
                <a:gd name="T15" fmla="*/ 18 h 444"/>
                <a:gd name="T16" fmla="*/ 90 w 258"/>
                <a:gd name="T17" fmla="*/ 18 h 444"/>
                <a:gd name="T18" fmla="*/ 84 w 258"/>
                <a:gd name="T19" fmla="*/ 48 h 444"/>
                <a:gd name="T20" fmla="*/ 90 w 258"/>
                <a:gd name="T21" fmla="*/ 66 h 444"/>
                <a:gd name="T22" fmla="*/ 90 w 258"/>
                <a:gd name="T23" fmla="*/ 84 h 444"/>
                <a:gd name="T24" fmla="*/ 72 w 258"/>
                <a:gd name="T25" fmla="*/ 78 h 444"/>
                <a:gd name="T26" fmla="*/ 60 w 258"/>
                <a:gd name="T27" fmla="*/ 72 h 444"/>
                <a:gd name="T28" fmla="*/ 66 w 258"/>
                <a:gd name="T29" fmla="*/ 84 h 444"/>
                <a:gd name="T30" fmla="*/ 72 w 258"/>
                <a:gd name="T31" fmla="*/ 102 h 444"/>
                <a:gd name="T32" fmla="*/ 60 w 258"/>
                <a:gd name="T33" fmla="*/ 126 h 444"/>
                <a:gd name="T34" fmla="*/ 48 w 258"/>
                <a:gd name="T35" fmla="*/ 138 h 444"/>
                <a:gd name="T36" fmla="*/ 36 w 258"/>
                <a:gd name="T37" fmla="*/ 138 h 444"/>
                <a:gd name="T38" fmla="*/ 24 w 258"/>
                <a:gd name="T39" fmla="*/ 168 h 444"/>
                <a:gd name="T40" fmla="*/ 18 w 258"/>
                <a:gd name="T41" fmla="*/ 180 h 444"/>
                <a:gd name="T42" fmla="*/ 6 w 258"/>
                <a:gd name="T43" fmla="*/ 198 h 444"/>
                <a:gd name="T44" fmla="*/ 6 w 258"/>
                <a:gd name="T45" fmla="*/ 228 h 444"/>
                <a:gd name="T46" fmla="*/ 18 w 258"/>
                <a:gd name="T47" fmla="*/ 228 h 444"/>
                <a:gd name="T48" fmla="*/ 6 w 258"/>
                <a:gd name="T49" fmla="*/ 264 h 444"/>
                <a:gd name="T50" fmla="*/ 12 w 258"/>
                <a:gd name="T51" fmla="*/ 282 h 444"/>
                <a:gd name="T52" fmla="*/ 6 w 258"/>
                <a:gd name="T53" fmla="*/ 300 h 444"/>
                <a:gd name="T54" fmla="*/ 18 w 258"/>
                <a:gd name="T55" fmla="*/ 312 h 444"/>
                <a:gd name="T56" fmla="*/ 36 w 258"/>
                <a:gd name="T57" fmla="*/ 312 h 444"/>
                <a:gd name="T58" fmla="*/ 24 w 258"/>
                <a:gd name="T59" fmla="*/ 330 h 444"/>
                <a:gd name="T60" fmla="*/ 36 w 258"/>
                <a:gd name="T61" fmla="*/ 348 h 444"/>
                <a:gd name="T62" fmla="*/ 36 w 258"/>
                <a:gd name="T63" fmla="*/ 366 h 444"/>
                <a:gd name="T64" fmla="*/ 30 w 258"/>
                <a:gd name="T65" fmla="*/ 384 h 444"/>
                <a:gd name="T66" fmla="*/ 12 w 258"/>
                <a:gd name="T67" fmla="*/ 426 h 444"/>
                <a:gd name="T68" fmla="*/ 24 w 258"/>
                <a:gd name="T69" fmla="*/ 444 h 444"/>
                <a:gd name="T70" fmla="*/ 78 w 258"/>
                <a:gd name="T71" fmla="*/ 396 h 444"/>
                <a:gd name="T72" fmla="*/ 96 w 258"/>
                <a:gd name="T73" fmla="*/ 366 h 444"/>
                <a:gd name="T74" fmla="*/ 84 w 258"/>
                <a:gd name="T75" fmla="*/ 318 h 444"/>
                <a:gd name="T76" fmla="*/ 66 w 258"/>
                <a:gd name="T77" fmla="*/ 294 h 444"/>
                <a:gd name="T78" fmla="*/ 108 w 258"/>
                <a:gd name="T79" fmla="*/ 204 h 444"/>
                <a:gd name="T80" fmla="*/ 108 w 258"/>
                <a:gd name="T81" fmla="*/ 162 h 444"/>
                <a:gd name="T82" fmla="*/ 174 w 258"/>
                <a:gd name="T83" fmla="*/ 192 h 444"/>
                <a:gd name="T84" fmla="*/ 168 w 258"/>
                <a:gd name="T85" fmla="*/ 120 h 444"/>
                <a:gd name="T86" fmla="*/ 222 w 258"/>
                <a:gd name="T87" fmla="*/ 8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444">
                  <a:moveTo>
                    <a:pt x="258" y="72"/>
                  </a:moveTo>
                  <a:lnTo>
                    <a:pt x="252" y="48"/>
                  </a:lnTo>
                  <a:lnTo>
                    <a:pt x="246" y="48"/>
                  </a:lnTo>
                  <a:lnTo>
                    <a:pt x="246" y="18"/>
                  </a:lnTo>
                  <a:lnTo>
                    <a:pt x="246" y="24"/>
                  </a:lnTo>
                  <a:lnTo>
                    <a:pt x="234" y="0"/>
                  </a:lnTo>
                  <a:lnTo>
                    <a:pt x="216" y="0"/>
                  </a:lnTo>
                  <a:lnTo>
                    <a:pt x="216" y="6"/>
                  </a:lnTo>
                  <a:lnTo>
                    <a:pt x="210" y="6"/>
                  </a:lnTo>
                  <a:lnTo>
                    <a:pt x="204" y="6"/>
                  </a:lnTo>
                  <a:lnTo>
                    <a:pt x="198" y="12"/>
                  </a:lnTo>
                  <a:lnTo>
                    <a:pt x="198" y="24"/>
                  </a:lnTo>
                  <a:lnTo>
                    <a:pt x="192" y="24"/>
                  </a:lnTo>
                  <a:lnTo>
                    <a:pt x="186" y="30"/>
                  </a:lnTo>
                  <a:lnTo>
                    <a:pt x="180" y="30"/>
                  </a:lnTo>
                  <a:lnTo>
                    <a:pt x="174" y="24"/>
                  </a:lnTo>
                  <a:lnTo>
                    <a:pt x="150" y="18"/>
                  </a:lnTo>
                  <a:lnTo>
                    <a:pt x="144" y="18"/>
                  </a:lnTo>
                  <a:lnTo>
                    <a:pt x="138" y="18"/>
                  </a:lnTo>
                  <a:lnTo>
                    <a:pt x="132" y="18"/>
                  </a:lnTo>
                  <a:lnTo>
                    <a:pt x="120" y="18"/>
                  </a:lnTo>
                  <a:lnTo>
                    <a:pt x="114" y="30"/>
                  </a:lnTo>
                  <a:lnTo>
                    <a:pt x="102" y="24"/>
                  </a:lnTo>
                  <a:lnTo>
                    <a:pt x="102" y="18"/>
                  </a:lnTo>
                  <a:lnTo>
                    <a:pt x="96" y="12"/>
                  </a:lnTo>
                  <a:lnTo>
                    <a:pt x="90" y="12"/>
                  </a:lnTo>
                  <a:lnTo>
                    <a:pt x="90" y="18"/>
                  </a:lnTo>
                  <a:lnTo>
                    <a:pt x="90" y="30"/>
                  </a:lnTo>
                  <a:lnTo>
                    <a:pt x="84" y="42"/>
                  </a:lnTo>
                  <a:lnTo>
                    <a:pt x="84" y="48"/>
                  </a:lnTo>
                  <a:lnTo>
                    <a:pt x="78" y="54"/>
                  </a:lnTo>
                  <a:lnTo>
                    <a:pt x="78" y="60"/>
                  </a:lnTo>
                  <a:lnTo>
                    <a:pt x="90" y="66"/>
                  </a:lnTo>
                  <a:lnTo>
                    <a:pt x="90" y="72"/>
                  </a:lnTo>
                  <a:lnTo>
                    <a:pt x="96" y="78"/>
                  </a:lnTo>
                  <a:lnTo>
                    <a:pt x="90" y="84"/>
                  </a:lnTo>
                  <a:lnTo>
                    <a:pt x="84" y="84"/>
                  </a:lnTo>
                  <a:lnTo>
                    <a:pt x="78" y="78"/>
                  </a:lnTo>
                  <a:lnTo>
                    <a:pt x="72" y="78"/>
                  </a:lnTo>
                  <a:lnTo>
                    <a:pt x="66" y="78"/>
                  </a:lnTo>
                  <a:lnTo>
                    <a:pt x="66" y="72"/>
                  </a:lnTo>
                  <a:lnTo>
                    <a:pt x="60" y="72"/>
                  </a:lnTo>
                  <a:lnTo>
                    <a:pt x="60" y="78"/>
                  </a:lnTo>
                  <a:lnTo>
                    <a:pt x="60" y="84"/>
                  </a:lnTo>
                  <a:lnTo>
                    <a:pt x="66" y="84"/>
                  </a:lnTo>
                  <a:lnTo>
                    <a:pt x="66" y="90"/>
                  </a:lnTo>
                  <a:lnTo>
                    <a:pt x="66" y="96"/>
                  </a:lnTo>
                  <a:lnTo>
                    <a:pt x="72" y="102"/>
                  </a:lnTo>
                  <a:lnTo>
                    <a:pt x="72" y="114"/>
                  </a:lnTo>
                  <a:lnTo>
                    <a:pt x="66" y="114"/>
                  </a:lnTo>
                  <a:lnTo>
                    <a:pt x="60" y="126"/>
                  </a:lnTo>
                  <a:lnTo>
                    <a:pt x="60" y="138"/>
                  </a:lnTo>
                  <a:lnTo>
                    <a:pt x="54" y="138"/>
                  </a:lnTo>
                  <a:lnTo>
                    <a:pt x="48" y="138"/>
                  </a:lnTo>
                  <a:lnTo>
                    <a:pt x="42" y="138"/>
                  </a:lnTo>
                  <a:lnTo>
                    <a:pt x="42" y="132"/>
                  </a:lnTo>
                  <a:lnTo>
                    <a:pt x="36" y="138"/>
                  </a:lnTo>
                  <a:lnTo>
                    <a:pt x="30" y="150"/>
                  </a:lnTo>
                  <a:lnTo>
                    <a:pt x="30" y="162"/>
                  </a:lnTo>
                  <a:lnTo>
                    <a:pt x="24" y="168"/>
                  </a:lnTo>
                  <a:lnTo>
                    <a:pt x="18" y="162"/>
                  </a:lnTo>
                  <a:lnTo>
                    <a:pt x="12" y="168"/>
                  </a:lnTo>
                  <a:lnTo>
                    <a:pt x="18" y="180"/>
                  </a:lnTo>
                  <a:lnTo>
                    <a:pt x="18" y="186"/>
                  </a:lnTo>
                  <a:lnTo>
                    <a:pt x="12" y="192"/>
                  </a:lnTo>
                  <a:lnTo>
                    <a:pt x="6" y="198"/>
                  </a:lnTo>
                  <a:lnTo>
                    <a:pt x="6" y="204"/>
                  </a:lnTo>
                  <a:lnTo>
                    <a:pt x="0" y="222"/>
                  </a:lnTo>
                  <a:lnTo>
                    <a:pt x="6" y="228"/>
                  </a:lnTo>
                  <a:lnTo>
                    <a:pt x="12" y="222"/>
                  </a:lnTo>
                  <a:lnTo>
                    <a:pt x="18" y="222"/>
                  </a:lnTo>
                  <a:lnTo>
                    <a:pt x="18" y="228"/>
                  </a:lnTo>
                  <a:lnTo>
                    <a:pt x="18" y="234"/>
                  </a:lnTo>
                  <a:lnTo>
                    <a:pt x="6" y="246"/>
                  </a:lnTo>
                  <a:lnTo>
                    <a:pt x="6" y="264"/>
                  </a:lnTo>
                  <a:lnTo>
                    <a:pt x="6" y="270"/>
                  </a:lnTo>
                  <a:lnTo>
                    <a:pt x="12" y="276"/>
                  </a:lnTo>
                  <a:lnTo>
                    <a:pt x="12" y="282"/>
                  </a:lnTo>
                  <a:lnTo>
                    <a:pt x="6" y="288"/>
                  </a:lnTo>
                  <a:lnTo>
                    <a:pt x="6" y="294"/>
                  </a:lnTo>
                  <a:lnTo>
                    <a:pt x="6" y="300"/>
                  </a:lnTo>
                  <a:lnTo>
                    <a:pt x="6" y="306"/>
                  </a:lnTo>
                  <a:lnTo>
                    <a:pt x="12" y="306"/>
                  </a:lnTo>
                  <a:lnTo>
                    <a:pt x="18" y="312"/>
                  </a:lnTo>
                  <a:lnTo>
                    <a:pt x="24" y="312"/>
                  </a:lnTo>
                  <a:lnTo>
                    <a:pt x="30" y="312"/>
                  </a:lnTo>
                  <a:lnTo>
                    <a:pt x="36" y="312"/>
                  </a:lnTo>
                  <a:lnTo>
                    <a:pt x="36" y="318"/>
                  </a:lnTo>
                  <a:lnTo>
                    <a:pt x="30" y="330"/>
                  </a:lnTo>
                  <a:lnTo>
                    <a:pt x="24" y="330"/>
                  </a:lnTo>
                  <a:lnTo>
                    <a:pt x="24" y="342"/>
                  </a:lnTo>
                  <a:lnTo>
                    <a:pt x="30" y="348"/>
                  </a:lnTo>
                  <a:lnTo>
                    <a:pt x="36" y="348"/>
                  </a:lnTo>
                  <a:lnTo>
                    <a:pt x="42" y="354"/>
                  </a:lnTo>
                  <a:lnTo>
                    <a:pt x="42" y="360"/>
                  </a:lnTo>
                  <a:lnTo>
                    <a:pt x="36" y="366"/>
                  </a:lnTo>
                  <a:lnTo>
                    <a:pt x="30" y="372"/>
                  </a:lnTo>
                  <a:lnTo>
                    <a:pt x="30" y="378"/>
                  </a:lnTo>
                  <a:lnTo>
                    <a:pt x="30" y="384"/>
                  </a:lnTo>
                  <a:lnTo>
                    <a:pt x="24" y="402"/>
                  </a:lnTo>
                  <a:lnTo>
                    <a:pt x="18" y="414"/>
                  </a:lnTo>
                  <a:lnTo>
                    <a:pt x="12" y="426"/>
                  </a:lnTo>
                  <a:lnTo>
                    <a:pt x="18" y="432"/>
                  </a:lnTo>
                  <a:lnTo>
                    <a:pt x="18" y="438"/>
                  </a:lnTo>
                  <a:lnTo>
                    <a:pt x="24" y="444"/>
                  </a:lnTo>
                  <a:lnTo>
                    <a:pt x="42" y="432"/>
                  </a:lnTo>
                  <a:lnTo>
                    <a:pt x="72" y="426"/>
                  </a:lnTo>
                  <a:lnTo>
                    <a:pt x="78" y="396"/>
                  </a:lnTo>
                  <a:lnTo>
                    <a:pt x="84" y="390"/>
                  </a:lnTo>
                  <a:lnTo>
                    <a:pt x="84" y="372"/>
                  </a:lnTo>
                  <a:lnTo>
                    <a:pt x="96" y="366"/>
                  </a:lnTo>
                  <a:lnTo>
                    <a:pt x="90" y="354"/>
                  </a:lnTo>
                  <a:lnTo>
                    <a:pt x="84" y="348"/>
                  </a:lnTo>
                  <a:lnTo>
                    <a:pt x="84" y="318"/>
                  </a:lnTo>
                  <a:lnTo>
                    <a:pt x="72" y="318"/>
                  </a:lnTo>
                  <a:lnTo>
                    <a:pt x="66" y="300"/>
                  </a:lnTo>
                  <a:lnTo>
                    <a:pt x="66" y="294"/>
                  </a:lnTo>
                  <a:lnTo>
                    <a:pt x="84" y="234"/>
                  </a:lnTo>
                  <a:lnTo>
                    <a:pt x="90" y="228"/>
                  </a:lnTo>
                  <a:lnTo>
                    <a:pt x="108" y="204"/>
                  </a:lnTo>
                  <a:lnTo>
                    <a:pt x="102" y="198"/>
                  </a:lnTo>
                  <a:lnTo>
                    <a:pt x="102" y="180"/>
                  </a:lnTo>
                  <a:lnTo>
                    <a:pt x="108" y="162"/>
                  </a:lnTo>
                  <a:lnTo>
                    <a:pt x="108" y="150"/>
                  </a:lnTo>
                  <a:lnTo>
                    <a:pt x="138" y="174"/>
                  </a:lnTo>
                  <a:lnTo>
                    <a:pt x="174" y="192"/>
                  </a:lnTo>
                  <a:lnTo>
                    <a:pt x="186" y="174"/>
                  </a:lnTo>
                  <a:lnTo>
                    <a:pt x="180" y="144"/>
                  </a:lnTo>
                  <a:lnTo>
                    <a:pt x="168" y="120"/>
                  </a:lnTo>
                  <a:lnTo>
                    <a:pt x="186" y="90"/>
                  </a:lnTo>
                  <a:lnTo>
                    <a:pt x="204" y="96"/>
                  </a:lnTo>
                  <a:lnTo>
                    <a:pt x="222" y="84"/>
                  </a:lnTo>
                  <a:lnTo>
                    <a:pt x="240" y="78"/>
                  </a:lnTo>
                  <a:lnTo>
                    <a:pt x="258" y="7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51" name="Freeform 552">
              <a:extLst>
                <a:ext uri="{FF2B5EF4-FFF2-40B4-BE49-F238E27FC236}">
                  <a16:creationId xmlns:a16="http://schemas.microsoft.com/office/drawing/2014/main" id="{FB240589-B10C-C249-9664-F87C34E14CB6}"/>
                </a:ext>
              </a:extLst>
            </p:cNvPr>
            <p:cNvSpPr/>
            <p:nvPr/>
          </p:nvSpPr>
          <p:spPr>
            <a:xfrm>
              <a:off x="6238875" y="4291013"/>
              <a:ext cx="76200" cy="85725"/>
            </a:xfrm>
            <a:custGeom>
              <a:avLst/>
              <a:gdLst>
                <a:gd name="T0" fmla="*/ 48 w 48"/>
                <a:gd name="T1" fmla="*/ 36 h 54"/>
                <a:gd name="T2" fmla="*/ 48 w 48"/>
                <a:gd name="T3" fmla="*/ 30 h 54"/>
                <a:gd name="T4" fmla="*/ 48 w 48"/>
                <a:gd name="T5" fmla="*/ 24 h 54"/>
                <a:gd name="T6" fmla="*/ 42 w 48"/>
                <a:gd name="T7" fmla="*/ 18 h 54"/>
                <a:gd name="T8" fmla="*/ 36 w 48"/>
                <a:gd name="T9" fmla="*/ 18 h 54"/>
                <a:gd name="T10" fmla="*/ 30 w 48"/>
                <a:gd name="T11" fmla="*/ 24 h 54"/>
                <a:gd name="T12" fmla="*/ 24 w 48"/>
                <a:gd name="T13" fmla="*/ 24 h 54"/>
                <a:gd name="T14" fmla="*/ 18 w 48"/>
                <a:gd name="T15" fmla="*/ 24 h 54"/>
                <a:gd name="T16" fmla="*/ 18 w 48"/>
                <a:gd name="T17" fmla="*/ 18 h 54"/>
                <a:gd name="T18" fmla="*/ 24 w 48"/>
                <a:gd name="T19" fmla="*/ 18 h 54"/>
                <a:gd name="T20" fmla="*/ 24 w 48"/>
                <a:gd name="T21" fmla="*/ 12 h 54"/>
                <a:gd name="T22" fmla="*/ 24 w 48"/>
                <a:gd name="T23" fmla="*/ 6 h 54"/>
                <a:gd name="T24" fmla="*/ 24 w 48"/>
                <a:gd name="T25" fmla="*/ 0 h 54"/>
                <a:gd name="T26" fmla="*/ 18 w 48"/>
                <a:gd name="T27" fmla="*/ 0 h 54"/>
                <a:gd name="T28" fmla="*/ 12 w 48"/>
                <a:gd name="T29" fmla="*/ 0 h 54"/>
                <a:gd name="T30" fmla="*/ 6 w 48"/>
                <a:gd name="T31" fmla="*/ 6 h 54"/>
                <a:gd name="T32" fmla="*/ 0 w 48"/>
                <a:gd name="T33" fmla="*/ 0 h 54"/>
                <a:gd name="T34" fmla="*/ 0 w 48"/>
                <a:gd name="T35" fmla="*/ 6 h 54"/>
                <a:gd name="T36" fmla="*/ 0 w 48"/>
                <a:gd name="T37" fmla="*/ 12 h 54"/>
                <a:gd name="T38" fmla="*/ 0 w 48"/>
                <a:gd name="T39" fmla="*/ 30 h 54"/>
                <a:gd name="T40" fmla="*/ 6 w 48"/>
                <a:gd name="T41" fmla="*/ 42 h 54"/>
                <a:gd name="T42" fmla="*/ 12 w 48"/>
                <a:gd name="T43" fmla="*/ 42 h 54"/>
                <a:gd name="T44" fmla="*/ 18 w 48"/>
                <a:gd name="T45" fmla="*/ 42 h 54"/>
                <a:gd name="T46" fmla="*/ 24 w 48"/>
                <a:gd name="T47" fmla="*/ 48 h 54"/>
                <a:gd name="T48" fmla="*/ 30 w 48"/>
                <a:gd name="T49" fmla="*/ 54 h 54"/>
                <a:gd name="T50" fmla="*/ 30 w 48"/>
                <a:gd name="T51" fmla="*/ 42 h 54"/>
                <a:gd name="T52" fmla="*/ 36 w 48"/>
                <a:gd name="T53" fmla="*/ 42 h 54"/>
                <a:gd name="T54" fmla="*/ 42 w 48"/>
                <a:gd name="T55" fmla="*/ 42 h 54"/>
                <a:gd name="T56" fmla="*/ 48 w 48"/>
                <a:gd name="T57" fmla="*/ 42 h 54"/>
                <a:gd name="T58" fmla="*/ 48 w 48"/>
                <a:gd name="T59"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54">
                  <a:moveTo>
                    <a:pt x="48" y="36"/>
                  </a:moveTo>
                  <a:lnTo>
                    <a:pt x="48" y="30"/>
                  </a:lnTo>
                  <a:lnTo>
                    <a:pt x="48" y="24"/>
                  </a:lnTo>
                  <a:lnTo>
                    <a:pt x="42" y="18"/>
                  </a:lnTo>
                  <a:lnTo>
                    <a:pt x="36" y="18"/>
                  </a:lnTo>
                  <a:lnTo>
                    <a:pt x="30" y="24"/>
                  </a:lnTo>
                  <a:lnTo>
                    <a:pt x="24" y="24"/>
                  </a:lnTo>
                  <a:lnTo>
                    <a:pt x="18" y="24"/>
                  </a:lnTo>
                  <a:lnTo>
                    <a:pt x="18" y="18"/>
                  </a:lnTo>
                  <a:lnTo>
                    <a:pt x="24" y="18"/>
                  </a:lnTo>
                  <a:lnTo>
                    <a:pt x="24" y="12"/>
                  </a:lnTo>
                  <a:lnTo>
                    <a:pt x="24" y="6"/>
                  </a:lnTo>
                  <a:lnTo>
                    <a:pt x="24" y="0"/>
                  </a:lnTo>
                  <a:lnTo>
                    <a:pt x="18" y="0"/>
                  </a:lnTo>
                  <a:lnTo>
                    <a:pt x="12" y="0"/>
                  </a:lnTo>
                  <a:lnTo>
                    <a:pt x="6" y="6"/>
                  </a:lnTo>
                  <a:lnTo>
                    <a:pt x="0" y="0"/>
                  </a:lnTo>
                  <a:lnTo>
                    <a:pt x="0" y="6"/>
                  </a:lnTo>
                  <a:lnTo>
                    <a:pt x="0" y="12"/>
                  </a:lnTo>
                  <a:lnTo>
                    <a:pt x="0" y="30"/>
                  </a:lnTo>
                  <a:lnTo>
                    <a:pt x="6" y="42"/>
                  </a:lnTo>
                  <a:lnTo>
                    <a:pt x="12" y="42"/>
                  </a:lnTo>
                  <a:lnTo>
                    <a:pt x="18" y="42"/>
                  </a:lnTo>
                  <a:lnTo>
                    <a:pt x="24" y="48"/>
                  </a:lnTo>
                  <a:lnTo>
                    <a:pt x="30" y="54"/>
                  </a:lnTo>
                  <a:lnTo>
                    <a:pt x="30" y="42"/>
                  </a:lnTo>
                  <a:lnTo>
                    <a:pt x="36" y="42"/>
                  </a:lnTo>
                  <a:lnTo>
                    <a:pt x="42" y="42"/>
                  </a:lnTo>
                  <a:lnTo>
                    <a:pt x="48" y="42"/>
                  </a:lnTo>
                  <a:lnTo>
                    <a:pt x="48" y="3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52" name="Freeform 553">
              <a:extLst>
                <a:ext uri="{FF2B5EF4-FFF2-40B4-BE49-F238E27FC236}">
                  <a16:creationId xmlns:a16="http://schemas.microsoft.com/office/drawing/2014/main" id="{E94D2CF5-85CC-AD4E-B235-22EF4CD77A6F}"/>
                </a:ext>
              </a:extLst>
            </p:cNvPr>
            <p:cNvSpPr/>
            <p:nvPr/>
          </p:nvSpPr>
          <p:spPr>
            <a:xfrm>
              <a:off x="6448425" y="4300538"/>
              <a:ext cx="57150" cy="28575"/>
            </a:xfrm>
            <a:custGeom>
              <a:avLst/>
              <a:gdLst>
                <a:gd name="T0" fmla="*/ 36 w 36"/>
                <a:gd name="T1" fmla="*/ 6 h 18"/>
                <a:gd name="T2" fmla="*/ 36 w 36"/>
                <a:gd name="T3" fmla="*/ 0 h 18"/>
                <a:gd name="T4" fmla="*/ 30 w 36"/>
                <a:gd name="T5" fmla="*/ 0 h 18"/>
                <a:gd name="T6" fmla="*/ 24 w 36"/>
                <a:gd name="T7" fmla="*/ 0 h 18"/>
                <a:gd name="T8" fmla="*/ 18 w 36"/>
                <a:gd name="T9" fmla="*/ 0 h 18"/>
                <a:gd name="T10" fmla="*/ 12 w 36"/>
                <a:gd name="T11" fmla="*/ 0 h 18"/>
                <a:gd name="T12" fmla="*/ 6 w 36"/>
                <a:gd name="T13" fmla="*/ 0 h 18"/>
                <a:gd name="T14" fmla="*/ 0 w 36"/>
                <a:gd name="T15" fmla="*/ 6 h 18"/>
                <a:gd name="T16" fmla="*/ 0 w 36"/>
                <a:gd name="T17" fmla="*/ 12 h 18"/>
                <a:gd name="T18" fmla="*/ 6 w 36"/>
                <a:gd name="T19" fmla="*/ 12 h 18"/>
                <a:gd name="T20" fmla="*/ 12 w 36"/>
                <a:gd name="T21" fmla="*/ 12 h 18"/>
                <a:gd name="T22" fmla="*/ 18 w 36"/>
                <a:gd name="T23" fmla="*/ 18 h 18"/>
                <a:gd name="T24" fmla="*/ 24 w 36"/>
                <a:gd name="T25" fmla="*/ 18 h 18"/>
                <a:gd name="T26" fmla="*/ 30 w 36"/>
                <a:gd name="T27" fmla="*/ 18 h 18"/>
                <a:gd name="T28" fmla="*/ 36 w 36"/>
                <a:gd name="T29" fmla="*/ 12 h 18"/>
                <a:gd name="T30" fmla="*/ 36 w 36"/>
                <a:gd name="T3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8">
                  <a:moveTo>
                    <a:pt x="36" y="6"/>
                  </a:moveTo>
                  <a:lnTo>
                    <a:pt x="36" y="0"/>
                  </a:lnTo>
                  <a:lnTo>
                    <a:pt x="30" y="0"/>
                  </a:lnTo>
                  <a:lnTo>
                    <a:pt x="24" y="0"/>
                  </a:lnTo>
                  <a:lnTo>
                    <a:pt x="18" y="0"/>
                  </a:lnTo>
                  <a:lnTo>
                    <a:pt x="12" y="0"/>
                  </a:lnTo>
                  <a:lnTo>
                    <a:pt x="6" y="0"/>
                  </a:lnTo>
                  <a:lnTo>
                    <a:pt x="0" y="6"/>
                  </a:lnTo>
                  <a:lnTo>
                    <a:pt x="0" y="12"/>
                  </a:lnTo>
                  <a:lnTo>
                    <a:pt x="6" y="12"/>
                  </a:lnTo>
                  <a:lnTo>
                    <a:pt x="12" y="12"/>
                  </a:lnTo>
                  <a:lnTo>
                    <a:pt x="18" y="18"/>
                  </a:lnTo>
                  <a:lnTo>
                    <a:pt x="24" y="18"/>
                  </a:lnTo>
                  <a:lnTo>
                    <a:pt x="30" y="18"/>
                  </a:lnTo>
                  <a:lnTo>
                    <a:pt x="36" y="12"/>
                  </a:lnTo>
                  <a:lnTo>
                    <a:pt x="36"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53" name="Freeform 554">
              <a:extLst>
                <a:ext uri="{FF2B5EF4-FFF2-40B4-BE49-F238E27FC236}">
                  <a16:creationId xmlns:a16="http://schemas.microsoft.com/office/drawing/2014/main" id="{98C48754-59DC-D24B-B914-B0C24194771E}"/>
                </a:ext>
              </a:extLst>
            </p:cNvPr>
            <p:cNvSpPr/>
            <p:nvPr/>
          </p:nvSpPr>
          <p:spPr>
            <a:xfrm>
              <a:off x="6276975" y="4262438"/>
              <a:ext cx="38100" cy="28575"/>
            </a:xfrm>
            <a:custGeom>
              <a:avLst/>
              <a:gdLst>
                <a:gd name="T0" fmla="*/ 24 w 24"/>
                <a:gd name="T1" fmla="*/ 6 h 18"/>
                <a:gd name="T2" fmla="*/ 24 w 24"/>
                <a:gd name="T3" fmla="*/ 0 h 18"/>
                <a:gd name="T4" fmla="*/ 18 w 24"/>
                <a:gd name="T5" fmla="*/ 0 h 18"/>
                <a:gd name="T6" fmla="*/ 12 w 24"/>
                <a:gd name="T7" fmla="*/ 0 h 18"/>
                <a:gd name="T8" fmla="*/ 6 w 24"/>
                <a:gd name="T9" fmla="*/ 6 h 18"/>
                <a:gd name="T10" fmla="*/ 0 w 24"/>
                <a:gd name="T11" fmla="*/ 6 h 18"/>
                <a:gd name="T12" fmla="*/ 6 w 24"/>
                <a:gd name="T13" fmla="*/ 18 h 18"/>
                <a:gd name="T14" fmla="*/ 18 w 24"/>
                <a:gd name="T15" fmla="*/ 18 h 18"/>
                <a:gd name="T16" fmla="*/ 24 w 24"/>
                <a:gd name="T1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8">
                  <a:moveTo>
                    <a:pt x="24" y="6"/>
                  </a:moveTo>
                  <a:lnTo>
                    <a:pt x="24" y="0"/>
                  </a:lnTo>
                  <a:lnTo>
                    <a:pt x="18" y="0"/>
                  </a:lnTo>
                  <a:lnTo>
                    <a:pt x="12" y="0"/>
                  </a:lnTo>
                  <a:lnTo>
                    <a:pt x="6" y="6"/>
                  </a:lnTo>
                  <a:lnTo>
                    <a:pt x="0" y="6"/>
                  </a:lnTo>
                  <a:lnTo>
                    <a:pt x="6" y="18"/>
                  </a:lnTo>
                  <a:lnTo>
                    <a:pt x="18" y="18"/>
                  </a:lnTo>
                  <a:lnTo>
                    <a:pt x="24"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54" name="Freeform 555">
              <a:extLst>
                <a:ext uri="{FF2B5EF4-FFF2-40B4-BE49-F238E27FC236}">
                  <a16:creationId xmlns:a16="http://schemas.microsoft.com/office/drawing/2014/main" id="{7D63730B-F563-B545-BABA-6608B1460C75}"/>
                </a:ext>
              </a:extLst>
            </p:cNvPr>
            <p:cNvSpPr/>
            <p:nvPr/>
          </p:nvSpPr>
          <p:spPr>
            <a:xfrm>
              <a:off x="6438900" y="4262438"/>
              <a:ext cx="38100" cy="38100"/>
            </a:xfrm>
            <a:custGeom>
              <a:avLst/>
              <a:gdLst>
                <a:gd name="T0" fmla="*/ 24 w 24"/>
                <a:gd name="T1" fmla="*/ 6 h 24"/>
                <a:gd name="T2" fmla="*/ 18 w 24"/>
                <a:gd name="T3" fmla="*/ 0 h 24"/>
                <a:gd name="T4" fmla="*/ 12 w 24"/>
                <a:gd name="T5" fmla="*/ 6 h 24"/>
                <a:gd name="T6" fmla="*/ 6 w 24"/>
                <a:gd name="T7" fmla="*/ 12 h 24"/>
                <a:gd name="T8" fmla="*/ 0 w 24"/>
                <a:gd name="T9" fmla="*/ 18 h 24"/>
                <a:gd name="T10" fmla="*/ 0 w 24"/>
                <a:gd name="T11" fmla="*/ 24 h 24"/>
                <a:gd name="T12" fmla="*/ 6 w 24"/>
                <a:gd name="T13" fmla="*/ 24 h 24"/>
                <a:gd name="T14" fmla="*/ 6 w 24"/>
                <a:gd name="T15" fmla="*/ 18 h 24"/>
                <a:gd name="T16" fmla="*/ 12 w 24"/>
                <a:gd name="T17" fmla="*/ 18 h 24"/>
                <a:gd name="T18" fmla="*/ 24 w 24"/>
                <a:gd name="T19" fmla="*/ 12 h 24"/>
                <a:gd name="T20" fmla="*/ 24 w 24"/>
                <a:gd name="T21"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4" y="6"/>
                  </a:moveTo>
                  <a:lnTo>
                    <a:pt x="18" y="0"/>
                  </a:lnTo>
                  <a:lnTo>
                    <a:pt x="12" y="6"/>
                  </a:lnTo>
                  <a:lnTo>
                    <a:pt x="6" y="12"/>
                  </a:lnTo>
                  <a:lnTo>
                    <a:pt x="0" y="18"/>
                  </a:lnTo>
                  <a:lnTo>
                    <a:pt x="0" y="24"/>
                  </a:lnTo>
                  <a:lnTo>
                    <a:pt x="6" y="24"/>
                  </a:lnTo>
                  <a:lnTo>
                    <a:pt x="6" y="18"/>
                  </a:lnTo>
                  <a:lnTo>
                    <a:pt x="12" y="18"/>
                  </a:lnTo>
                  <a:lnTo>
                    <a:pt x="24" y="12"/>
                  </a:lnTo>
                  <a:lnTo>
                    <a:pt x="24"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55" name="Freeform 556">
              <a:extLst>
                <a:ext uri="{FF2B5EF4-FFF2-40B4-BE49-F238E27FC236}">
                  <a16:creationId xmlns:a16="http://schemas.microsoft.com/office/drawing/2014/main" id="{5882B413-5373-E64C-AB86-F331079B21D7}"/>
                </a:ext>
              </a:extLst>
            </p:cNvPr>
            <p:cNvSpPr/>
            <p:nvPr/>
          </p:nvSpPr>
          <p:spPr>
            <a:xfrm>
              <a:off x="6372225" y="4291013"/>
              <a:ext cx="28575" cy="38100"/>
            </a:xfrm>
            <a:custGeom>
              <a:avLst/>
              <a:gdLst>
                <a:gd name="T0" fmla="*/ 18 w 18"/>
                <a:gd name="T1" fmla="*/ 12 h 24"/>
                <a:gd name="T2" fmla="*/ 18 w 18"/>
                <a:gd name="T3" fmla="*/ 6 h 24"/>
                <a:gd name="T4" fmla="*/ 12 w 18"/>
                <a:gd name="T5" fmla="*/ 6 h 24"/>
                <a:gd name="T6" fmla="*/ 6 w 18"/>
                <a:gd name="T7" fmla="*/ 0 h 24"/>
                <a:gd name="T8" fmla="*/ 6 w 18"/>
                <a:gd name="T9" fmla="*/ 6 h 24"/>
                <a:gd name="T10" fmla="*/ 0 w 18"/>
                <a:gd name="T11" fmla="*/ 12 h 24"/>
                <a:gd name="T12" fmla="*/ 0 w 18"/>
                <a:gd name="T13" fmla="*/ 24 h 24"/>
                <a:gd name="T14" fmla="*/ 6 w 18"/>
                <a:gd name="T15" fmla="*/ 18 h 24"/>
                <a:gd name="T16" fmla="*/ 6 w 18"/>
                <a:gd name="T17" fmla="*/ 12 h 24"/>
                <a:gd name="T18" fmla="*/ 12 w 18"/>
                <a:gd name="T19" fmla="*/ 18 h 24"/>
                <a:gd name="T20" fmla="*/ 18 w 18"/>
                <a:gd name="T21" fmla="*/ 18 h 24"/>
                <a:gd name="T22" fmla="*/ 18 w 18"/>
                <a:gd name="T2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4">
                  <a:moveTo>
                    <a:pt x="18" y="12"/>
                  </a:moveTo>
                  <a:lnTo>
                    <a:pt x="18" y="6"/>
                  </a:lnTo>
                  <a:lnTo>
                    <a:pt x="12" y="6"/>
                  </a:lnTo>
                  <a:lnTo>
                    <a:pt x="6" y="0"/>
                  </a:lnTo>
                  <a:lnTo>
                    <a:pt x="6" y="6"/>
                  </a:lnTo>
                  <a:lnTo>
                    <a:pt x="0" y="12"/>
                  </a:lnTo>
                  <a:lnTo>
                    <a:pt x="0" y="24"/>
                  </a:lnTo>
                  <a:lnTo>
                    <a:pt x="6" y="18"/>
                  </a:lnTo>
                  <a:lnTo>
                    <a:pt x="6" y="12"/>
                  </a:lnTo>
                  <a:lnTo>
                    <a:pt x="12" y="18"/>
                  </a:lnTo>
                  <a:lnTo>
                    <a:pt x="18" y="18"/>
                  </a:lnTo>
                  <a:lnTo>
                    <a:pt x="18"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56" name="Freeform 557">
              <a:extLst>
                <a:ext uri="{FF2B5EF4-FFF2-40B4-BE49-F238E27FC236}">
                  <a16:creationId xmlns:a16="http://schemas.microsoft.com/office/drawing/2014/main" id="{FDD3ABC1-7FC4-8F4B-87E4-7EA7D99C9653}"/>
                </a:ext>
              </a:extLst>
            </p:cNvPr>
            <p:cNvSpPr/>
            <p:nvPr/>
          </p:nvSpPr>
          <p:spPr>
            <a:xfrm>
              <a:off x="6229350" y="4443413"/>
              <a:ext cx="19050" cy="38100"/>
            </a:xfrm>
            <a:custGeom>
              <a:avLst/>
              <a:gdLst>
                <a:gd name="T0" fmla="*/ 12 w 12"/>
                <a:gd name="T1" fmla="*/ 18 h 24"/>
                <a:gd name="T2" fmla="*/ 12 w 12"/>
                <a:gd name="T3" fmla="*/ 6 h 24"/>
                <a:gd name="T4" fmla="*/ 12 w 12"/>
                <a:gd name="T5" fmla="*/ 0 h 24"/>
                <a:gd name="T6" fmla="*/ 6 w 12"/>
                <a:gd name="T7" fmla="*/ 0 h 24"/>
                <a:gd name="T8" fmla="*/ 0 w 12"/>
                <a:gd name="T9" fmla="*/ 6 h 24"/>
                <a:gd name="T10" fmla="*/ 0 w 12"/>
                <a:gd name="T11" fmla="*/ 12 h 24"/>
                <a:gd name="T12" fmla="*/ 0 w 12"/>
                <a:gd name="T13" fmla="*/ 18 h 24"/>
                <a:gd name="T14" fmla="*/ 6 w 12"/>
                <a:gd name="T15" fmla="*/ 18 h 24"/>
                <a:gd name="T16" fmla="*/ 6 w 12"/>
                <a:gd name="T17" fmla="*/ 24 h 24"/>
                <a:gd name="T18" fmla="*/ 12 w 12"/>
                <a:gd name="T19" fmla="*/ 24 h 24"/>
                <a:gd name="T20" fmla="*/ 12 w 12"/>
                <a:gd name="T2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4">
                  <a:moveTo>
                    <a:pt x="12" y="18"/>
                  </a:moveTo>
                  <a:lnTo>
                    <a:pt x="12" y="6"/>
                  </a:lnTo>
                  <a:lnTo>
                    <a:pt x="12" y="0"/>
                  </a:lnTo>
                  <a:lnTo>
                    <a:pt x="6" y="0"/>
                  </a:lnTo>
                  <a:lnTo>
                    <a:pt x="0" y="6"/>
                  </a:lnTo>
                  <a:lnTo>
                    <a:pt x="0" y="12"/>
                  </a:lnTo>
                  <a:lnTo>
                    <a:pt x="0" y="18"/>
                  </a:lnTo>
                  <a:lnTo>
                    <a:pt x="6" y="18"/>
                  </a:lnTo>
                  <a:lnTo>
                    <a:pt x="6" y="24"/>
                  </a:lnTo>
                  <a:lnTo>
                    <a:pt x="12" y="24"/>
                  </a:lnTo>
                  <a:lnTo>
                    <a:pt x="12" y="1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57" name="Freeform 558">
              <a:extLst>
                <a:ext uri="{FF2B5EF4-FFF2-40B4-BE49-F238E27FC236}">
                  <a16:creationId xmlns:a16="http://schemas.microsoft.com/office/drawing/2014/main" id="{BDF43C44-086B-0243-B309-23CA6E1132E2}"/>
                </a:ext>
              </a:extLst>
            </p:cNvPr>
            <p:cNvSpPr/>
            <p:nvPr/>
          </p:nvSpPr>
          <p:spPr>
            <a:xfrm>
              <a:off x="6210300" y="4519613"/>
              <a:ext cx="38100" cy="28575"/>
            </a:xfrm>
            <a:custGeom>
              <a:avLst/>
              <a:gdLst>
                <a:gd name="T0" fmla="*/ 24 w 24"/>
                <a:gd name="T1" fmla="*/ 6 h 18"/>
                <a:gd name="T2" fmla="*/ 18 w 24"/>
                <a:gd name="T3" fmla="*/ 0 h 18"/>
                <a:gd name="T4" fmla="*/ 12 w 24"/>
                <a:gd name="T5" fmla="*/ 6 h 18"/>
                <a:gd name="T6" fmla="*/ 6 w 24"/>
                <a:gd name="T7" fmla="*/ 6 h 18"/>
                <a:gd name="T8" fmla="*/ 0 w 24"/>
                <a:gd name="T9" fmla="*/ 12 h 18"/>
                <a:gd name="T10" fmla="*/ 6 w 24"/>
                <a:gd name="T11" fmla="*/ 18 h 18"/>
                <a:gd name="T12" fmla="*/ 12 w 24"/>
                <a:gd name="T13" fmla="*/ 18 h 18"/>
                <a:gd name="T14" fmla="*/ 18 w 24"/>
                <a:gd name="T15" fmla="*/ 12 h 18"/>
                <a:gd name="T16" fmla="*/ 24 w 24"/>
                <a:gd name="T17" fmla="*/ 12 h 18"/>
                <a:gd name="T18" fmla="*/ 24 w 24"/>
                <a:gd name="T1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8">
                  <a:moveTo>
                    <a:pt x="24" y="6"/>
                  </a:moveTo>
                  <a:lnTo>
                    <a:pt x="18" y="0"/>
                  </a:lnTo>
                  <a:lnTo>
                    <a:pt x="12" y="6"/>
                  </a:lnTo>
                  <a:lnTo>
                    <a:pt x="6" y="6"/>
                  </a:lnTo>
                  <a:lnTo>
                    <a:pt x="0" y="12"/>
                  </a:lnTo>
                  <a:lnTo>
                    <a:pt x="6" y="18"/>
                  </a:lnTo>
                  <a:lnTo>
                    <a:pt x="12" y="18"/>
                  </a:lnTo>
                  <a:lnTo>
                    <a:pt x="18" y="12"/>
                  </a:lnTo>
                  <a:lnTo>
                    <a:pt x="24" y="12"/>
                  </a:lnTo>
                  <a:lnTo>
                    <a:pt x="24"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58" name="Freeform 559">
              <a:extLst>
                <a:ext uri="{FF2B5EF4-FFF2-40B4-BE49-F238E27FC236}">
                  <a16:creationId xmlns:a16="http://schemas.microsoft.com/office/drawing/2014/main" id="{6216AC8F-770E-F34F-B0C4-F7807EBE83CE}"/>
                </a:ext>
              </a:extLst>
            </p:cNvPr>
            <p:cNvSpPr/>
            <p:nvPr/>
          </p:nvSpPr>
          <p:spPr>
            <a:xfrm>
              <a:off x="6257925" y="4252913"/>
              <a:ext cx="19050" cy="28575"/>
            </a:xfrm>
            <a:custGeom>
              <a:avLst/>
              <a:gdLst>
                <a:gd name="T0" fmla="*/ 12 w 12"/>
                <a:gd name="T1" fmla="*/ 6 h 18"/>
                <a:gd name="T2" fmla="*/ 12 w 12"/>
                <a:gd name="T3" fmla="*/ 0 h 18"/>
                <a:gd name="T4" fmla="*/ 0 w 12"/>
                <a:gd name="T5" fmla="*/ 12 h 18"/>
                <a:gd name="T6" fmla="*/ 0 w 12"/>
                <a:gd name="T7" fmla="*/ 18 h 18"/>
                <a:gd name="T8" fmla="*/ 6 w 12"/>
                <a:gd name="T9" fmla="*/ 18 h 18"/>
                <a:gd name="T10" fmla="*/ 12 w 12"/>
                <a:gd name="T11" fmla="*/ 12 h 18"/>
                <a:gd name="T12" fmla="*/ 12 w 12"/>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6"/>
                  </a:moveTo>
                  <a:lnTo>
                    <a:pt x="12" y="0"/>
                  </a:lnTo>
                  <a:lnTo>
                    <a:pt x="0" y="12"/>
                  </a:lnTo>
                  <a:lnTo>
                    <a:pt x="0" y="18"/>
                  </a:lnTo>
                  <a:lnTo>
                    <a:pt x="6" y="18"/>
                  </a:lnTo>
                  <a:lnTo>
                    <a:pt x="12" y="12"/>
                  </a:lnTo>
                  <a:lnTo>
                    <a:pt x="12"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59" name="Freeform 560">
              <a:extLst>
                <a:ext uri="{FF2B5EF4-FFF2-40B4-BE49-F238E27FC236}">
                  <a16:creationId xmlns:a16="http://schemas.microsoft.com/office/drawing/2014/main" id="{33F12107-A3C3-4A47-BF09-39DA70D7E4DE}"/>
                </a:ext>
              </a:extLst>
            </p:cNvPr>
            <p:cNvSpPr/>
            <p:nvPr/>
          </p:nvSpPr>
          <p:spPr>
            <a:xfrm>
              <a:off x="6400800" y="4224338"/>
              <a:ext cx="28575" cy="19050"/>
            </a:xfrm>
            <a:custGeom>
              <a:avLst/>
              <a:gdLst>
                <a:gd name="T0" fmla="*/ 18 w 18"/>
                <a:gd name="T1" fmla="*/ 12 h 12"/>
                <a:gd name="T2" fmla="*/ 18 w 18"/>
                <a:gd name="T3" fmla="*/ 6 h 12"/>
                <a:gd name="T4" fmla="*/ 18 w 18"/>
                <a:gd name="T5" fmla="*/ 0 h 12"/>
                <a:gd name="T6" fmla="*/ 12 w 18"/>
                <a:gd name="T7" fmla="*/ 0 h 12"/>
                <a:gd name="T8" fmla="*/ 6 w 18"/>
                <a:gd name="T9" fmla="*/ 0 h 12"/>
                <a:gd name="T10" fmla="*/ 0 w 18"/>
                <a:gd name="T11" fmla="*/ 6 h 12"/>
                <a:gd name="T12" fmla="*/ 6 w 18"/>
                <a:gd name="T13" fmla="*/ 12 h 12"/>
                <a:gd name="T14" fmla="*/ 12 w 18"/>
                <a:gd name="T15" fmla="*/ 12 h 12"/>
                <a:gd name="T16" fmla="*/ 18 w 18"/>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
                  <a:moveTo>
                    <a:pt x="18" y="12"/>
                  </a:moveTo>
                  <a:lnTo>
                    <a:pt x="18" y="6"/>
                  </a:lnTo>
                  <a:lnTo>
                    <a:pt x="18" y="0"/>
                  </a:lnTo>
                  <a:lnTo>
                    <a:pt x="12" y="0"/>
                  </a:lnTo>
                  <a:lnTo>
                    <a:pt x="6" y="0"/>
                  </a:lnTo>
                  <a:lnTo>
                    <a:pt x="0" y="6"/>
                  </a:lnTo>
                  <a:lnTo>
                    <a:pt x="6" y="12"/>
                  </a:lnTo>
                  <a:lnTo>
                    <a:pt x="12" y="12"/>
                  </a:lnTo>
                  <a:lnTo>
                    <a:pt x="18"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60" name="Freeform 561">
              <a:extLst>
                <a:ext uri="{FF2B5EF4-FFF2-40B4-BE49-F238E27FC236}">
                  <a16:creationId xmlns:a16="http://schemas.microsoft.com/office/drawing/2014/main" id="{D9230332-F8E9-3140-95EF-8551D87CD5C5}"/>
                </a:ext>
              </a:extLst>
            </p:cNvPr>
            <p:cNvSpPr/>
            <p:nvPr/>
          </p:nvSpPr>
          <p:spPr>
            <a:xfrm>
              <a:off x="6153150" y="4443413"/>
              <a:ext cx="19050" cy="28575"/>
            </a:xfrm>
            <a:custGeom>
              <a:avLst/>
              <a:gdLst>
                <a:gd name="T0" fmla="*/ 12 w 12"/>
                <a:gd name="T1" fmla="*/ 6 h 18"/>
                <a:gd name="T2" fmla="*/ 12 w 12"/>
                <a:gd name="T3" fmla="*/ 0 h 18"/>
                <a:gd name="T4" fmla="*/ 6 w 12"/>
                <a:gd name="T5" fmla="*/ 0 h 18"/>
                <a:gd name="T6" fmla="*/ 0 w 12"/>
                <a:gd name="T7" fmla="*/ 6 h 18"/>
                <a:gd name="T8" fmla="*/ 0 w 12"/>
                <a:gd name="T9" fmla="*/ 12 h 18"/>
                <a:gd name="T10" fmla="*/ 6 w 12"/>
                <a:gd name="T11" fmla="*/ 18 h 18"/>
                <a:gd name="T12" fmla="*/ 12 w 12"/>
                <a:gd name="T13" fmla="*/ 12 h 18"/>
                <a:gd name="T14" fmla="*/ 12 w 12"/>
                <a:gd name="T15" fmla="*/ 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6"/>
                  </a:moveTo>
                  <a:lnTo>
                    <a:pt x="12" y="0"/>
                  </a:lnTo>
                  <a:lnTo>
                    <a:pt x="6" y="0"/>
                  </a:lnTo>
                  <a:lnTo>
                    <a:pt x="0" y="6"/>
                  </a:lnTo>
                  <a:lnTo>
                    <a:pt x="0" y="12"/>
                  </a:lnTo>
                  <a:lnTo>
                    <a:pt x="6" y="18"/>
                  </a:lnTo>
                  <a:lnTo>
                    <a:pt x="12" y="12"/>
                  </a:lnTo>
                  <a:lnTo>
                    <a:pt x="12"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61" name="Freeform 562">
              <a:extLst>
                <a:ext uri="{FF2B5EF4-FFF2-40B4-BE49-F238E27FC236}">
                  <a16:creationId xmlns:a16="http://schemas.microsoft.com/office/drawing/2014/main" id="{0AA4FC91-BD5A-2546-AE12-0203D80B4260}"/>
                </a:ext>
              </a:extLst>
            </p:cNvPr>
            <p:cNvSpPr/>
            <p:nvPr/>
          </p:nvSpPr>
          <p:spPr>
            <a:xfrm>
              <a:off x="6191250" y="4672013"/>
              <a:ext cx="19050" cy="28575"/>
            </a:xfrm>
            <a:custGeom>
              <a:avLst/>
              <a:gdLst>
                <a:gd name="T0" fmla="*/ 12 w 12"/>
                <a:gd name="T1" fmla="*/ 12 h 18"/>
                <a:gd name="T2" fmla="*/ 6 w 12"/>
                <a:gd name="T3" fmla="*/ 6 h 18"/>
                <a:gd name="T4" fmla="*/ 6 w 12"/>
                <a:gd name="T5" fmla="*/ 0 h 18"/>
                <a:gd name="T6" fmla="*/ 0 w 12"/>
                <a:gd name="T7" fmla="*/ 6 h 18"/>
                <a:gd name="T8" fmla="*/ 0 w 12"/>
                <a:gd name="T9" fmla="*/ 12 h 18"/>
                <a:gd name="T10" fmla="*/ 0 w 12"/>
                <a:gd name="T11" fmla="*/ 18 h 18"/>
                <a:gd name="T12" fmla="*/ 6 w 12"/>
                <a:gd name="T13" fmla="*/ 18 h 18"/>
                <a:gd name="T14" fmla="*/ 12 w 12"/>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2"/>
                  </a:moveTo>
                  <a:lnTo>
                    <a:pt x="6" y="6"/>
                  </a:lnTo>
                  <a:lnTo>
                    <a:pt x="6" y="0"/>
                  </a:lnTo>
                  <a:lnTo>
                    <a:pt x="0" y="6"/>
                  </a:lnTo>
                  <a:lnTo>
                    <a:pt x="0" y="12"/>
                  </a:lnTo>
                  <a:lnTo>
                    <a:pt x="0" y="18"/>
                  </a:lnTo>
                  <a:lnTo>
                    <a:pt x="6" y="18"/>
                  </a:lnTo>
                  <a:lnTo>
                    <a:pt x="12"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62" name="Freeform 563">
              <a:extLst>
                <a:ext uri="{FF2B5EF4-FFF2-40B4-BE49-F238E27FC236}">
                  <a16:creationId xmlns:a16="http://schemas.microsoft.com/office/drawing/2014/main" id="{A653DBAD-0CBA-3F47-8B27-CF445EE3C392}"/>
                </a:ext>
              </a:extLst>
            </p:cNvPr>
            <p:cNvSpPr/>
            <p:nvPr/>
          </p:nvSpPr>
          <p:spPr>
            <a:xfrm>
              <a:off x="6200775" y="4586288"/>
              <a:ext cx="9525" cy="19050"/>
            </a:xfrm>
            <a:custGeom>
              <a:avLst/>
              <a:gdLst>
                <a:gd name="T0" fmla="*/ 6 w 6"/>
                <a:gd name="T1" fmla="*/ 6 h 12"/>
                <a:gd name="T2" fmla="*/ 6 w 6"/>
                <a:gd name="T3" fmla="*/ 0 h 12"/>
                <a:gd name="T4" fmla="*/ 0 w 6"/>
                <a:gd name="T5" fmla="*/ 0 h 12"/>
                <a:gd name="T6" fmla="*/ 0 w 6"/>
                <a:gd name="T7" fmla="*/ 6 h 12"/>
                <a:gd name="T8" fmla="*/ 0 w 6"/>
                <a:gd name="T9" fmla="*/ 12 h 12"/>
                <a:gd name="T10" fmla="*/ 6 w 6"/>
                <a:gd name="T11" fmla="*/ 12 h 12"/>
                <a:gd name="T12" fmla="*/ 6 w 6"/>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6"/>
                  </a:moveTo>
                  <a:lnTo>
                    <a:pt x="6" y="0"/>
                  </a:lnTo>
                  <a:lnTo>
                    <a:pt x="0" y="0"/>
                  </a:lnTo>
                  <a:lnTo>
                    <a:pt x="0" y="6"/>
                  </a:lnTo>
                  <a:lnTo>
                    <a:pt x="0" y="12"/>
                  </a:lnTo>
                  <a:lnTo>
                    <a:pt x="6" y="12"/>
                  </a:lnTo>
                  <a:lnTo>
                    <a:pt x="6"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63" name="Freeform 564">
              <a:extLst>
                <a:ext uri="{FF2B5EF4-FFF2-40B4-BE49-F238E27FC236}">
                  <a16:creationId xmlns:a16="http://schemas.microsoft.com/office/drawing/2014/main" id="{A4821853-FB6C-1C4B-8A4C-B36974162E05}"/>
                </a:ext>
              </a:extLst>
            </p:cNvPr>
            <p:cNvSpPr/>
            <p:nvPr/>
          </p:nvSpPr>
          <p:spPr>
            <a:xfrm>
              <a:off x="6762750" y="5738813"/>
              <a:ext cx="180975" cy="276225"/>
            </a:xfrm>
            <a:custGeom>
              <a:avLst/>
              <a:gdLst>
                <a:gd name="T0" fmla="*/ 114 w 114"/>
                <a:gd name="T1" fmla="*/ 114 h 174"/>
                <a:gd name="T2" fmla="*/ 102 w 114"/>
                <a:gd name="T3" fmla="*/ 114 h 174"/>
                <a:gd name="T4" fmla="*/ 84 w 114"/>
                <a:gd name="T5" fmla="*/ 78 h 174"/>
                <a:gd name="T6" fmla="*/ 90 w 114"/>
                <a:gd name="T7" fmla="*/ 54 h 174"/>
                <a:gd name="T8" fmla="*/ 72 w 114"/>
                <a:gd name="T9" fmla="*/ 6 h 174"/>
                <a:gd name="T10" fmla="*/ 48 w 114"/>
                <a:gd name="T11" fmla="*/ 0 h 174"/>
                <a:gd name="T12" fmla="*/ 48 w 114"/>
                <a:gd name="T13" fmla="*/ 12 h 174"/>
                <a:gd name="T14" fmla="*/ 48 w 114"/>
                <a:gd name="T15" fmla="*/ 18 h 174"/>
                <a:gd name="T16" fmla="*/ 42 w 114"/>
                <a:gd name="T17" fmla="*/ 48 h 174"/>
                <a:gd name="T18" fmla="*/ 12 w 114"/>
                <a:gd name="T19" fmla="*/ 48 h 174"/>
                <a:gd name="T20" fmla="*/ 12 w 114"/>
                <a:gd name="T21" fmla="*/ 66 h 174"/>
                <a:gd name="T22" fmla="*/ 24 w 114"/>
                <a:gd name="T23" fmla="*/ 72 h 174"/>
                <a:gd name="T24" fmla="*/ 24 w 114"/>
                <a:gd name="T25" fmla="*/ 90 h 174"/>
                <a:gd name="T26" fmla="*/ 18 w 114"/>
                <a:gd name="T27" fmla="*/ 90 h 174"/>
                <a:gd name="T28" fmla="*/ 12 w 114"/>
                <a:gd name="T29" fmla="*/ 108 h 174"/>
                <a:gd name="T30" fmla="*/ 0 w 114"/>
                <a:gd name="T31" fmla="*/ 120 h 174"/>
                <a:gd name="T32" fmla="*/ 0 w 114"/>
                <a:gd name="T33" fmla="*/ 150 h 174"/>
                <a:gd name="T34" fmla="*/ 0 w 114"/>
                <a:gd name="T35" fmla="*/ 162 h 174"/>
                <a:gd name="T36" fmla="*/ 30 w 114"/>
                <a:gd name="T37" fmla="*/ 150 h 174"/>
                <a:gd name="T38" fmla="*/ 42 w 114"/>
                <a:gd name="T39" fmla="*/ 150 h 174"/>
                <a:gd name="T40" fmla="*/ 48 w 114"/>
                <a:gd name="T41" fmla="*/ 174 h 174"/>
                <a:gd name="T42" fmla="*/ 66 w 114"/>
                <a:gd name="T43" fmla="*/ 168 h 174"/>
                <a:gd name="T44" fmla="*/ 78 w 114"/>
                <a:gd name="T45" fmla="*/ 144 h 174"/>
                <a:gd name="T46" fmla="*/ 96 w 114"/>
                <a:gd name="T47" fmla="*/ 138 h 174"/>
                <a:gd name="T48" fmla="*/ 108 w 114"/>
                <a:gd name="T49" fmla="*/ 126 h 174"/>
                <a:gd name="T50" fmla="*/ 114 w 114"/>
                <a:gd name="T51" fmla="*/ 11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174">
                  <a:moveTo>
                    <a:pt x="114" y="114"/>
                  </a:moveTo>
                  <a:lnTo>
                    <a:pt x="102" y="114"/>
                  </a:lnTo>
                  <a:lnTo>
                    <a:pt x="84" y="78"/>
                  </a:lnTo>
                  <a:lnTo>
                    <a:pt x="90" y="54"/>
                  </a:lnTo>
                  <a:lnTo>
                    <a:pt x="72" y="6"/>
                  </a:lnTo>
                  <a:lnTo>
                    <a:pt x="48" y="0"/>
                  </a:lnTo>
                  <a:lnTo>
                    <a:pt x="48" y="12"/>
                  </a:lnTo>
                  <a:lnTo>
                    <a:pt x="48" y="18"/>
                  </a:lnTo>
                  <a:lnTo>
                    <a:pt x="42" y="48"/>
                  </a:lnTo>
                  <a:lnTo>
                    <a:pt x="12" y="48"/>
                  </a:lnTo>
                  <a:lnTo>
                    <a:pt x="12" y="66"/>
                  </a:lnTo>
                  <a:lnTo>
                    <a:pt x="24" y="72"/>
                  </a:lnTo>
                  <a:lnTo>
                    <a:pt x="24" y="90"/>
                  </a:lnTo>
                  <a:lnTo>
                    <a:pt x="18" y="90"/>
                  </a:lnTo>
                  <a:lnTo>
                    <a:pt x="12" y="108"/>
                  </a:lnTo>
                  <a:lnTo>
                    <a:pt x="0" y="120"/>
                  </a:lnTo>
                  <a:lnTo>
                    <a:pt x="0" y="150"/>
                  </a:lnTo>
                  <a:lnTo>
                    <a:pt x="0" y="162"/>
                  </a:lnTo>
                  <a:lnTo>
                    <a:pt x="30" y="150"/>
                  </a:lnTo>
                  <a:lnTo>
                    <a:pt x="42" y="150"/>
                  </a:lnTo>
                  <a:lnTo>
                    <a:pt x="48" y="174"/>
                  </a:lnTo>
                  <a:lnTo>
                    <a:pt x="66" y="168"/>
                  </a:lnTo>
                  <a:lnTo>
                    <a:pt x="78" y="144"/>
                  </a:lnTo>
                  <a:lnTo>
                    <a:pt x="96" y="138"/>
                  </a:lnTo>
                  <a:lnTo>
                    <a:pt x="108" y="126"/>
                  </a:lnTo>
                  <a:lnTo>
                    <a:pt x="114" y="114"/>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64" name="Freeform 565">
              <a:extLst>
                <a:ext uri="{FF2B5EF4-FFF2-40B4-BE49-F238E27FC236}">
                  <a16:creationId xmlns:a16="http://schemas.microsoft.com/office/drawing/2014/main" id="{61929FDC-99BC-8048-A26C-573F84DB8D59}"/>
                </a:ext>
              </a:extLst>
            </p:cNvPr>
            <p:cNvSpPr/>
            <p:nvPr/>
          </p:nvSpPr>
          <p:spPr>
            <a:xfrm>
              <a:off x="6867525" y="5748338"/>
              <a:ext cx="247650" cy="352425"/>
            </a:xfrm>
            <a:custGeom>
              <a:avLst/>
              <a:gdLst>
                <a:gd name="T0" fmla="*/ 156 w 156"/>
                <a:gd name="T1" fmla="*/ 48 h 222"/>
                <a:gd name="T2" fmla="*/ 150 w 156"/>
                <a:gd name="T3" fmla="*/ 30 h 222"/>
                <a:gd name="T4" fmla="*/ 144 w 156"/>
                <a:gd name="T5" fmla="*/ 30 h 222"/>
                <a:gd name="T6" fmla="*/ 132 w 156"/>
                <a:gd name="T7" fmla="*/ 42 h 222"/>
                <a:gd name="T8" fmla="*/ 120 w 156"/>
                <a:gd name="T9" fmla="*/ 24 h 222"/>
                <a:gd name="T10" fmla="*/ 114 w 156"/>
                <a:gd name="T11" fmla="*/ 42 h 222"/>
                <a:gd name="T12" fmla="*/ 108 w 156"/>
                <a:gd name="T13" fmla="*/ 42 h 222"/>
                <a:gd name="T14" fmla="*/ 102 w 156"/>
                <a:gd name="T15" fmla="*/ 42 h 222"/>
                <a:gd name="T16" fmla="*/ 102 w 156"/>
                <a:gd name="T17" fmla="*/ 30 h 222"/>
                <a:gd name="T18" fmla="*/ 96 w 156"/>
                <a:gd name="T19" fmla="*/ 24 h 222"/>
                <a:gd name="T20" fmla="*/ 72 w 156"/>
                <a:gd name="T21" fmla="*/ 24 h 222"/>
                <a:gd name="T22" fmla="*/ 66 w 156"/>
                <a:gd name="T23" fmla="*/ 24 h 222"/>
                <a:gd name="T24" fmla="*/ 60 w 156"/>
                <a:gd name="T25" fmla="*/ 18 h 222"/>
                <a:gd name="T26" fmla="*/ 54 w 156"/>
                <a:gd name="T27" fmla="*/ 12 h 222"/>
                <a:gd name="T28" fmla="*/ 42 w 156"/>
                <a:gd name="T29" fmla="*/ 18 h 222"/>
                <a:gd name="T30" fmla="*/ 30 w 156"/>
                <a:gd name="T31" fmla="*/ 6 h 222"/>
                <a:gd name="T32" fmla="*/ 6 w 156"/>
                <a:gd name="T33" fmla="*/ 0 h 222"/>
                <a:gd name="T34" fmla="*/ 24 w 156"/>
                <a:gd name="T35" fmla="*/ 48 h 222"/>
                <a:gd name="T36" fmla="*/ 18 w 156"/>
                <a:gd name="T37" fmla="*/ 72 h 222"/>
                <a:gd name="T38" fmla="*/ 36 w 156"/>
                <a:gd name="T39" fmla="*/ 108 h 222"/>
                <a:gd name="T40" fmla="*/ 48 w 156"/>
                <a:gd name="T41" fmla="*/ 108 h 222"/>
                <a:gd name="T42" fmla="*/ 42 w 156"/>
                <a:gd name="T43" fmla="*/ 120 h 222"/>
                <a:gd name="T44" fmla="*/ 30 w 156"/>
                <a:gd name="T45" fmla="*/ 132 h 222"/>
                <a:gd name="T46" fmla="*/ 12 w 156"/>
                <a:gd name="T47" fmla="*/ 138 h 222"/>
                <a:gd name="T48" fmla="*/ 0 w 156"/>
                <a:gd name="T49" fmla="*/ 162 h 222"/>
                <a:gd name="T50" fmla="*/ 18 w 156"/>
                <a:gd name="T51" fmla="*/ 174 h 222"/>
                <a:gd name="T52" fmla="*/ 24 w 156"/>
                <a:gd name="T53" fmla="*/ 168 h 222"/>
                <a:gd name="T54" fmla="*/ 36 w 156"/>
                <a:gd name="T55" fmla="*/ 192 h 222"/>
                <a:gd name="T56" fmla="*/ 42 w 156"/>
                <a:gd name="T57" fmla="*/ 192 h 222"/>
                <a:gd name="T58" fmla="*/ 48 w 156"/>
                <a:gd name="T59" fmla="*/ 186 h 222"/>
                <a:gd name="T60" fmla="*/ 54 w 156"/>
                <a:gd name="T61" fmla="*/ 192 h 222"/>
                <a:gd name="T62" fmla="*/ 48 w 156"/>
                <a:gd name="T63" fmla="*/ 198 h 222"/>
                <a:gd name="T64" fmla="*/ 48 w 156"/>
                <a:gd name="T65" fmla="*/ 204 h 222"/>
                <a:gd name="T66" fmla="*/ 48 w 156"/>
                <a:gd name="T67" fmla="*/ 210 h 222"/>
                <a:gd name="T68" fmla="*/ 54 w 156"/>
                <a:gd name="T69" fmla="*/ 204 h 222"/>
                <a:gd name="T70" fmla="*/ 60 w 156"/>
                <a:gd name="T71" fmla="*/ 198 h 222"/>
                <a:gd name="T72" fmla="*/ 66 w 156"/>
                <a:gd name="T73" fmla="*/ 198 h 222"/>
                <a:gd name="T74" fmla="*/ 66 w 156"/>
                <a:gd name="T75" fmla="*/ 204 h 222"/>
                <a:gd name="T76" fmla="*/ 66 w 156"/>
                <a:gd name="T77" fmla="*/ 210 h 222"/>
                <a:gd name="T78" fmla="*/ 54 w 156"/>
                <a:gd name="T79" fmla="*/ 216 h 222"/>
                <a:gd name="T80" fmla="*/ 54 w 156"/>
                <a:gd name="T81" fmla="*/ 222 h 222"/>
                <a:gd name="T82" fmla="*/ 60 w 156"/>
                <a:gd name="T83" fmla="*/ 222 h 222"/>
                <a:gd name="T84" fmla="*/ 72 w 156"/>
                <a:gd name="T85" fmla="*/ 216 h 222"/>
                <a:gd name="T86" fmla="*/ 84 w 156"/>
                <a:gd name="T87" fmla="*/ 204 h 222"/>
                <a:gd name="T88" fmla="*/ 90 w 156"/>
                <a:gd name="T89" fmla="*/ 198 h 222"/>
                <a:gd name="T90" fmla="*/ 96 w 156"/>
                <a:gd name="T91" fmla="*/ 186 h 222"/>
                <a:gd name="T92" fmla="*/ 96 w 156"/>
                <a:gd name="T93" fmla="*/ 180 h 222"/>
                <a:gd name="T94" fmla="*/ 96 w 156"/>
                <a:gd name="T95" fmla="*/ 174 h 222"/>
                <a:gd name="T96" fmla="*/ 84 w 156"/>
                <a:gd name="T97" fmla="*/ 150 h 222"/>
                <a:gd name="T98" fmla="*/ 78 w 156"/>
                <a:gd name="T99" fmla="*/ 114 h 222"/>
                <a:gd name="T100" fmla="*/ 84 w 156"/>
                <a:gd name="T101" fmla="*/ 108 h 222"/>
                <a:gd name="T102" fmla="*/ 96 w 156"/>
                <a:gd name="T103" fmla="*/ 108 h 222"/>
                <a:gd name="T104" fmla="*/ 102 w 156"/>
                <a:gd name="T105" fmla="*/ 96 h 222"/>
                <a:gd name="T106" fmla="*/ 120 w 156"/>
                <a:gd name="T107" fmla="*/ 102 h 222"/>
                <a:gd name="T108" fmla="*/ 138 w 156"/>
                <a:gd name="T109" fmla="*/ 84 h 222"/>
                <a:gd name="T110" fmla="*/ 156 w 156"/>
                <a:gd name="T111" fmla="*/ 4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 h="222">
                  <a:moveTo>
                    <a:pt x="156" y="48"/>
                  </a:moveTo>
                  <a:lnTo>
                    <a:pt x="150" y="30"/>
                  </a:lnTo>
                  <a:lnTo>
                    <a:pt x="144" y="30"/>
                  </a:lnTo>
                  <a:lnTo>
                    <a:pt x="132" y="42"/>
                  </a:lnTo>
                  <a:lnTo>
                    <a:pt x="120" y="24"/>
                  </a:lnTo>
                  <a:lnTo>
                    <a:pt x="114" y="42"/>
                  </a:lnTo>
                  <a:lnTo>
                    <a:pt x="108" y="42"/>
                  </a:lnTo>
                  <a:lnTo>
                    <a:pt x="102" y="42"/>
                  </a:lnTo>
                  <a:lnTo>
                    <a:pt x="102" y="30"/>
                  </a:lnTo>
                  <a:lnTo>
                    <a:pt x="96" y="24"/>
                  </a:lnTo>
                  <a:lnTo>
                    <a:pt x="72" y="24"/>
                  </a:lnTo>
                  <a:lnTo>
                    <a:pt x="66" y="24"/>
                  </a:lnTo>
                  <a:lnTo>
                    <a:pt x="60" y="18"/>
                  </a:lnTo>
                  <a:lnTo>
                    <a:pt x="54" y="12"/>
                  </a:lnTo>
                  <a:lnTo>
                    <a:pt x="42" y="18"/>
                  </a:lnTo>
                  <a:lnTo>
                    <a:pt x="30" y="6"/>
                  </a:lnTo>
                  <a:lnTo>
                    <a:pt x="6" y="0"/>
                  </a:lnTo>
                  <a:lnTo>
                    <a:pt x="24" y="48"/>
                  </a:lnTo>
                  <a:lnTo>
                    <a:pt x="18" y="72"/>
                  </a:lnTo>
                  <a:lnTo>
                    <a:pt x="36" y="108"/>
                  </a:lnTo>
                  <a:lnTo>
                    <a:pt x="48" y="108"/>
                  </a:lnTo>
                  <a:lnTo>
                    <a:pt x="42" y="120"/>
                  </a:lnTo>
                  <a:lnTo>
                    <a:pt x="30" y="132"/>
                  </a:lnTo>
                  <a:lnTo>
                    <a:pt x="12" y="138"/>
                  </a:lnTo>
                  <a:lnTo>
                    <a:pt x="0" y="162"/>
                  </a:lnTo>
                  <a:lnTo>
                    <a:pt x="18" y="174"/>
                  </a:lnTo>
                  <a:lnTo>
                    <a:pt x="24" y="168"/>
                  </a:lnTo>
                  <a:lnTo>
                    <a:pt x="36" y="192"/>
                  </a:lnTo>
                  <a:lnTo>
                    <a:pt x="42" y="192"/>
                  </a:lnTo>
                  <a:lnTo>
                    <a:pt x="48" y="186"/>
                  </a:lnTo>
                  <a:lnTo>
                    <a:pt x="54" y="192"/>
                  </a:lnTo>
                  <a:lnTo>
                    <a:pt x="48" y="198"/>
                  </a:lnTo>
                  <a:lnTo>
                    <a:pt x="48" y="204"/>
                  </a:lnTo>
                  <a:lnTo>
                    <a:pt x="48" y="210"/>
                  </a:lnTo>
                  <a:lnTo>
                    <a:pt x="54" y="204"/>
                  </a:lnTo>
                  <a:lnTo>
                    <a:pt x="60" y="198"/>
                  </a:lnTo>
                  <a:lnTo>
                    <a:pt x="66" y="198"/>
                  </a:lnTo>
                  <a:lnTo>
                    <a:pt x="66" y="204"/>
                  </a:lnTo>
                  <a:lnTo>
                    <a:pt x="66" y="210"/>
                  </a:lnTo>
                  <a:lnTo>
                    <a:pt x="54" y="216"/>
                  </a:lnTo>
                  <a:lnTo>
                    <a:pt x="54" y="222"/>
                  </a:lnTo>
                  <a:lnTo>
                    <a:pt x="60" y="222"/>
                  </a:lnTo>
                  <a:lnTo>
                    <a:pt x="72" y="216"/>
                  </a:lnTo>
                  <a:lnTo>
                    <a:pt x="84" y="204"/>
                  </a:lnTo>
                  <a:lnTo>
                    <a:pt x="90" y="198"/>
                  </a:lnTo>
                  <a:lnTo>
                    <a:pt x="96" y="186"/>
                  </a:lnTo>
                  <a:lnTo>
                    <a:pt x="96" y="180"/>
                  </a:lnTo>
                  <a:lnTo>
                    <a:pt x="96" y="174"/>
                  </a:lnTo>
                  <a:lnTo>
                    <a:pt x="84" y="150"/>
                  </a:lnTo>
                  <a:lnTo>
                    <a:pt x="78" y="114"/>
                  </a:lnTo>
                  <a:lnTo>
                    <a:pt x="84" y="108"/>
                  </a:lnTo>
                  <a:lnTo>
                    <a:pt x="96" y="108"/>
                  </a:lnTo>
                  <a:lnTo>
                    <a:pt x="102" y="96"/>
                  </a:lnTo>
                  <a:lnTo>
                    <a:pt x="120" y="102"/>
                  </a:lnTo>
                  <a:lnTo>
                    <a:pt x="138" y="84"/>
                  </a:lnTo>
                  <a:lnTo>
                    <a:pt x="156" y="4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65" name="Freeform 566">
              <a:extLst>
                <a:ext uri="{FF2B5EF4-FFF2-40B4-BE49-F238E27FC236}">
                  <a16:creationId xmlns:a16="http://schemas.microsoft.com/office/drawing/2014/main" id="{63419C22-8D56-4B4D-AA7B-3C8083397974}"/>
                </a:ext>
              </a:extLst>
            </p:cNvPr>
            <p:cNvSpPr/>
            <p:nvPr/>
          </p:nvSpPr>
          <p:spPr>
            <a:xfrm>
              <a:off x="7143750" y="5662613"/>
              <a:ext cx="123825" cy="295275"/>
            </a:xfrm>
            <a:custGeom>
              <a:avLst/>
              <a:gdLst>
                <a:gd name="T0" fmla="*/ 78 w 78"/>
                <a:gd name="T1" fmla="*/ 42 h 186"/>
                <a:gd name="T2" fmla="*/ 72 w 78"/>
                <a:gd name="T3" fmla="*/ 12 h 186"/>
                <a:gd name="T4" fmla="*/ 66 w 78"/>
                <a:gd name="T5" fmla="*/ 6 h 186"/>
                <a:gd name="T6" fmla="*/ 48 w 78"/>
                <a:gd name="T7" fmla="*/ 24 h 186"/>
                <a:gd name="T8" fmla="*/ 42 w 78"/>
                <a:gd name="T9" fmla="*/ 18 h 186"/>
                <a:gd name="T10" fmla="*/ 36 w 78"/>
                <a:gd name="T11" fmla="*/ 6 h 186"/>
                <a:gd name="T12" fmla="*/ 24 w 78"/>
                <a:gd name="T13" fmla="*/ 0 h 186"/>
                <a:gd name="T14" fmla="*/ 18 w 78"/>
                <a:gd name="T15" fmla="*/ 0 h 186"/>
                <a:gd name="T16" fmla="*/ 6 w 78"/>
                <a:gd name="T17" fmla="*/ 24 h 186"/>
                <a:gd name="T18" fmla="*/ 18 w 78"/>
                <a:gd name="T19" fmla="*/ 30 h 186"/>
                <a:gd name="T20" fmla="*/ 6 w 78"/>
                <a:gd name="T21" fmla="*/ 48 h 186"/>
                <a:gd name="T22" fmla="*/ 12 w 78"/>
                <a:gd name="T23" fmla="*/ 54 h 186"/>
                <a:gd name="T24" fmla="*/ 0 w 78"/>
                <a:gd name="T25" fmla="*/ 78 h 186"/>
                <a:gd name="T26" fmla="*/ 12 w 78"/>
                <a:gd name="T27" fmla="*/ 90 h 186"/>
                <a:gd name="T28" fmla="*/ 24 w 78"/>
                <a:gd name="T29" fmla="*/ 108 h 186"/>
                <a:gd name="T30" fmla="*/ 18 w 78"/>
                <a:gd name="T31" fmla="*/ 114 h 186"/>
                <a:gd name="T32" fmla="*/ 24 w 78"/>
                <a:gd name="T33" fmla="*/ 126 h 186"/>
                <a:gd name="T34" fmla="*/ 24 w 78"/>
                <a:gd name="T35" fmla="*/ 138 h 186"/>
                <a:gd name="T36" fmla="*/ 18 w 78"/>
                <a:gd name="T37" fmla="*/ 156 h 186"/>
                <a:gd name="T38" fmla="*/ 12 w 78"/>
                <a:gd name="T39" fmla="*/ 162 h 186"/>
                <a:gd name="T40" fmla="*/ 18 w 78"/>
                <a:gd name="T41" fmla="*/ 174 h 186"/>
                <a:gd name="T42" fmla="*/ 24 w 78"/>
                <a:gd name="T43" fmla="*/ 174 h 186"/>
                <a:gd name="T44" fmla="*/ 24 w 78"/>
                <a:gd name="T45" fmla="*/ 186 h 186"/>
                <a:gd name="T46" fmla="*/ 42 w 78"/>
                <a:gd name="T47" fmla="*/ 186 h 186"/>
                <a:gd name="T48" fmla="*/ 54 w 78"/>
                <a:gd name="T49" fmla="*/ 186 h 186"/>
                <a:gd name="T50" fmla="*/ 60 w 78"/>
                <a:gd name="T51" fmla="*/ 186 h 186"/>
                <a:gd name="T52" fmla="*/ 66 w 78"/>
                <a:gd name="T53" fmla="*/ 186 h 186"/>
                <a:gd name="T54" fmla="*/ 72 w 78"/>
                <a:gd name="T55" fmla="*/ 186 h 186"/>
                <a:gd name="T56" fmla="*/ 72 w 78"/>
                <a:gd name="T57" fmla="*/ 180 h 186"/>
                <a:gd name="T58" fmla="*/ 54 w 78"/>
                <a:gd name="T59" fmla="*/ 162 h 186"/>
                <a:gd name="T60" fmla="*/ 48 w 78"/>
                <a:gd name="T61" fmla="*/ 138 h 186"/>
                <a:gd name="T62" fmla="*/ 30 w 78"/>
                <a:gd name="T63" fmla="*/ 114 h 186"/>
                <a:gd name="T64" fmla="*/ 30 w 78"/>
                <a:gd name="T65" fmla="*/ 108 h 186"/>
                <a:gd name="T66" fmla="*/ 30 w 78"/>
                <a:gd name="T67" fmla="*/ 96 h 186"/>
                <a:gd name="T68" fmla="*/ 54 w 78"/>
                <a:gd name="T69" fmla="*/ 84 h 186"/>
                <a:gd name="T70" fmla="*/ 54 w 78"/>
                <a:gd name="T71" fmla="*/ 96 h 186"/>
                <a:gd name="T72" fmla="*/ 66 w 78"/>
                <a:gd name="T73" fmla="*/ 90 h 186"/>
                <a:gd name="T74" fmla="*/ 72 w 78"/>
                <a:gd name="T75" fmla="*/ 78 h 186"/>
                <a:gd name="T76" fmla="*/ 60 w 78"/>
                <a:gd name="T77" fmla="*/ 54 h 186"/>
                <a:gd name="T78" fmla="*/ 78 w 78"/>
                <a:gd name="T79" fmla="*/ 4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 h="186">
                  <a:moveTo>
                    <a:pt x="78" y="42"/>
                  </a:moveTo>
                  <a:lnTo>
                    <a:pt x="72" y="12"/>
                  </a:lnTo>
                  <a:lnTo>
                    <a:pt x="66" y="6"/>
                  </a:lnTo>
                  <a:lnTo>
                    <a:pt x="48" y="24"/>
                  </a:lnTo>
                  <a:lnTo>
                    <a:pt x="42" y="18"/>
                  </a:lnTo>
                  <a:lnTo>
                    <a:pt x="36" y="6"/>
                  </a:lnTo>
                  <a:lnTo>
                    <a:pt x="24" y="0"/>
                  </a:lnTo>
                  <a:lnTo>
                    <a:pt x="18" y="0"/>
                  </a:lnTo>
                  <a:lnTo>
                    <a:pt x="6" y="24"/>
                  </a:lnTo>
                  <a:lnTo>
                    <a:pt x="18" y="30"/>
                  </a:lnTo>
                  <a:lnTo>
                    <a:pt x="6" y="48"/>
                  </a:lnTo>
                  <a:lnTo>
                    <a:pt x="12" y="54"/>
                  </a:lnTo>
                  <a:lnTo>
                    <a:pt x="0" y="78"/>
                  </a:lnTo>
                  <a:lnTo>
                    <a:pt x="12" y="90"/>
                  </a:lnTo>
                  <a:lnTo>
                    <a:pt x="24" y="108"/>
                  </a:lnTo>
                  <a:lnTo>
                    <a:pt x="18" y="114"/>
                  </a:lnTo>
                  <a:lnTo>
                    <a:pt x="24" y="126"/>
                  </a:lnTo>
                  <a:lnTo>
                    <a:pt x="24" y="138"/>
                  </a:lnTo>
                  <a:lnTo>
                    <a:pt x="18" y="156"/>
                  </a:lnTo>
                  <a:lnTo>
                    <a:pt x="12" y="162"/>
                  </a:lnTo>
                  <a:lnTo>
                    <a:pt x="18" y="174"/>
                  </a:lnTo>
                  <a:lnTo>
                    <a:pt x="24" y="174"/>
                  </a:lnTo>
                  <a:lnTo>
                    <a:pt x="24" y="186"/>
                  </a:lnTo>
                  <a:lnTo>
                    <a:pt x="42" y="186"/>
                  </a:lnTo>
                  <a:lnTo>
                    <a:pt x="54" y="186"/>
                  </a:lnTo>
                  <a:lnTo>
                    <a:pt x="60" y="186"/>
                  </a:lnTo>
                  <a:lnTo>
                    <a:pt x="66" y="186"/>
                  </a:lnTo>
                  <a:lnTo>
                    <a:pt x="72" y="186"/>
                  </a:lnTo>
                  <a:lnTo>
                    <a:pt x="72" y="180"/>
                  </a:lnTo>
                  <a:lnTo>
                    <a:pt x="54" y="162"/>
                  </a:lnTo>
                  <a:lnTo>
                    <a:pt x="48" y="138"/>
                  </a:lnTo>
                  <a:lnTo>
                    <a:pt x="30" y="114"/>
                  </a:lnTo>
                  <a:lnTo>
                    <a:pt x="30" y="108"/>
                  </a:lnTo>
                  <a:lnTo>
                    <a:pt x="30" y="96"/>
                  </a:lnTo>
                  <a:lnTo>
                    <a:pt x="54" y="84"/>
                  </a:lnTo>
                  <a:lnTo>
                    <a:pt x="54" y="96"/>
                  </a:lnTo>
                  <a:lnTo>
                    <a:pt x="66" y="90"/>
                  </a:lnTo>
                  <a:lnTo>
                    <a:pt x="72" y="78"/>
                  </a:lnTo>
                  <a:lnTo>
                    <a:pt x="60" y="54"/>
                  </a:lnTo>
                  <a:lnTo>
                    <a:pt x="78" y="4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66" name="Freeform 567">
              <a:extLst>
                <a:ext uri="{FF2B5EF4-FFF2-40B4-BE49-F238E27FC236}">
                  <a16:creationId xmlns:a16="http://schemas.microsoft.com/office/drawing/2014/main" id="{E40DDE8A-14FF-5C47-9DA4-7613AF476211}"/>
                </a:ext>
              </a:extLst>
            </p:cNvPr>
            <p:cNvSpPr/>
            <p:nvPr/>
          </p:nvSpPr>
          <p:spPr>
            <a:xfrm>
              <a:off x="7200900" y="5957888"/>
              <a:ext cx="28575" cy="19050"/>
            </a:xfrm>
            <a:custGeom>
              <a:avLst/>
              <a:gdLst>
                <a:gd name="T0" fmla="*/ 18 w 18"/>
                <a:gd name="T1" fmla="*/ 6 h 12"/>
                <a:gd name="T2" fmla="*/ 18 w 18"/>
                <a:gd name="T3" fmla="*/ 0 h 12"/>
                <a:gd name="T4" fmla="*/ 12 w 18"/>
                <a:gd name="T5" fmla="*/ 0 h 12"/>
                <a:gd name="T6" fmla="*/ 6 w 18"/>
                <a:gd name="T7" fmla="*/ 6 h 12"/>
                <a:gd name="T8" fmla="*/ 0 w 18"/>
                <a:gd name="T9" fmla="*/ 6 h 12"/>
                <a:gd name="T10" fmla="*/ 0 w 18"/>
                <a:gd name="T11" fmla="*/ 12 h 12"/>
                <a:gd name="T12" fmla="*/ 6 w 18"/>
                <a:gd name="T13" fmla="*/ 12 h 12"/>
                <a:gd name="T14" fmla="*/ 18 w 18"/>
                <a:gd name="T15" fmla="*/ 12 h 12"/>
                <a:gd name="T16" fmla="*/ 18 w 18"/>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
                  <a:moveTo>
                    <a:pt x="18" y="6"/>
                  </a:moveTo>
                  <a:lnTo>
                    <a:pt x="18" y="0"/>
                  </a:lnTo>
                  <a:lnTo>
                    <a:pt x="12" y="0"/>
                  </a:lnTo>
                  <a:lnTo>
                    <a:pt x="6" y="6"/>
                  </a:lnTo>
                  <a:lnTo>
                    <a:pt x="0" y="6"/>
                  </a:lnTo>
                  <a:lnTo>
                    <a:pt x="0" y="12"/>
                  </a:lnTo>
                  <a:lnTo>
                    <a:pt x="6" y="12"/>
                  </a:lnTo>
                  <a:lnTo>
                    <a:pt x="18" y="12"/>
                  </a:lnTo>
                  <a:lnTo>
                    <a:pt x="18"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67" name="Freeform 568">
              <a:extLst>
                <a:ext uri="{FF2B5EF4-FFF2-40B4-BE49-F238E27FC236}">
                  <a16:creationId xmlns:a16="http://schemas.microsoft.com/office/drawing/2014/main" id="{390C0AF7-DE71-8848-B4A2-8F9E4B8EECBF}"/>
                </a:ext>
              </a:extLst>
            </p:cNvPr>
            <p:cNvSpPr/>
            <p:nvPr/>
          </p:nvSpPr>
          <p:spPr>
            <a:xfrm>
              <a:off x="5667375" y="5776913"/>
              <a:ext cx="209550" cy="247650"/>
            </a:xfrm>
            <a:custGeom>
              <a:avLst/>
              <a:gdLst>
                <a:gd name="T0" fmla="*/ 132 w 132"/>
                <a:gd name="T1" fmla="*/ 54 h 156"/>
                <a:gd name="T2" fmla="*/ 120 w 132"/>
                <a:gd name="T3" fmla="*/ 36 h 156"/>
                <a:gd name="T4" fmla="*/ 108 w 132"/>
                <a:gd name="T5" fmla="*/ 18 h 156"/>
                <a:gd name="T6" fmla="*/ 96 w 132"/>
                <a:gd name="T7" fmla="*/ 18 h 156"/>
                <a:gd name="T8" fmla="*/ 78 w 132"/>
                <a:gd name="T9" fmla="*/ 6 h 156"/>
                <a:gd name="T10" fmla="*/ 66 w 132"/>
                <a:gd name="T11" fmla="*/ 6 h 156"/>
                <a:gd name="T12" fmla="*/ 54 w 132"/>
                <a:gd name="T13" fmla="*/ 18 h 156"/>
                <a:gd name="T14" fmla="*/ 60 w 132"/>
                <a:gd name="T15" fmla="*/ 24 h 156"/>
                <a:gd name="T16" fmla="*/ 66 w 132"/>
                <a:gd name="T17" fmla="*/ 30 h 156"/>
                <a:gd name="T18" fmla="*/ 72 w 132"/>
                <a:gd name="T19" fmla="*/ 48 h 156"/>
                <a:gd name="T20" fmla="*/ 60 w 132"/>
                <a:gd name="T21" fmla="*/ 48 h 156"/>
                <a:gd name="T22" fmla="*/ 60 w 132"/>
                <a:gd name="T23" fmla="*/ 36 h 156"/>
                <a:gd name="T24" fmla="*/ 54 w 132"/>
                <a:gd name="T25" fmla="*/ 30 h 156"/>
                <a:gd name="T26" fmla="*/ 42 w 132"/>
                <a:gd name="T27" fmla="*/ 36 h 156"/>
                <a:gd name="T28" fmla="*/ 30 w 132"/>
                <a:gd name="T29" fmla="*/ 36 h 156"/>
                <a:gd name="T30" fmla="*/ 18 w 132"/>
                <a:gd name="T31" fmla="*/ 42 h 156"/>
                <a:gd name="T32" fmla="*/ 6 w 132"/>
                <a:gd name="T33" fmla="*/ 48 h 156"/>
                <a:gd name="T34" fmla="*/ 0 w 132"/>
                <a:gd name="T35" fmla="*/ 54 h 156"/>
                <a:gd name="T36" fmla="*/ 6 w 132"/>
                <a:gd name="T37" fmla="*/ 66 h 156"/>
                <a:gd name="T38" fmla="*/ 6 w 132"/>
                <a:gd name="T39" fmla="*/ 78 h 156"/>
                <a:gd name="T40" fmla="*/ 12 w 132"/>
                <a:gd name="T41" fmla="*/ 90 h 156"/>
                <a:gd name="T42" fmla="*/ 18 w 132"/>
                <a:gd name="T43" fmla="*/ 78 h 156"/>
                <a:gd name="T44" fmla="*/ 30 w 132"/>
                <a:gd name="T45" fmla="*/ 78 h 156"/>
                <a:gd name="T46" fmla="*/ 36 w 132"/>
                <a:gd name="T47" fmla="*/ 84 h 156"/>
                <a:gd name="T48" fmla="*/ 42 w 132"/>
                <a:gd name="T49" fmla="*/ 96 h 156"/>
                <a:gd name="T50" fmla="*/ 54 w 132"/>
                <a:gd name="T51" fmla="*/ 108 h 156"/>
                <a:gd name="T52" fmla="*/ 66 w 132"/>
                <a:gd name="T53" fmla="*/ 114 h 156"/>
                <a:gd name="T54" fmla="*/ 84 w 132"/>
                <a:gd name="T55" fmla="*/ 126 h 156"/>
                <a:gd name="T56" fmla="*/ 96 w 132"/>
                <a:gd name="T57" fmla="*/ 144 h 156"/>
                <a:gd name="T58" fmla="*/ 108 w 132"/>
                <a:gd name="T59" fmla="*/ 144 h 156"/>
                <a:gd name="T60" fmla="*/ 108 w 132"/>
                <a:gd name="T61" fmla="*/ 156 h 156"/>
                <a:gd name="T62" fmla="*/ 120 w 132"/>
                <a:gd name="T63" fmla="*/ 150 h 156"/>
                <a:gd name="T64" fmla="*/ 114 w 132"/>
                <a:gd name="T65" fmla="*/ 138 h 156"/>
                <a:gd name="T66" fmla="*/ 120 w 132"/>
                <a:gd name="T67" fmla="*/ 126 h 156"/>
                <a:gd name="T68" fmla="*/ 108 w 132"/>
                <a:gd name="T69" fmla="*/ 114 h 156"/>
                <a:gd name="T70" fmla="*/ 96 w 132"/>
                <a:gd name="T71" fmla="*/ 114 h 156"/>
                <a:gd name="T72" fmla="*/ 84 w 132"/>
                <a:gd name="T73" fmla="*/ 114 h 156"/>
                <a:gd name="T74" fmla="*/ 96 w 132"/>
                <a:gd name="T75" fmla="*/ 96 h 156"/>
                <a:gd name="T76" fmla="*/ 90 w 132"/>
                <a:gd name="T77" fmla="*/ 84 h 156"/>
                <a:gd name="T78" fmla="*/ 90 w 132"/>
                <a:gd name="T79" fmla="*/ 72 h 156"/>
                <a:gd name="T80" fmla="*/ 102 w 132"/>
                <a:gd name="T81" fmla="*/ 78 h 156"/>
                <a:gd name="T82" fmla="*/ 114 w 132"/>
                <a:gd name="T83" fmla="*/ 84 h 156"/>
                <a:gd name="T84" fmla="*/ 126 w 132"/>
                <a:gd name="T85" fmla="*/ 84 h 156"/>
                <a:gd name="T86" fmla="*/ 132 w 132"/>
                <a:gd name="T87" fmla="*/ 6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56">
                  <a:moveTo>
                    <a:pt x="132" y="60"/>
                  </a:moveTo>
                  <a:lnTo>
                    <a:pt x="132" y="54"/>
                  </a:lnTo>
                  <a:lnTo>
                    <a:pt x="126" y="42"/>
                  </a:lnTo>
                  <a:lnTo>
                    <a:pt x="120" y="36"/>
                  </a:lnTo>
                  <a:lnTo>
                    <a:pt x="114" y="30"/>
                  </a:lnTo>
                  <a:lnTo>
                    <a:pt x="108" y="18"/>
                  </a:lnTo>
                  <a:lnTo>
                    <a:pt x="102" y="18"/>
                  </a:lnTo>
                  <a:lnTo>
                    <a:pt x="96" y="18"/>
                  </a:lnTo>
                  <a:lnTo>
                    <a:pt x="90" y="18"/>
                  </a:lnTo>
                  <a:lnTo>
                    <a:pt x="78" y="6"/>
                  </a:lnTo>
                  <a:lnTo>
                    <a:pt x="72" y="0"/>
                  </a:lnTo>
                  <a:lnTo>
                    <a:pt x="66" y="6"/>
                  </a:lnTo>
                  <a:lnTo>
                    <a:pt x="60" y="12"/>
                  </a:lnTo>
                  <a:lnTo>
                    <a:pt x="54" y="18"/>
                  </a:lnTo>
                  <a:lnTo>
                    <a:pt x="54" y="24"/>
                  </a:lnTo>
                  <a:lnTo>
                    <a:pt x="60" y="24"/>
                  </a:lnTo>
                  <a:lnTo>
                    <a:pt x="66" y="24"/>
                  </a:lnTo>
                  <a:lnTo>
                    <a:pt x="66" y="30"/>
                  </a:lnTo>
                  <a:lnTo>
                    <a:pt x="72" y="42"/>
                  </a:lnTo>
                  <a:lnTo>
                    <a:pt x="72" y="48"/>
                  </a:lnTo>
                  <a:lnTo>
                    <a:pt x="66" y="48"/>
                  </a:lnTo>
                  <a:lnTo>
                    <a:pt x="60" y="48"/>
                  </a:lnTo>
                  <a:lnTo>
                    <a:pt x="60" y="42"/>
                  </a:lnTo>
                  <a:lnTo>
                    <a:pt x="60" y="36"/>
                  </a:lnTo>
                  <a:lnTo>
                    <a:pt x="60" y="30"/>
                  </a:lnTo>
                  <a:lnTo>
                    <a:pt x="54" y="30"/>
                  </a:lnTo>
                  <a:lnTo>
                    <a:pt x="48" y="36"/>
                  </a:lnTo>
                  <a:lnTo>
                    <a:pt x="42" y="36"/>
                  </a:lnTo>
                  <a:lnTo>
                    <a:pt x="36" y="42"/>
                  </a:lnTo>
                  <a:lnTo>
                    <a:pt x="30" y="36"/>
                  </a:lnTo>
                  <a:lnTo>
                    <a:pt x="24" y="36"/>
                  </a:lnTo>
                  <a:lnTo>
                    <a:pt x="18" y="42"/>
                  </a:lnTo>
                  <a:lnTo>
                    <a:pt x="12" y="48"/>
                  </a:lnTo>
                  <a:lnTo>
                    <a:pt x="6" y="48"/>
                  </a:lnTo>
                  <a:lnTo>
                    <a:pt x="0" y="48"/>
                  </a:lnTo>
                  <a:lnTo>
                    <a:pt x="0" y="54"/>
                  </a:lnTo>
                  <a:lnTo>
                    <a:pt x="6" y="60"/>
                  </a:lnTo>
                  <a:lnTo>
                    <a:pt x="6" y="66"/>
                  </a:lnTo>
                  <a:lnTo>
                    <a:pt x="6" y="72"/>
                  </a:lnTo>
                  <a:lnTo>
                    <a:pt x="6" y="78"/>
                  </a:lnTo>
                  <a:lnTo>
                    <a:pt x="6" y="84"/>
                  </a:lnTo>
                  <a:lnTo>
                    <a:pt x="12" y="90"/>
                  </a:lnTo>
                  <a:lnTo>
                    <a:pt x="18" y="84"/>
                  </a:lnTo>
                  <a:lnTo>
                    <a:pt x="18" y="78"/>
                  </a:lnTo>
                  <a:lnTo>
                    <a:pt x="24" y="78"/>
                  </a:lnTo>
                  <a:lnTo>
                    <a:pt x="30" y="78"/>
                  </a:lnTo>
                  <a:lnTo>
                    <a:pt x="36" y="78"/>
                  </a:lnTo>
                  <a:lnTo>
                    <a:pt x="36" y="84"/>
                  </a:lnTo>
                  <a:lnTo>
                    <a:pt x="42" y="90"/>
                  </a:lnTo>
                  <a:lnTo>
                    <a:pt x="42" y="96"/>
                  </a:lnTo>
                  <a:lnTo>
                    <a:pt x="42" y="102"/>
                  </a:lnTo>
                  <a:lnTo>
                    <a:pt x="54" y="108"/>
                  </a:lnTo>
                  <a:lnTo>
                    <a:pt x="60" y="108"/>
                  </a:lnTo>
                  <a:lnTo>
                    <a:pt x="66" y="114"/>
                  </a:lnTo>
                  <a:lnTo>
                    <a:pt x="66" y="126"/>
                  </a:lnTo>
                  <a:lnTo>
                    <a:pt x="84" y="126"/>
                  </a:lnTo>
                  <a:lnTo>
                    <a:pt x="96" y="132"/>
                  </a:lnTo>
                  <a:lnTo>
                    <a:pt x="96" y="144"/>
                  </a:lnTo>
                  <a:lnTo>
                    <a:pt x="102" y="150"/>
                  </a:lnTo>
                  <a:lnTo>
                    <a:pt x="108" y="144"/>
                  </a:lnTo>
                  <a:lnTo>
                    <a:pt x="108" y="150"/>
                  </a:lnTo>
                  <a:lnTo>
                    <a:pt x="108" y="156"/>
                  </a:lnTo>
                  <a:lnTo>
                    <a:pt x="114" y="156"/>
                  </a:lnTo>
                  <a:lnTo>
                    <a:pt x="120" y="150"/>
                  </a:lnTo>
                  <a:lnTo>
                    <a:pt x="120" y="144"/>
                  </a:lnTo>
                  <a:lnTo>
                    <a:pt x="114" y="138"/>
                  </a:lnTo>
                  <a:lnTo>
                    <a:pt x="114" y="132"/>
                  </a:lnTo>
                  <a:lnTo>
                    <a:pt x="120" y="126"/>
                  </a:lnTo>
                  <a:lnTo>
                    <a:pt x="114" y="114"/>
                  </a:lnTo>
                  <a:lnTo>
                    <a:pt x="108" y="114"/>
                  </a:lnTo>
                  <a:lnTo>
                    <a:pt x="102" y="114"/>
                  </a:lnTo>
                  <a:lnTo>
                    <a:pt x="96" y="114"/>
                  </a:lnTo>
                  <a:lnTo>
                    <a:pt x="90" y="114"/>
                  </a:lnTo>
                  <a:lnTo>
                    <a:pt x="84" y="114"/>
                  </a:lnTo>
                  <a:lnTo>
                    <a:pt x="84" y="108"/>
                  </a:lnTo>
                  <a:lnTo>
                    <a:pt x="96" y="96"/>
                  </a:lnTo>
                  <a:lnTo>
                    <a:pt x="96" y="90"/>
                  </a:lnTo>
                  <a:lnTo>
                    <a:pt x="90" y="84"/>
                  </a:lnTo>
                  <a:lnTo>
                    <a:pt x="84" y="78"/>
                  </a:lnTo>
                  <a:lnTo>
                    <a:pt x="90" y="72"/>
                  </a:lnTo>
                  <a:lnTo>
                    <a:pt x="96" y="72"/>
                  </a:lnTo>
                  <a:lnTo>
                    <a:pt x="102" y="78"/>
                  </a:lnTo>
                  <a:lnTo>
                    <a:pt x="108" y="84"/>
                  </a:lnTo>
                  <a:lnTo>
                    <a:pt x="114" y="84"/>
                  </a:lnTo>
                  <a:lnTo>
                    <a:pt x="120" y="84"/>
                  </a:lnTo>
                  <a:lnTo>
                    <a:pt x="126" y="84"/>
                  </a:lnTo>
                  <a:lnTo>
                    <a:pt x="132" y="72"/>
                  </a:lnTo>
                  <a:lnTo>
                    <a:pt x="132" y="6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68" name="Freeform 569">
              <a:extLst>
                <a:ext uri="{FF2B5EF4-FFF2-40B4-BE49-F238E27FC236}">
                  <a16:creationId xmlns:a16="http://schemas.microsoft.com/office/drawing/2014/main" id="{53EEEA32-F9DC-114E-826D-49A7326CA7E6}"/>
                </a:ext>
              </a:extLst>
            </p:cNvPr>
            <p:cNvSpPr/>
            <p:nvPr/>
          </p:nvSpPr>
          <p:spPr>
            <a:xfrm>
              <a:off x="5876925" y="5986463"/>
              <a:ext cx="76200" cy="38100"/>
            </a:xfrm>
            <a:custGeom>
              <a:avLst/>
              <a:gdLst>
                <a:gd name="T0" fmla="*/ 48 w 48"/>
                <a:gd name="T1" fmla="*/ 6 h 24"/>
                <a:gd name="T2" fmla="*/ 42 w 48"/>
                <a:gd name="T3" fmla="*/ 6 h 24"/>
                <a:gd name="T4" fmla="*/ 42 w 48"/>
                <a:gd name="T5" fmla="*/ 0 h 24"/>
                <a:gd name="T6" fmla="*/ 30 w 48"/>
                <a:gd name="T7" fmla="*/ 0 h 24"/>
                <a:gd name="T8" fmla="*/ 24 w 48"/>
                <a:gd name="T9" fmla="*/ 0 h 24"/>
                <a:gd name="T10" fmla="*/ 12 w 48"/>
                <a:gd name="T11" fmla="*/ 6 h 24"/>
                <a:gd name="T12" fmla="*/ 6 w 48"/>
                <a:gd name="T13" fmla="*/ 12 h 24"/>
                <a:gd name="T14" fmla="*/ 0 w 48"/>
                <a:gd name="T15" fmla="*/ 18 h 24"/>
                <a:gd name="T16" fmla="*/ 0 w 48"/>
                <a:gd name="T17" fmla="*/ 24 h 24"/>
                <a:gd name="T18" fmla="*/ 6 w 48"/>
                <a:gd name="T19" fmla="*/ 24 h 24"/>
                <a:gd name="T20" fmla="*/ 18 w 48"/>
                <a:gd name="T21" fmla="*/ 24 h 24"/>
                <a:gd name="T22" fmla="*/ 24 w 48"/>
                <a:gd name="T23" fmla="*/ 24 h 24"/>
                <a:gd name="T24" fmla="*/ 36 w 48"/>
                <a:gd name="T25" fmla="*/ 18 h 24"/>
                <a:gd name="T26" fmla="*/ 42 w 48"/>
                <a:gd name="T27" fmla="*/ 12 h 24"/>
                <a:gd name="T28" fmla="*/ 48 w 48"/>
                <a:gd name="T29" fmla="*/ 12 h 24"/>
                <a:gd name="T30" fmla="*/ 48 w 48"/>
                <a:gd name="T31"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24">
                  <a:moveTo>
                    <a:pt x="48" y="6"/>
                  </a:moveTo>
                  <a:lnTo>
                    <a:pt x="42" y="6"/>
                  </a:lnTo>
                  <a:lnTo>
                    <a:pt x="42" y="0"/>
                  </a:lnTo>
                  <a:lnTo>
                    <a:pt x="30" y="0"/>
                  </a:lnTo>
                  <a:lnTo>
                    <a:pt x="24" y="0"/>
                  </a:lnTo>
                  <a:lnTo>
                    <a:pt x="12" y="6"/>
                  </a:lnTo>
                  <a:lnTo>
                    <a:pt x="6" y="12"/>
                  </a:lnTo>
                  <a:lnTo>
                    <a:pt x="0" y="18"/>
                  </a:lnTo>
                  <a:lnTo>
                    <a:pt x="0" y="24"/>
                  </a:lnTo>
                  <a:lnTo>
                    <a:pt x="6" y="24"/>
                  </a:lnTo>
                  <a:lnTo>
                    <a:pt x="18" y="24"/>
                  </a:lnTo>
                  <a:lnTo>
                    <a:pt x="24" y="24"/>
                  </a:lnTo>
                  <a:lnTo>
                    <a:pt x="36" y="18"/>
                  </a:lnTo>
                  <a:lnTo>
                    <a:pt x="42" y="12"/>
                  </a:lnTo>
                  <a:lnTo>
                    <a:pt x="48" y="12"/>
                  </a:lnTo>
                  <a:lnTo>
                    <a:pt x="48"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69" name="Freeform 570">
              <a:extLst>
                <a:ext uri="{FF2B5EF4-FFF2-40B4-BE49-F238E27FC236}">
                  <a16:creationId xmlns:a16="http://schemas.microsoft.com/office/drawing/2014/main" id="{F63A21D0-EAC6-A547-ABE0-4E16D4DF9585}"/>
                </a:ext>
              </a:extLst>
            </p:cNvPr>
            <p:cNvSpPr/>
            <p:nvPr/>
          </p:nvSpPr>
          <p:spPr>
            <a:xfrm>
              <a:off x="6096000" y="5738813"/>
              <a:ext cx="19050" cy="57150"/>
            </a:xfrm>
            <a:custGeom>
              <a:avLst/>
              <a:gdLst>
                <a:gd name="T0" fmla="*/ 12 w 12"/>
                <a:gd name="T1" fmla="*/ 18 h 36"/>
                <a:gd name="T2" fmla="*/ 6 w 12"/>
                <a:gd name="T3" fmla="*/ 6 h 36"/>
                <a:gd name="T4" fmla="*/ 6 w 12"/>
                <a:gd name="T5" fmla="*/ 0 h 36"/>
                <a:gd name="T6" fmla="*/ 0 w 12"/>
                <a:gd name="T7" fmla="*/ 0 h 36"/>
                <a:gd name="T8" fmla="*/ 0 w 12"/>
                <a:gd name="T9" fmla="*/ 6 h 36"/>
                <a:gd name="T10" fmla="*/ 0 w 12"/>
                <a:gd name="T11" fmla="*/ 24 h 36"/>
                <a:gd name="T12" fmla="*/ 0 w 12"/>
                <a:gd name="T13" fmla="*/ 30 h 36"/>
                <a:gd name="T14" fmla="*/ 0 w 12"/>
                <a:gd name="T15" fmla="*/ 36 h 36"/>
                <a:gd name="T16" fmla="*/ 12 w 12"/>
                <a:gd name="T17" fmla="*/ 36 h 36"/>
                <a:gd name="T18" fmla="*/ 12 w 12"/>
                <a:gd name="T19" fmla="*/ 24 h 36"/>
                <a:gd name="T20" fmla="*/ 12 w 12"/>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36">
                  <a:moveTo>
                    <a:pt x="12" y="18"/>
                  </a:moveTo>
                  <a:lnTo>
                    <a:pt x="6" y="6"/>
                  </a:lnTo>
                  <a:lnTo>
                    <a:pt x="6" y="0"/>
                  </a:lnTo>
                  <a:lnTo>
                    <a:pt x="0" y="0"/>
                  </a:lnTo>
                  <a:lnTo>
                    <a:pt x="0" y="6"/>
                  </a:lnTo>
                  <a:lnTo>
                    <a:pt x="0" y="24"/>
                  </a:lnTo>
                  <a:lnTo>
                    <a:pt x="0" y="30"/>
                  </a:lnTo>
                  <a:lnTo>
                    <a:pt x="0" y="36"/>
                  </a:lnTo>
                  <a:lnTo>
                    <a:pt x="12" y="36"/>
                  </a:lnTo>
                  <a:lnTo>
                    <a:pt x="12" y="24"/>
                  </a:lnTo>
                  <a:lnTo>
                    <a:pt x="12" y="1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70" name="Freeform 571">
              <a:extLst>
                <a:ext uri="{FF2B5EF4-FFF2-40B4-BE49-F238E27FC236}">
                  <a16:creationId xmlns:a16="http://schemas.microsoft.com/office/drawing/2014/main" id="{E95F6F83-CB43-934F-BCBA-B5E8E0F132B8}"/>
                </a:ext>
              </a:extLst>
            </p:cNvPr>
            <p:cNvSpPr/>
            <p:nvPr/>
          </p:nvSpPr>
          <p:spPr>
            <a:xfrm>
              <a:off x="6010275" y="6043613"/>
              <a:ext cx="47625" cy="38100"/>
            </a:xfrm>
            <a:custGeom>
              <a:avLst/>
              <a:gdLst>
                <a:gd name="T0" fmla="*/ 30 w 30"/>
                <a:gd name="T1" fmla="*/ 6 h 24"/>
                <a:gd name="T2" fmla="*/ 18 w 30"/>
                <a:gd name="T3" fmla="*/ 0 h 24"/>
                <a:gd name="T4" fmla="*/ 6 w 30"/>
                <a:gd name="T5" fmla="*/ 6 h 24"/>
                <a:gd name="T6" fmla="*/ 6 w 30"/>
                <a:gd name="T7" fmla="*/ 12 h 24"/>
                <a:gd name="T8" fmla="*/ 0 w 30"/>
                <a:gd name="T9" fmla="*/ 12 h 24"/>
                <a:gd name="T10" fmla="*/ 6 w 30"/>
                <a:gd name="T11" fmla="*/ 18 h 24"/>
                <a:gd name="T12" fmla="*/ 12 w 30"/>
                <a:gd name="T13" fmla="*/ 24 h 24"/>
                <a:gd name="T14" fmla="*/ 18 w 30"/>
                <a:gd name="T15" fmla="*/ 24 h 24"/>
                <a:gd name="T16" fmla="*/ 18 w 30"/>
                <a:gd name="T17" fmla="*/ 18 h 24"/>
                <a:gd name="T18" fmla="*/ 24 w 30"/>
                <a:gd name="T19" fmla="*/ 18 h 24"/>
                <a:gd name="T20" fmla="*/ 30 w 30"/>
                <a:gd name="T21" fmla="*/ 12 h 24"/>
                <a:gd name="T22" fmla="*/ 30 w 30"/>
                <a:gd name="T2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4">
                  <a:moveTo>
                    <a:pt x="30" y="6"/>
                  </a:moveTo>
                  <a:lnTo>
                    <a:pt x="18" y="0"/>
                  </a:lnTo>
                  <a:lnTo>
                    <a:pt x="6" y="6"/>
                  </a:lnTo>
                  <a:lnTo>
                    <a:pt x="6" y="12"/>
                  </a:lnTo>
                  <a:lnTo>
                    <a:pt x="0" y="12"/>
                  </a:lnTo>
                  <a:lnTo>
                    <a:pt x="6" y="18"/>
                  </a:lnTo>
                  <a:lnTo>
                    <a:pt x="12" y="24"/>
                  </a:lnTo>
                  <a:lnTo>
                    <a:pt x="18" y="24"/>
                  </a:lnTo>
                  <a:lnTo>
                    <a:pt x="18" y="18"/>
                  </a:lnTo>
                  <a:lnTo>
                    <a:pt x="24" y="18"/>
                  </a:lnTo>
                  <a:lnTo>
                    <a:pt x="30" y="12"/>
                  </a:lnTo>
                  <a:lnTo>
                    <a:pt x="30"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71" name="Freeform 572">
              <a:extLst>
                <a:ext uri="{FF2B5EF4-FFF2-40B4-BE49-F238E27FC236}">
                  <a16:creationId xmlns:a16="http://schemas.microsoft.com/office/drawing/2014/main" id="{7E41D7B5-6D91-F849-855D-806A8C028A02}"/>
                </a:ext>
              </a:extLst>
            </p:cNvPr>
            <p:cNvSpPr/>
            <p:nvPr/>
          </p:nvSpPr>
          <p:spPr>
            <a:xfrm>
              <a:off x="5953125" y="5919788"/>
              <a:ext cx="38100" cy="47625"/>
            </a:xfrm>
            <a:custGeom>
              <a:avLst/>
              <a:gdLst>
                <a:gd name="T0" fmla="*/ 24 w 24"/>
                <a:gd name="T1" fmla="*/ 24 h 30"/>
                <a:gd name="T2" fmla="*/ 18 w 24"/>
                <a:gd name="T3" fmla="*/ 18 h 30"/>
                <a:gd name="T4" fmla="*/ 18 w 24"/>
                <a:gd name="T5" fmla="*/ 12 h 30"/>
                <a:gd name="T6" fmla="*/ 18 w 24"/>
                <a:gd name="T7" fmla="*/ 6 h 30"/>
                <a:gd name="T8" fmla="*/ 12 w 24"/>
                <a:gd name="T9" fmla="*/ 6 h 30"/>
                <a:gd name="T10" fmla="*/ 12 w 24"/>
                <a:gd name="T11" fmla="*/ 0 h 30"/>
                <a:gd name="T12" fmla="*/ 6 w 24"/>
                <a:gd name="T13" fmla="*/ 6 h 30"/>
                <a:gd name="T14" fmla="*/ 0 w 24"/>
                <a:gd name="T15" fmla="*/ 12 h 30"/>
                <a:gd name="T16" fmla="*/ 6 w 24"/>
                <a:gd name="T17" fmla="*/ 18 h 30"/>
                <a:gd name="T18" fmla="*/ 12 w 24"/>
                <a:gd name="T19" fmla="*/ 30 h 30"/>
                <a:gd name="T20" fmla="*/ 18 w 24"/>
                <a:gd name="T21" fmla="*/ 30 h 30"/>
                <a:gd name="T22" fmla="*/ 24 w 24"/>
                <a:gd name="T23" fmla="*/ 30 h 30"/>
                <a:gd name="T24" fmla="*/ 24 w 24"/>
                <a:gd name="T2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24" y="24"/>
                  </a:moveTo>
                  <a:lnTo>
                    <a:pt x="18" y="18"/>
                  </a:lnTo>
                  <a:lnTo>
                    <a:pt x="18" y="12"/>
                  </a:lnTo>
                  <a:lnTo>
                    <a:pt x="18" y="6"/>
                  </a:lnTo>
                  <a:lnTo>
                    <a:pt x="12" y="6"/>
                  </a:lnTo>
                  <a:lnTo>
                    <a:pt x="12" y="0"/>
                  </a:lnTo>
                  <a:lnTo>
                    <a:pt x="6" y="6"/>
                  </a:lnTo>
                  <a:lnTo>
                    <a:pt x="0" y="12"/>
                  </a:lnTo>
                  <a:lnTo>
                    <a:pt x="6" y="18"/>
                  </a:lnTo>
                  <a:lnTo>
                    <a:pt x="12" y="30"/>
                  </a:lnTo>
                  <a:lnTo>
                    <a:pt x="18" y="30"/>
                  </a:lnTo>
                  <a:lnTo>
                    <a:pt x="24" y="30"/>
                  </a:lnTo>
                  <a:lnTo>
                    <a:pt x="24" y="24"/>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72" name="Freeform 573">
              <a:extLst>
                <a:ext uri="{FF2B5EF4-FFF2-40B4-BE49-F238E27FC236}">
                  <a16:creationId xmlns:a16="http://schemas.microsoft.com/office/drawing/2014/main" id="{579B7AFC-7AD9-304E-BBE8-A8D95D9D56AD}"/>
                </a:ext>
              </a:extLst>
            </p:cNvPr>
            <p:cNvSpPr/>
            <p:nvPr/>
          </p:nvSpPr>
          <p:spPr>
            <a:xfrm>
              <a:off x="5895975" y="5853113"/>
              <a:ext cx="28575" cy="57150"/>
            </a:xfrm>
            <a:custGeom>
              <a:avLst/>
              <a:gdLst>
                <a:gd name="T0" fmla="*/ 18 w 18"/>
                <a:gd name="T1" fmla="*/ 24 h 36"/>
                <a:gd name="T2" fmla="*/ 18 w 18"/>
                <a:gd name="T3" fmla="*/ 18 h 36"/>
                <a:gd name="T4" fmla="*/ 12 w 18"/>
                <a:gd name="T5" fmla="*/ 18 h 36"/>
                <a:gd name="T6" fmla="*/ 12 w 18"/>
                <a:gd name="T7" fmla="*/ 12 h 36"/>
                <a:gd name="T8" fmla="*/ 18 w 18"/>
                <a:gd name="T9" fmla="*/ 6 h 36"/>
                <a:gd name="T10" fmla="*/ 12 w 18"/>
                <a:gd name="T11" fmla="*/ 0 h 36"/>
                <a:gd name="T12" fmla="*/ 6 w 18"/>
                <a:gd name="T13" fmla="*/ 6 h 36"/>
                <a:gd name="T14" fmla="*/ 0 w 18"/>
                <a:gd name="T15" fmla="*/ 12 h 36"/>
                <a:gd name="T16" fmla="*/ 0 w 18"/>
                <a:gd name="T17" fmla="*/ 18 h 36"/>
                <a:gd name="T18" fmla="*/ 6 w 18"/>
                <a:gd name="T19" fmla="*/ 18 h 36"/>
                <a:gd name="T20" fmla="*/ 6 w 18"/>
                <a:gd name="T21" fmla="*/ 24 h 36"/>
                <a:gd name="T22" fmla="*/ 6 w 18"/>
                <a:gd name="T23" fmla="*/ 30 h 36"/>
                <a:gd name="T24" fmla="*/ 6 w 18"/>
                <a:gd name="T25" fmla="*/ 36 h 36"/>
                <a:gd name="T26" fmla="*/ 12 w 18"/>
                <a:gd name="T27" fmla="*/ 30 h 36"/>
                <a:gd name="T28" fmla="*/ 18 w 18"/>
                <a:gd name="T2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36">
                  <a:moveTo>
                    <a:pt x="18" y="24"/>
                  </a:moveTo>
                  <a:lnTo>
                    <a:pt x="18" y="18"/>
                  </a:lnTo>
                  <a:lnTo>
                    <a:pt x="12" y="18"/>
                  </a:lnTo>
                  <a:lnTo>
                    <a:pt x="12" y="12"/>
                  </a:lnTo>
                  <a:lnTo>
                    <a:pt x="18" y="6"/>
                  </a:lnTo>
                  <a:lnTo>
                    <a:pt x="12" y="0"/>
                  </a:lnTo>
                  <a:lnTo>
                    <a:pt x="6" y="6"/>
                  </a:lnTo>
                  <a:lnTo>
                    <a:pt x="0" y="12"/>
                  </a:lnTo>
                  <a:lnTo>
                    <a:pt x="0" y="18"/>
                  </a:lnTo>
                  <a:lnTo>
                    <a:pt x="6" y="18"/>
                  </a:lnTo>
                  <a:lnTo>
                    <a:pt x="6" y="24"/>
                  </a:lnTo>
                  <a:lnTo>
                    <a:pt x="6" y="30"/>
                  </a:lnTo>
                  <a:lnTo>
                    <a:pt x="6" y="36"/>
                  </a:lnTo>
                  <a:lnTo>
                    <a:pt x="12" y="30"/>
                  </a:lnTo>
                  <a:lnTo>
                    <a:pt x="18" y="24"/>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73" name="Freeform 574">
              <a:extLst>
                <a:ext uri="{FF2B5EF4-FFF2-40B4-BE49-F238E27FC236}">
                  <a16:creationId xmlns:a16="http://schemas.microsoft.com/office/drawing/2014/main" id="{B479EA68-2F0F-D64D-92E0-7B4BD9EC6B7B}"/>
                </a:ext>
              </a:extLst>
            </p:cNvPr>
            <p:cNvSpPr/>
            <p:nvPr/>
          </p:nvSpPr>
          <p:spPr>
            <a:xfrm>
              <a:off x="6076950" y="5805488"/>
              <a:ext cx="28575" cy="47625"/>
            </a:xfrm>
            <a:custGeom>
              <a:avLst/>
              <a:gdLst>
                <a:gd name="T0" fmla="*/ 18 w 18"/>
                <a:gd name="T1" fmla="*/ 6 h 30"/>
                <a:gd name="T2" fmla="*/ 12 w 18"/>
                <a:gd name="T3" fmla="*/ 0 h 30"/>
                <a:gd name="T4" fmla="*/ 0 w 18"/>
                <a:gd name="T5" fmla="*/ 6 h 30"/>
                <a:gd name="T6" fmla="*/ 0 w 18"/>
                <a:gd name="T7" fmla="*/ 12 h 30"/>
                <a:gd name="T8" fmla="*/ 6 w 18"/>
                <a:gd name="T9" fmla="*/ 24 h 30"/>
                <a:gd name="T10" fmla="*/ 12 w 18"/>
                <a:gd name="T11" fmla="*/ 30 h 30"/>
                <a:gd name="T12" fmla="*/ 18 w 18"/>
                <a:gd name="T13" fmla="*/ 6 h 30"/>
              </a:gdLst>
              <a:ahLst/>
              <a:cxnLst>
                <a:cxn ang="0">
                  <a:pos x="T0" y="T1"/>
                </a:cxn>
                <a:cxn ang="0">
                  <a:pos x="T2" y="T3"/>
                </a:cxn>
                <a:cxn ang="0">
                  <a:pos x="T4" y="T5"/>
                </a:cxn>
                <a:cxn ang="0">
                  <a:pos x="T6" y="T7"/>
                </a:cxn>
                <a:cxn ang="0">
                  <a:pos x="T8" y="T9"/>
                </a:cxn>
                <a:cxn ang="0">
                  <a:pos x="T10" y="T11"/>
                </a:cxn>
                <a:cxn ang="0">
                  <a:pos x="T12" y="T13"/>
                </a:cxn>
              </a:cxnLst>
              <a:rect l="0" t="0" r="r" b="b"/>
              <a:pathLst>
                <a:path w="18" h="30">
                  <a:moveTo>
                    <a:pt x="18" y="6"/>
                  </a:moveTo>
                  <a:lnTo>
                    <a:pt x="12" y="0"/>
                  </a:lnTo>
                  <a:lnTo>
                    <a:pt x="0" y="6"/>
                  </a:lnTo>
                  <a:lnTo>
                    <a:pt x="0" y="12"/>
                  </a:lnTo>
                  <a:lnTo>
                    <a:pt x="6" y="24"/>
                  </a:lnTo>
                  <a:lnTo>
                    <a:pt x="12" y="30"/>
                  </a:lnTo>
                  <a:lnTo>
                    <a:pt x="18"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74" name="Freeform 575">
              <a:extLst>
                <a:ext uri="{FF2B5EF4-FFF2-40B4-BE49-F238E27FC236}">
                  <a16:creationId xmlns:a16="http://schemas.microsoft.com/office/drawing/2014/main" id="{C4617620-A6D5-9946-9BEA-BC9BBAD4EA7C}"/>
                </a:ext>
              </a:extLst>
            </p:cNvPr>
            <p:cNvSpPr/>
            <p:nvPr/>
          </p:nvSpPr>
          <p:spPr>
            <a:xfrm>
              <a:off x="6057900" y="5767388"/>
              <a:ext cx="19050" cy="47625"/>
            </a:xfrm>
            <a:custGeom>
              <a:avLst/>
              <a:gdLst>
                <a:gd name="T0" fmla="*/ 12 w 12"/>
                <a:gd name="T1" fmla="*/ 18 h 30"/>
                <a:gd name="T2" fmla="*/ 12 w 12"/>
                <a:gd name="T3" fmla="*/ 12 h 30"/>
                <a:gd name="T4" fmla="*/ 12 w 12"/>
                <a:gd name="T5" fmla="*/ 0 h 30"/>
                <a:gd name="T6" fmla="*/ 6 w 12"/>
                <a:gd name="T7" fmla="*/ 0 h 30"/>
                <a:gd name="T8" fmla="*/ 0 w 12"/>
                <a:gd name="T9" fmla="*/ 0 h 30"/>
                <a:gd name="T10" fmla="*/ 0 w 12"/>
                <a:gd name="T11" fmla="*/ 6 h 30"/>
                <a:gd name="T12" fmla="*/ 0 w 12"/>
                <a:gd name="T13" fmla="*/ 12 h 30"/>
                <a:gd name="T14" fmla="*/ 0 w 12"/>
                <a:gd name="T15" fmla="*/ 18 h 30"/>
                <a:gd name="T16" fmla="*/ 0 w 12"/>
                <a:gd name="T17" fmla="*/ 24 h 30"/>
                <a:gd name="T18" fmla="*/ 6 w 12"/>
                <a:gd name="T19" fmla="*/ 30 h 30"/>
                <a:gd name="T20" fmla="*/ 12 w 12"/>
                <a:gd name="T21" fmla="*/ 24 h 30"/>
                <a:gd name="T22" fmla="*/ 12 w 12"/>
                <a:gd name="T2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0">
                  <a:moveTo>
                    <a:pt x="12" y="18"/>
                  </a:moveTo>
                  <a:lnTo>
                    <a:pt x="12" y="12"/>
                  </a:lnTo>
                  <a:lnTo>
                    <a:pt x="12" y="0"/>
                  </a:lnTo>
                  <a:lnTo>
                    <a:pt x="6" y="0"/>
                  </a:lnTo>
                  <a:lnTo>
                    <a:pt x="0" y="0"/>
                  </a:lnTo>
                  <a:lnTo>
                    <a:pt x="0" y="6"/>
                  </a:lnTo>
                  <a:lnTo>
                    <a:pt x="0" y="12"/>
                  </a:lnTo>
                  <a:lnTo>
                    <a:pt x="0" y="18"/>
                  </a:lnTo>
                  <a:lnTo>
                    <a:pt x="0" y="24"/>
                  </a:lnTo>
                  <a:lnTo>
                    <a:pt x="6" y="30"/>
                  </a:lnTo>
                  <a:lnTo>
                    <a:pt x="12" y="24"/>
                  </a:lnTo>
                  <a:lnTo>
                    <a:pt x="12" y="1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75" name="Freeform 576">
              <a:extLst>
                <a:ext uri="{FF2B5EF4-FFF2-40B4-BE49-F238E27FC236}">
                  <a16:creationId xmlns:a16="http://schemas.microsoft.com/office/drawing/2014/main" id="{98E0072C-F0F2-3E4A-8F66-6190EDCC74A9}"/>
                </a:ext>
              </a:extLst>
            </p:cNvPr>
            <p:cNvSpPr/>
            <p:nvPr/>
          </p:nvSpPr>
          <p:spPr>
            <a:xfrm>
              <a:off x="5857875" y="5919788"/>
              <a:ext cx="19050" cy="47625"/>
            </a:xfrm>
            <a:custGeom>
              <a:avLst/>
              <a:gdLst>
                <a:gd name="T0" fmla="*/ 12 w 12"/>
                <a:gd name="T1" fmla="*/ 12 h 30"/>
                <a:gd name="T2" fmla="*/ 12 w 12"/>
                <a:gd name="T3" fmla="*/ 6 h 30"/>
                <a:gd name="T4" fmla="*/ 12 w 12"/>
                <a:gd name="T5" fmla="*/ 0 h 30"/>
                <a:gd name="T6" fmla="*/ 6 w 12"/>
                <a:gd name="T7" fmla="*/ 0 h 30"/>
                <a:gd name="T8" fmla="*/ 0 w 12"/>
                <a:gd name="T9" fmla="*/ 12 h 30"/>
                <a:gd name="T10" fmla="*/ 0 w 12"/>
                <a:gd name="T11" fmla="*/ 18 h 30"/>
                <a:gd name="T12" fmla="*/ 0 w 12"/>
                <a:gd name="T13" fmla="*/ 24 h 30"/>
                <a:gd name="T14" fmla="*/ 0 w 12"/>
                <a:gd name="T15" fmla="*/ 30 h 30"/>
                <a:gd name="T16" fmla="*/ 6 w 12"/>
                <a:gd name="T17" fmla="*/ 30 h 30"/>
                <a:gd name="T18" fmla="*/ 12 w 12"/>
                <a:gd name="T19" fmla="*/ 30 h 30"/>
                <a:gd name="T20" fmla="*/ 12 w 12"/>
                <a:gd name="T21" fmla="*/ 24 h 30"/>
                <a:gd name="T22" fmla="*/ 12 w 12"/>
                <a:gd name="T2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0">
                  <a:moveTo>
                    <a:pt x="12" y="12"/>
                  </a:moveTo>
                  <a:lnTo>
                    <a:pt x="12" y="6"/>
                  </a:lnTo>
                  <a:lnTo>
                    <a:pt x="12" y="0"/>
                  </a:lnTo>
                  <a:lnTo>
                    <a:pt x="6" y="0"/>
                  </a:lnTo>
                  <a:lnTo>
                    <a:pt x="0" y="12"/>
                  </a:lnTo>
                  <a:lnTo>
                    <a:pt x="0" y="18"/>
                  </a:lnTo>
                  <a:lnTo>
                    <a:pt x="0" y="24"/>
                  </a:lnTo>
                  <a:lnTo>
                    <a:pt x="0" y="30"/>
                  </a:lnTo>
                  <a:lnTo>
                    <a:pt x="6" y="30"/>
                  </a:lnTo>
                  <a:lnTo>
                    <a:pt x="12" y="30"/>
                  </a:lnTo>
                  <a:lnTo>
                    <a:pt x="12" y="24"/>
                  </a:lnTo>
                  <a:lnTo>
                    <a:pt x="12"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76" name="Freeform 577">
              <a:extLst>
                <a:ext uri="{FF2B5EF4-FFF2-40B4-BE49-F238E27FC236}">
                  <a16:creationId xmlns:a16="http://schemas.microsoft.com/office/drawing/2014/main" id="{0C00DDD0-E4EE-D64B-A8FA-14A522D3F757}"/>
                </a:ext>
              </a:extLst>
            </p:cNvPr>
            <p:cNvSpPr/>
            <p:nvPr/>
          </p:nvSpPr>
          <p:spPr>
            <a:xfrm>
              <a:off x="6000750" y="5872163"/>
              <a:ext cx="28575" cy="38100"/>
            </a:xfrm>
            <a:custGeom>
              <a:avLst/>
              <a:gdLst>
                <a:gd name="T0" fmla="*/ 18 w 18"/>
                <a:gd name="T1" fmla="*/ 12 h 24"/>
                <a:gd name="T2" fmla="*/ 18 w 18"/>
                <a:gd name="T3" fmla="*/ 6 h 24"/>
                <a:gd name="T4" fmla="*/ 12 w 18"/>
                <a:gd name="T5" fmla="*/ 0 h 24"/>
                <a:gd name="T6" fmla="*/ 6 w 18"/>
                <a:gd name="T7" fmla="*/ 0 h 24"/>
                <a:gd name="T8" fmla="*/ 0 w 18"/>
                <a:gd name="T9" fmla="*/ 6 h 24"/>
                <a:gd name="T10" fmla="*/ 6 w 18"/>
                <a:gd name="T11" fmla="*/ 18 h 24"/>
                <a:gd name="T12" fmla="*/ 6 w 18"/>
                <a:gd name="T13" fmla="*/ 24 h 24"/>
                <a:gd name="T14" fmla="*/ 12 w 18"/>
                <a:gd name="T15" fmla="*/ 18 h 24"/>
                <a:gd name="T16" fmla="*/ 18 w 18"/>
                <a:gd name="T17" fmla="*/ 18 h 24"/>
                <a:gd name="T18" fmla="*/ 18 w 18"/>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18" y="12"/>
                  </a:moveTo>
                  <a:lnTo>
                    <a:pt x="18" y="6"/>
                  </a:lnTo>
                  <a:lnTo>
                    <a:pt x="12" y="0"/>
                  </a:lnTo>
                  <a:lnTo>
                    <a:pt x="6" y="0"/>
                  </a:lnTo>
                  <a:lnTo>
                    <a:pt x="0" y="6"/>
                  </a:lnTo>
                  <a:lnTo>
                    <a:pt x="6" y="18"/>
                  </a:lnTo>
                  <a:lnTo>
                    <a:pt x="6" y="24"/>
                  </a:lnTo>
                  <a:lnTo>
                    <a:pt x="12" y="18"/>
                  </a:lnTo>
                  <a:lnTo>
                    <a:pt x="18" y="18"/>
                  </a:lnTo>
                  <a:lnTo>
                    <a:pt x="18"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77" name="Freeform 578">
              <a:extLst>
                <a:ext uri="{FF2B5EF4-FFF2-40B4-BE49-F238E27FC236}">
                  <a16:creationId xmlns:a16="http://schemas.microsoft.com/office/drawing/2014/main" id="{8BE62305-C666-9744-93DB-FD2F591AD619}"/>
                </a:ext>
              </a:extLst>
            </p:cNvPr>
            <p:cNvSpPr/>
            <p:nvPr/>
          </p:nvSpPr>
          <p:spPr>
            <a:xfrm>
              <a:off x="5886450" y="5824538"/>
              <a:ext cx="38100" cy="19050"/>
            </a:xfrm>
            <a:custGeom>
              <a:avLst/>
              <a:gdLst>
                <a:gd name="T0" fmla="*/ 24 w 24"/>
                <a:gd name="T1" fmla="*/ 6 h 12"/>
                <a:gd name="T2" fmla="*/ 18 w 24"/>
                <a:gd name="T3" fmla="*/ 6 h 12"/>
                <a:gd name="T4" fmla="*/ 18 w 24"/>
                <a:gd name="T5" fmla="*/ 0 h 12"/>
                <a:gd name="T6" fmla="*/ 6 w 24"/>
                <a:gd name="T7" fmla="*/ 0 h 12"/>
                <a:gd name="T8" fmla="*/ 0 w 24"/>
                <a:gd name="T9" fmla="*/ 0 h 12"/>
                <a:gd name="T10" fmla="*/ 6 w 24"/>
                <a:gd name="T11" fmla="*/ 6 h 12"/>
                <a:gd name="T12" fmla="*/ 6 w 24"/>
                <a:gd name="T13" fmla="*/ 12 h 12"/>
                <a:gd name="T14" fmla="*/ 12 w 24"/>
                <a:gd name="T15" fmla="*/ 12 h 12"/>
                <a:gd name="T16" fmla="*/ 24 w 24"/>
                <a:gd name="T17" fmla="*/ 12 h 12"/>
                <a:gd name="T18" fmla="*/ 24 w 24"/>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24" y="6"/>
                  </a:moveTo>
                  <a:lnTo>
                    <a:pt x="18" y="6"/>
                  </a:lnTo>
                  <a:lnTo>
                    <a:pt x="18" y="0"/>
                  </a:lnTo>
                  <a:lnTo>
                    <a:pt x="6" y="0"/>
                  </a:lnTo>
                  <a:lnTo>
                    <a:pt x="0" y="0"/>
                  </a:lnTo>
                  <a:lnTo>
                    <a:pt x="6" y="6"/>
                  </a:lnTo>
                  <a:lnTo>
                    <a:pt x="6" y="12"/>
                  </a:lnTo>
                  <a:lnTo>
                    <a:pt x="12" y="12"/>
                  </a:lnTo>
                  <a:lnTo>
                    <a:pt x="24" y="12"/>
                  </a:lnTo>
                  <a:lnTo>
                    <a:pt x="24"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78" name="Freeform 579">
              <a:extLst>
                <a:ext uri="{FF2B5EF4-FFF2-40B4-BE49-F238E27FC236}">
                  <a16:creationId xmlns:a16="http://schemas.microsoft.com/office/drawing/2014/main" id="{361F2C98-293C-D940-97A6-9E99C2FD608C}"/>
                </a:ext>
              </a:extLst>
            </p:cNvPr>
            <p:cNvSpPr/>
            <p:nvPr/>
          </p:nvSpPr>
          <p:spPr>
            <a:xfrm>
              <a:off x="5972175" y="5891213"/>
              <a:ext cx="28575" cy="38100"/>
            </a:xfrm>
            <a:custGeom>
              <a:avLst/>
              <a:gdLst>
                <a:gd name="T0" fmla="*/ 18 w 18"/>
                <a:gd name="T1" fmla="*/ 18 h 24"/>
                <a:gd name="T2" fmla="*/ 18 w 18"/>
                <a:gd name="T3" fmla="*/ 12 h 24"/>
                <a:gd name="T4" fmla="*/ 12 w 18"/>
                <a:gd name="T5" fmla="*/ 6 h 24"/>
                <a:gd name="T6" fmla="*/ 6 w 18"/>
                <a:gd name="T7" fmla="*/ 0 h 24"/>
                <a:gd name="T8" fmla="*/ 0 w 18"/>
                <a:gd name="T9" fmla="*/ 6 h 24"/>
                <a:gd name="T10" fmla="*/ 6 w 18"/>
                <a:gd name="T11" fmla="*/ 18 h 24"/>
                <a:gd name="T12" fmla="*/ 6 w 18"/>
                <a:gd name="T13" fmla="*/ 24 h 24"/>
                <a:gd name="T14" fmla="*/ 12 w 18"/>
                <a:gd name="T15" fmla="*/ 18 h 24"/>
                <a:gd name="T16" fmla="*/ 18 w 18"/>
                <a:gd name="T1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8" y="18"/>
                  </a:moveTo>
                  <a:lnTo>
                    <a:pt x="18" y="12"/>
                  </a:lnTo>
                  <a:lnTo>
                    <a:pt x="12" y="6"/>
                  </a:lnTo>
                  <a:lnTo>
                    <a:pt x="6" y="0"/>
                  </a:lnTo>
                  <a:lnTo>
                    <a:pt x="0" y="6"/>
                  </a:lnTo>
                  <a:lnTo>
                    <a:pt x="6" y="18"/>
                  </a:lnTo>
                  <a:lnTo>
                    <a:pt x="6" y="24"/>
                  </a:lnTo>
                  <a:lnTo>
                    <a:pt x="12" y="18"/>
                  </a:lnTo>
                  <a:lnTo>
                    <a:pt x="18" y="1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79" name="Freeform 580">
              <a:extLst>
                <a:ext uri="{FF2B5EF4-FFF2-40B4-BE49-F238E27FC236}">
                  <a16:creationId xmlns:a16="http://schemas.microsoft.com/office/drawing/2014/main" id="{928FEDF9-3E79-3646-A0B0-96E557265550}"/>
                </a:ext>
              </a:extLst>
            </p:cNvPr>
            <p:cNvSpPr/>
            <p:nvPr/>
          </p:nvSpPr>
          <p:spPr>
            <a:xfrm>
              <a:off x="6038850" y="5834063"/>
              <a:ext cx="19050" cy="19050"/>
            </a:xfrm>
            <a:custGeom>
              <a:avLst/>
              <a:gdLst>
                <a:gd name="T0" fmla="*/ 12 w 12"/>
                <a:gd name="T1" fmla="*/ 12 h 12"/>
                <a:gd name="T2" fmla="*/ 12 w 12"/>
                <a:gd name="T3" fmla="*/ 6 h 12"/>
                <a:gd name="T4" fmla="*/ 6 w 12"/>
                <a:gd name="T5" fmla="*/ 0 h 12"/>
                <a:gd name="T6" fmla="*/ 0 w 12"/>
                <a:gd name="T7" fmla="*/ 0 h 12"/>
                <a:gd name="T8" fmla="*/ 0 w 12"/>
                <a:gd name="T9" fmla="*/ 6 h 12"/>
                <a:gd name="T10" fmla="*/ 0 w 12"/>
                <a:gd name="T11" fmla="*/ 12 h 12"/>
                <a:gd name="T12" fmla="*/ 6 w 12"/>
                <a:gd name="T13" fmla="*/ 12 h 12"/>
                <a:gd name="T14" fmla="*/ 12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12"/>
                  </a:moveTo>
                  <a:lnTo>
                    <a:pt x="12" y="6"/>
                  </a:lnTo>
                  <a:lnTo>
                    <a:pt x="6" y="0"/>
                  </a:lnTo>
                  <a:lnTo>
                    <a:pt x="0" y="0"/>
                  </a:lnTo>
                  <a:lnTo>
                    <a:pt x="0" y="6"/>
                  </a:lnTo>
                  <a:lnTo>
                    <a:pt x="0" y="12"/>
                  </a:lnTo>
                  <a:lnTo>
                    <a:pt x="6" y="12"/>
                  </a:lnTo>
                  <a:lnTo>
                    <a:pt x="12"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80" name="Freeform 581">
              <a:extLst>
                <a:ext uri="{FF2B5EF4-FFF2-40B4-BE49-F238E27FC236}">
                  <a16:creationId xmlns:a16="http://schemas.microsoft.com/office/drawing/2014/main" id="{D1B2A1F5-46EA-2F4E-96B9-579F7BAAB8A2}"/>
                </a:ext>
              </a:extLst>
            </p:cNvPr>
            <p:cNvSpPr/>
            <p:nvPr/>
          </p:nvSpPr>
          <p:spPr>
            <a:xfrm>
              <a:off x="5924550" y="5957888"/>
              <a:ext cx="28575" cy="19050"/>
            </a:xfrm>
            <a:custGeom>
              <a:avLst/>
              <a:gdLst>
                <a:gd name="T0" fmla="*/ 18 w 18"/>
                <a:gd name="T1" fmla="*/ 6 h 12"/>
                <a:gd name="T2" fmla="*/ 12 w 18"/>
                <a:gd name="T3" fmla="*/ 0 h 12"/>
                <a:gd name="T4" fmla="*/ 6 w 18"/>
                <a:gd name="T5" fmla="*/ 0 h 12"/>
                <a:gd name="T6" fmla="*/ 0 w 18"/>
                <a:gd name="T7" fmla="*/ 0 h 12"/>
                <a:gd name="T8" fmla="*/ 0 w 18"/>
                <a:gd name="T9" fmla="*/ 6 h 12"/>
                <a:gd name="T10" fmla="*/ 6 w 18"/>
                <a:gd name="T11" fmla="*/ 12 h 12"/>
                <a:gd name="T12" fmla="*/ 12 w 18"/>
                <a:gd name="T13" fmla="*/ 12 h 12"/>
                <a:gd name="T14" fmla="*/ 18 w 18"/>
                <a:gd name="T15" fmla="*/ 12 h 12"/>
                <a:gd name="T16" fmla="*/ 18 w 18"/>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
                  <a:moveTo>
                    <a:pt x="18" y="6"/>
                  </a:moveTo>
                  <a:lnTo>
                    <a:pt x="12" y="0"/>
                  </a:lnTo>
                  <a:lnTo>
                    <a:pt x="6" y="0"/>
                  </a:lnTo>
                  <a:lnTo>
                    <a:pt x="0" y="0"/>
                  </a:lnTo>
                  <a:lnTo>
                    <a:pt x="0" y="6"/>
                  </a:lnTo>
                  <a:lnTo>
                    <a:pt x="6" y="12"/>
                  </a:lnTo>
                  <a:lnTo>
                    <a:pt x="12" y="12"/>
                  </a:lnTo>
                  <a:lnTo>
                    <a:pt x="18" y="12"/>
                  </a:lnTo>
                  <a:lnTo>
                    <a:pt x="18"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81" name="Freeform 582">
              <a:extLst>
                <a:ext uri="{FF2B5EF4-FFF2-40B4-BE49-F238E27FC236}">
                  <a16:creationId xmlns:a16="http://schemas.microsoft.com/office/drawing/2014/main" id="{ACD437CF-4419-0647-8C81-4E25D4CCC353}"/>
                </a:ext>
              </a:extLst>
            </p:cNvPr>
            <p:cNvSpPr/>
            <p:nvPr/>
          </p:nvSpPr>
          <p:spPr>
            <a:xfrm>
              <a:off x="6000750" y="5834063"/>
              <a:ext cx="19050" cy="19050"/>
            </a:xfrm>
            <a:custGeom>
              <a:avLst/>
              <a:gdLst>
                <a:gd name="T0" fmla="*/ 12 w 12"/>
                <a:gd name="T1" fmla="*/ 0 h 12"/>
                <a:gd name="T2" fmla="*/ 6 w 12"/>
                <a:gd name="T3" fmla="*/ 0 h 12"/>
                <a:gd name="T4" fmla="*/ 0 w 12"/>
                <a:gd name="T5" fmla="*/ 0 h 12"/>
                <a:gd name="T6" fmla="*/ 0 w 12"/>
                <a:gd name="T7" fmla="*/ 12 h 12"/>
                <a:gd name="T8" fmla="*/ 6 w 12"/>
                <a:gd name="T9" fmla="*/ 12 h 12"/>
                <a:gd name="T10" fmla="*/ 12 w 12"/>
                <a:gd name="T11" fmla="*/ 12 h 12"/>
                <a:gd name="T12" fmla="*/ 12 w 12"/>
                <a:gd name="T13" fmla="*/ 6 h 12"/>
                <a:gd name="T14" fmla="*/ 12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0"/>
                  </a:moveTo>
                  <a:lnTo>
                    <a:pt x="6" y="0"/>
                  </a:lnTo>
                  <a:lnTo>
                    <a:pt x="0" y="0"/>
                  </a:lnTo>
                  <a:lnTo>
                    <a:pt x="0" y="12"/>
                  </a:lnTo>
                  <a:lnTo>
                    <a:pt x="6" y="12"/>
                  </a:lnTo>
                  <a:lnTo>
                    <a:pt x="12" y="12"/>
                  </a:lnTo>
                  <a:lnTo>
                    <a:pt x="12" y="6"/>
                  </a:lnTo>
                  <a:lnTo>
                    <a:pt x="12" y="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82" name="Freeform 583">
              <a:extLst>
                <a:ext uri="{FF2B5EF4-FFF2-40B4-BE49-F238E27FC236}">
                  <a16:creationId xmlns:a16="http://schemas.microsoft.com/office/drawing/2014/main" id="{4E43F0C0-1F29-BA44-B2E4-AA290FD6BF35}"/>
                </a:ext>
              </a:extLst>
            </p:cNvPr>
            <p:cNvSpPr/>
            <p:nvPr/>
          </p:nvSpPr>
          <p:spPr>
            <a:xfrm>
              <a:off x="6648450" y="5538788"/>
              <a:ext cx="247650" cy="209550"/>
            </a:xfrm>
            <a:custGeom>
              <a:avLst/>
              <a:gdLst>
                <a:gd name="T0" fmla="*/ 156 w 156"/>
                <a:gd name="T1" fmla="*/ 60 h 132"/>
                <a:gd name="T2" fmla="*/ 138 w 156"/>
                <a:gd name="T3" fmla="*/ 48 h 132"/>
                <a:gd name="T4" fmla="*/ 144 w 156"/>
                <a:gd name="T5" fmla="*/ 36 h 132"/>
                <a:gd name="T6" fmla="*/ 120 w 156"/>
                <a:gd name="T7" fmla="*/ 24 h 132"/>
                <a:gd name="T8" fmla="*/ 114 w 156"/>
                <a:gd name="T9" fmla="*/ 24 h 132"/>
                <a:gd name="T10" fmla="*/ 96 w 156"/>
                <a:gd name="T11" fmla="*/ 6 h 132"/>
                <a:gd name="T12" fmla="*/ 54 w 156"/>
                <a:gd name="T13" fmla="*/ 18 h 132"/>
                <a:gd name="T14" fmla="*/ 42 w 156"/>
                <a:gd name="T15" fmla="*/ 12 h 132"/>
                <a:gd name="T16" fmla="*/ 42 w 156"/>
                <a:gd name="T17" fmla="*/ 6 h 132"/>
                <a:gd name="T18" fmla="*/ 24 w 156"/>
                <a:gd name="T19" fmla="*/ 0 h 132"/>
                <a:gd name="T20" fmla="*/ 12 w 156"/>
                <a:gd name="T21" fmla="*/ 0 h 132"/>
                <a:gd name="T22" fmla="*/ 12 w 156"/>
                <a:gd name="T23" fmla="*/ 6 h 132"/>
                <a:gd name="T24" fmla="*/ 12 w 156"/>
                <a:gd name="T25" fmla="*/ 12 h 132"/>
                <a:gd name="T26" fmla="*/ 24 w 156"/>
                <a:gd name="T27" fmla="*/ 18 h 132"/>
                <a:gd name="T28" fmla="*/ 24 w 156"/>
                <a:gd name="T29" fmla="*/ 36 h 132"/>
                <a:gd name="T30" fmla="*/ 18 w 156"/>
                <a:gd name="T31" fmla="*/ 36 h 132"/>
                <a:gd name="T32" fmla="*/ 0 w 156"/>
                <a:gd name="T33" fmla="*/ 36 h 132"/>
                <a:gd name="T34" fmla="*/ 0 w 156"/>
                <a:gd name="T35" fmla="*/ 42 h 132"/>
                <a:gd name="T36" fmla="*/ 0 w 156"/>
                <a:gd name="T37" fmla="*/ 54 h 132"/>
                <a:gd name="T38" fmla="*/ 6 w 156"/>
                <a:gd name="T39" fmla="*/ 60 h 132"/>
                <a:gd name="T40" fmla="*/ 12 w 156"/>
                <a:gd name="T41" fmla="*/ 66 h 132"/>
                <a:gd name="T42" fmla="*/ 0 w 156"/>
                <a:gd name="T43" fmla="*/ 72 h 132"/>
                <a:gd name="T44" fmla="*/ 6 w 156"/>
                <a:gd name="T45" fmla="*/ 84 h 132"/>
                <a:gd name="T46" fmla="*/ 30 w 156"/>
                <a:gd name="T47" fmla="*/ 96 h 132"/>
                <a:gd name="T48" fmla="*/ 42 w 156"/>
                <a:gd name="T49" fmla="*/ 90 h 132"/>
                <a:gd name="T50" fmla="*/ 54 w 156"/>
                <a:gd name="T51" fmla="*/ 90 h 132"/>
                <a:gd name="T52" fmla="*/ 90 w 156"/>
                <a:gd name="T53" fmla="*/ 120 h 132"/>
                <a:gd name="T54" fmla="*/ 120 w 156"/>
                <a:gd name="T55" fmla="*/ 126 h 132"/>
                <a:gd name="T56" fmla="*/ 144 w 156"/>
                <a:gd name="T57" fmla="*/ 132 h 132"/>
                <a:gd name="T58" fmla="*/ 150 w 156"/>
                <a:gd name="T59" fmla="*/ 84 h 132"/>
                <a:gd name="T60" fmla="*/ 150 w 156"/>
                <a:gd name="T61" fmla="*/ 78 h 132"/>
                <a:gd name="T62" fmla="*/ 144 w 156"/>
                <a:gd name="T63" fmla="*/ 66 h 132"/>
                <a:gd name="T64" fmla="*/ 156 w 156"/>
                <a:gd name="T65" fmla="*/ 6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32">
                  <a:moveTo>
                    <a:pt x="156" y="60"/>
                  </a:moveTo>
                  <a:lnTo>
                    <a:pt x="138" y="48"/>
                  </a:lnTo>
                  <a:lnTo>
                    <a:pt x="144" y="36"/>
                  </a:lnTo>
                  <a:lnTo>
                    <a:pt x="120" y="24"/>
                  </a:lnTo>
                  <a:lnTo>
                    <a:pt x="114" y="24"/>
                  </a:lnTo>
                  <a:lnTo>
                    <a:pt x="96" y="6"/>
                  </a:lnTo>
                  <a:lnTo>
                    <a:pt x="54" y="18"/>
                  </a:lnTo>
                  <a:lnTo>
                    <a:pt x="42" y="12"/>
                  </a:lnTo>
                  <a:lnTo>
                    <a:pt x="42" y="6"/>
                  </a:lnTo>
                  <a:lnTo>
                    <a:pt x="24" y="0"/>
                  </a:lnTo>
                  <a:lnTo>
                    <a:pt x="12" y="0"/>
                  </a:lnTo>
                  <a:lnTo>
                    <a:pt x="12" y="6"/>
                  </a:lnTo>
                  <a:lnTo>
                    <a:pt x="12" y="12"/>
                  </a:lnTo>
                  <a:lnTo>
                    <a:pt x="24" y="18"/>
                  </a:lnTo>
                  <a:lnTo>
                    <a:pt x="24" y="36"/>
                  </a:lnTo>
                  <a:lnTo>
                    <a:pt x="18" y="36"/>
                  </a:lnTo>
                  <a:lnTo>
                    <a:pt x="0" y="36"/>
                  </a:lnTo>
                  <a:lnTo>
                    <a:pt x="0" y="42"/>
                  </a:lnTo>
                  <a:lnTo>
                    <a:pt x="0" y="54"/>
                  </a:lnTo>
                  <a:lnTo>
                    <a:pt x="6" y="60"/>
                  </a:lnTo>
                  <a:lnTo>
                    <a:pt x="12" y="66"/>
                  </a:lnTo>
                  <a:lnTo>
                    <a:pt x="0" y="72"/>
                  </a:lnTo>
                  <a:lnTo>
                    <a:pt x="6" y="84"/>
                  </a:lnTo>
                  <a:lnTo>
                    <a:pt x="30" y="96"/>
                  </a:lnTo>
                  <a:lnTo>
                    <a:pt x="42" y="90"/>
                  </a:lnTo>
                  <a:lnTo>
                    <a:pt x="54" y="90"/>
                  </a:lnTo>
                  <a:lnTo>
                    <a:pt x="90" y="120"/>
                  </a:lnTo>
                  <a:lnTo>
                    <a:pt x="120" y="126"/>
                  </a:lnTo>
                  <a:lnTo>
                    <a:pt x="144" y="132"/>
                  </a:lnTo>
                  <a:lnTo>
                    <a:pt x="150" y="84"/>
                  </a:lnTo>
                  <a:lnTo>
                    <a:pt x="150" y="78"/>
                  </a:lnTo>
                  <a:lnTo>
                    <a:pt x="144" y="66"/>
                  </a:lnTo>
                  <a:lnTo>
                    <a:pt x="156" y="6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83" name="Freeform 584">
              <a:extLst>
                <a:ext uri="{FF2B5EF4-FFF2-40B4-BE49-F238E27FC236}">
                  <a16:creationId xmlns:a16="http://schemas.microsoft.com/office/drawing/2014/main" id="{6DDC55BE-A560-2D41-A689-221200B42F48}"/>
                </a:ext>
              </a:extLst>
            </p:cNvPr>
            <p:cNvSpPr/>
            <p:nvPr/>
          </p:nvSpPr>
          <p:spPr>
            <a:xfrm>
              <a:off x="6829425" y="5395913"/>
              <a:ext cx="371475" cy="304800"/>
            </a:xfrm>
            <a:custGeom>
              <a:avLst/>
              <a:gdLst>
                <a:gd name="T0" fmla="*/ 234 w 234"/>
                <a:gd name="T1" fmla="*/ 72 h 192"/>
                <a:gd name="T2" fmla="*/ 228 w 234"/>
                <a:gd name="T3" fmla="*/ 30 h 192"/>
                <a:gd name="T4" fmla="*/ 216 w 234"/>
                <a:gd name="T5" fmla="*/ 24 h 192"/>
                <a:gd name="T6" fmla="*/ 204 w 234"/>
                <a:gd name="T7" fmla="*/ 24 h 192"/>
                <a:gd name="T8" fmla="*/ 204 w 234"/>
                <a:gd name="T9" fmla="*/ 12 h 192"/>
                <a:gd name="T10" fmla="*/ 180 w 234"/>
                <a:gd name="T11" fmla="*/ 6 h 192"/>
                <a:gd name="T12" fmla="*/ 162 w 234"/>
                <a:gd name="T13" fmla="*/ 12 h 192"/>
                <a:gd name="T14" fmla="*/ 150 w 234"/>
                <a:gd name="T15" fmla="*/ 0 h 192"/>
                <a:gd name="T16" fmla="*/ 144 w 234"/>
                <a:gd name="T17" fmla="*/ 12 h 192"/>
                <a:gd name="T18" fmla="*/ 120 w 234"/>
                <a:gd name="T19" fmla="*/ 6 h 192"/>
                <a:gd name="T20" fmla="*/ 114 w 234"/>
                <a:gd name="T21" fmla="*/ 6 h 192"/>
                <a:gd name="T22" fmla="*/ 90 w 234"/>
                <a:gd name="T23" fmla="*/ 24 h 192"/>
                <a:gd name="T24" fmla="*/ 60 w 234"/>
                <a:gd name="T25" fmla="*/ 12 h 192"/>
                <a:gd name="T26" fmla="*/ 72 w 234"/>
                <a:gd name="T27" fmla="*/ 36 h 192"/>
                <a:gd name="T28" fmla="*/ 72 w 234"/>
                <a:gd name="T29" fmla="*/ 48 h 192"/>
                <a:gd name="T30" fmla="*/ 18 w 234"/>
                <a:gd name="T31" fmla="*/ 66 h 192"/>
                <a:gd name="T32" fmla="*/ 0 w 234"/>
                <a:gd name="T33" fmla="*/ 78 h 192"/>
                <a:gd name="T34" fmla="*/ 6 w 234"/>
                <a:gd name="T35" fmla="*/ 114 h 192"/>
                <a:gd name="T36" fmla="*/ 30 w 234"/>
                <a:gd name="T37" fmla="*/ 126 h 192"/>
                <a:gd name="T38" fmla="*/ 24 w 234"/>
                <a:gd name="T39" fmla="*/ 138 h 192"/>
                <a:gd name="T40" fmla="*/ 42 w 234"/>
                <a:gd name="T41" fmla="*/ 150 h 192"/>
                <a:gd name="T42" fmla="*/ 30 w 234"/>
                <a:gd name="T43" fmla="*/ 156 h 192"/>
                <a:gd name="T44" fmla="*/ 36 w 234"/>
                <a:gd name="T45" fmla="*/ 168 h 192"/>
                <a:gd name="T46" fmla="*/ 48 w 234"/>
                <a:gd name="T47" fmla="*/ 162 h 192"/>
                <a:gd name="T48" fmla="*/ 78 w 234"/>
                <a:gd name="T49" fmla="*/ 174 h 192"/>
                <a:gd name="T50" fmla="*/ 96 w 234"/>
                <a:gd name="T51" fmla="*/ 180 h 192"/>
                <a:gd name="T52" fmla="*/ 102 w 234"/>
                <a:gd name="T53" fmla="*/ 186 h 192"/>
                <a:gd name="T54" fmla="*/ 114 w 234"/>
                <a:gd name="T55" fmla="*/ 192 h 192"/>
                <a:gd name="T56" fmla="*/ 120 w 234"/>
                <a:gd name="T57" fmla="*/ 180 h 192"/>
                <a:gd name="T58" fmla="*/ 132 w 234"/>
                <a:gd name="T59" fmla="*/ 180 h 192"/>
                <a:gd name="T60" fmla="*/ 138 w 234"/>
                <a:gd name="T61" fmla="*/ 186 h 192"/>
                <a:gd name="T62" fmla="*/ 150 w 234"/>
                <a:gd name="T63" fmla="*/ 162 h 192"/>
                <a:gd name="T64" fmla="*/ 168 w 234"/>
                <a:gd name="T65" fmla="*/ 150 h 192"/>
                <a:gd name="T66" fmla="*/ 186 w 234"/>
                <a:gd name="T67" fmla="*/ 156 h 192"/>
                <a:gd name="T68" fmla="*/ 192 w 234"/>
                <a:gd name="T69" fmla="*/ 144 h 192"/>
                <a:gd name="T70" fmla="*/ 204 w 234"/>
                <a:gd name="T71" fmla="*/ 156 h 192"/>
                <a:gd name="T72" fmla="*/ 210 w 234"/>
                <a:gd name="T73" fmla="*/ 144 h 192"/>
                <a:gd name="T74" fmla="*/ 198 w 234"/>
                <a:gd name="T75" fmla="*/ 126 h 192"/>
                <a:gd name="T76" fmla="*/ 204 w 234"/>
                <a:gd name="T77" fmla="*/ 90 h 192"/>
                <a:gd name="T78" fmla="*/ 234 w 234"/>
                <a:gd name="T79"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4" h="192">
                  <a:moveTo>
                    <a:pt x="234" y="72"/>
                  </a:moveTo>
                  <a:lnTo>
                    <a:pt x="228" y="30"/>
                  </a:lnTo>
                  <a:lnTo>
                    <a:pt x="216" y="24"/>
                  </a:lnTo>
                  <a:lnTo>
                    <a:pt x="204" y="24"/>
                  </a:lnTo>
                  <a:lnTo>
                    <a:pt x="204" y="12"/>
                  </a:lnTo>
                  <a:lnTo>
                    <a:pt x="180" y="6"/>
                  </a:lnTo>
                  <a:lnTo>
                    <a:pt x="162" y="12"/>
                  </a:lnTo>
                  <a:lnTo>
                    <a:pt x="150" y="0"/>
                  </a:lnTo>
                  <a:lnTo>
                    <a:pt x="144" y="12"/>
                  </a:lnTo>
                  <a:lnTo>
                    <a:pt x="120" y="6"/>
                  </a:lnTo>
                  <a:lnTo>
                    <a:pt x="114" y="6"/>
                  </a:lnTo>
                  <a:lnTo>
                    <a:pt x="90" y="24"/>
                  </a:lnTo>
                  <a:lnTo>
                    <a:pt x="60" y="12"/>
                  </a:lnTo>
                  <a:lnTo>
                    <a:pt x="72" y="36"/>
                  </a:lnTo>
                  <a:lnTo>
                    <a:pt x="72" y="48"/>
                  </a:lnTo>
                  <a:lnTo>
                    <a:pt x="18" y="66"/>
                  </a:lnTo>
                  <a:lnTo>
                    <a:pt x="0" y="78"/>
                  </a:lnTo>
                  <a:lnTo>
                    <a:pt x="6" y="114"/>
                  </a:lnTo>
                  <a:lnTo>
                    <a:pt x="30" y="126"/>
                  </a:lnTo>
                  <a:lnTo>
                    <a:pt x="24" y="138"/>
                  </a:lnTo>
                  <a:lnTo>
                    <a:pt x="42" y="150"/>
                  </a:lnTo>
                  <a:lnTo>
                    <a:pt x="30" y="156"/>
                  </a:lnTo>
                  <a:lnTo>
                    <a:pt x="36" y="168"/>
                  </a:lnTo>
                  <a:lnTo>
                    <a:pt x="48" y="162"/>
                  </a:lnTo>
                  <a:lnTo>
                    <a:pt x="78" y="174"/>
                  </a:lnTo>
                  <a:lnTo>
                    <a:pt x="96" y="180"/>
                  </a:lnTo>
                  <a:lnTo>
                    <a:pt x="102" y="186"/>
                  </a:lnTo>
                  <a:lnTo>
                    <a:pt x="114" y="192"/>
                  </a:lnTo>
                  <a:lnTo>
                    <a:pt x="120" y="180"/>
                  </a:lnTo>
                  <a:lnTo>
                    <a:pt x="132" y="180"/>
                  </a:lnTo>
                  <a:lnTo>
                    <a:pt x="138" y="186"/>
                  </a:lnTo>
                  <a:lnTo>
                    <a:pt x="150" y="162"/>
                  </a:lnTo>
                  <a:lnTo>
                    <a:pt x="168" y="150"/>
                  </a:lnTo>
                  <a:lnTo>
                    <a:pt x="186" y="156"/>
                  </a:lnTo>
                  <a:lnTo>
                    <a:pt x="192" y="144"/>
                  </a:lnTo>
                  <a:lnTo>
                    <a:pt x="204" y="156"/>
                  </a:lnTo>
                  <a:lnTo>
                    <a:pt x="210" y="144"/>
                  </a:lnTo>
                  <a:lnTo>
                    <a:pt x="198" y="126"/>
                  </a:lnTo>
                  <a:lnTo>
                    <a:pt x="204" y="90"/>
                  </a:lnTo>
                  <a:lnTo>
                    <a:pt x="234" y="7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84" name="Freeform 585">
              <a:extLst>
                <a:ext uri="{FF2B5EF4-FFF2-40B4-BE49-F238E27FC236}">
                  <a16:creationId xmlns:a16="http://schemas.microsoft.com/office/drawing/2014/main" id="{3C11378D-3353-6646-AC1A-6F68FDB26B5D}"/>
                </a:ext>
              </a:extLst>
            </p:cNvPr>
            <p:cNvSpPr/>
            <p:nvPr/>
          </p:nvSpPr>
          <p:spPr>
            <a:xfrm>
              <a:off x="6991350" y="5881688"/>
              <a:ext cx="190500" cy="142875"/>
            </a:xfrm>
            <a:custGeom>
              <a:avLst/>
              <a:gdLst>
                <a:gd name="T0" fmla="*/ 120 w 120"/>
                <a:gd name="T1" fmla="*/ 36 h 90"/>
                <a:gd name="T2" fmla="*/ 114 w 120"/>
                <a:gd name="T3" fmla="*/ 36 h 90"/>
                <a:gd name="T4" fmla="*/ 108 w 120"/>
                <a:gd name="T5" fmla="*/ 24 h 90"/>
                <a:gd name="T6" fmla="*/ 114 w 120"/>
                <a:gd name="T7" fmla="*/ 18 h 90"/>
                <a:gd name="T8" fmla="*/ 96 w 120"/>
                <a:gd name="T9" fmla="*/ 12 h 90"/>
                <a:gd name="T10" fmla="*/ 90 w 120"/>
                <a:gd name="T11" fmla="*/ 12 h 90"/>
                <a:gd name="T12" fmla="*/ 90 w 120"/>
                <a:gd name="T13" fmla="*/ 18 h 90"/>
                <a:gd name="T14" fmla="*/ 78 w 120"/>
                <a:gd name="T15" fmla="*/ 18 h 90"/>
                <a:gd name="T16" fmla="*/ 60 w 120"/>
                <a:gd name="T17" fmla="*/ 0 h 90"/>
                <a:gd name="T18" fmla="*/ 42 w 120"/>
                <a:gd name="T19" fmla="*/ 18 h 90"/>
                <a:gd name="T20" fmla="*/ 24 w 120"/>
                <a:gd name="T21" fmla="*/ 12 h 90"/>
                <a:gd name="T22" fmla="*/ 18 w 120"/>
                <a:gd name="T23" fmla="*/ 24 h 90"/>
                <a:gd name="T24" fmla="*/ 6 w 120"/>
                <a:gd name="T25" fmla="*/ 24 h 90"/>
                <a:gd name="T26" fmla="*/ 0 w 120"/>
                <a:gd name="T27" fmla="*/ 30 h 90"/>
                <a:gd name="T28" fmla="*/ 6 w 120"/>
                <a:gd name="T29" fmla="*/ 66 h 90"/>
                <a:gd name="T30" fmla="*/ 18 w 120"/>
                <a:gd name="T31" fmla="*/ 90 h 90"/>
                <a:gd name="T32" fmla="*/ 18 w 120"/>
                <a:gd name="T33" fmla="*/ 84 h 90"/>
                <a:gd name="T34" fmla="*/ 24 w 120"/>
                <a:gd name="T35" fmla="*/ 84 h 90"/>
                <a:gd name="T36" fmla="*/ 24 w 120"/>
                <a:gd name="T37" fmla="*/ 90 h 90"/>
                <a:gd name="T38" fmla="*/ 30 w 120"/>
                <a:gd name="T39" fmla="*/ 90 h 90"/>
                <a:gd name="T40" fmla="*/ 42 w 120"/>
                <a:gd name="T41" fmla="*/ 84 h 90"/>
                <a:gd name="T42" fmla="*/ 48 w 120"/>
                <a:gd name="T43" fmla="*/ 78 h 90"/>
                <a:gd name="T44" fmla="*/ 54 w 120"/>
                <a:gd name="T45" fmla="*/ 78 h 90"/>
                <a:gd name="T46" fmla="*/ 60 w 120"/>
                <a:gd name="T47" fmla="*/ 84 h 90"/>
                <a:gd name="T48" fmla="*/ 66 w 120"/>
                <a:gd name="T49" fmla="*/ 90 h 90"/>
                <a:gd name="T50" fmla="*/ 72 w 120"/>
                <a:gd name="T51" fmla="*/ 90 h 90"/>
                <a:gd name="T52" fmla="*/ 78 w 120"/>
                <a:gd name="T53" fmla="*/ 84 h 90"/>
                <a:gd name="T54" fmla="*/ 84 w 120"/>
                <a:gd name="T55" fmla="*/ 78 h 90"/>
                <a:gd name="T56" fmla="*/ 84 w 120"/>
                <a:gd name="T57" fmla="*/ 84 h 90"/>
                <a:gd name="T58" fmla="*/ 84 w 120"/>
                <a:gd name="T59" fmla="*/ 90 h 90"/>
                <a:gd name="T60" fmla="*/ 90 w 120"/>
                <a:gd name="T61" fmla="*/ 90 h 90"/>
                <a:gd name="T62" fmla="*/ 96 w 120"/>
                <a:gd name="T63" fmla="*/ 84 h 90"/>
                <a:gd name="T64" fmla="*/ 96 w 120"/>
                <a:gd name="T65" fmla="*/ 72 h 90"/>
                <a:gd name="T66" fmla="*/ 96 w 120"/>
                <a:gd name="T67" fmla="*/ 66 h 90"/>
                <a:gd name="T68" fmla="*/ 102 w 120"/>
                <a:gd name="T69" fmla="*/ 72 h 90"/>
                <a:gd name="T70" fmla="*/ 108 w 120"/>
                <a:gd name="T71" fmla="*/ 72 h 90"/>
                <a:gd name="T72" fmla="*/ 114 w 120"/>
                <a:gd name="T73" fmla="*/ 66 h 90"/>
                <a:gd name="T74" fmla="*/ 120 w 120"/>
                <a:gd name="T75" fmla="*/ 54 h 90"/>
                <a:gd name="T76" fmla="*/ 120 w 120"/>
                <a:gd name="T77" fmla="*/ 48 h 90"/>
                <a:gd name="T78" fmla="*/ 120 w 120"/>
                <a:gd name="T79" fmla="*/ 3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 h="90">
                  <a:moveTo>
                    <a:pt x="120" y="36"/>
                  </a:moveTo>
                  <a:lnTo>
                    <a:pt x="114" y="36"/>
                  </a:lnTo>
                  <a:lnTo>
                    <a:pt x="108" y="24"/>
                  </a:lnTo>
                  <a:lnTo>
                    <a:pt x="114" y="18"/>
                  </a:lnTo>
                  <a:lnTo>
                    <a:pt x="96" y="12"/>
                  </a:lnTo>
                  <a:lnTo>
                    <a:pt x="90" y="12"/>
                  </a:lnTo>
                  <a:lnTo>
                    <a:pt x="90" y="18"/>
                  </a:lnTo>
                  <a:lnTo>
                    <a:pt x="78" y="18"/>
                  </a:lnTo>
                  <a:lnTo>
                    <a:pt x="60" y="0"/>
                  </a:lnTo>
                  <a:lnTo>
                    <a:pt x="42" y="18"/>
                  </a:lnTo>
                  <a:lnTo>
                    <a:pt x="24" y="12"/>
                  </a:lnTo>
                  <a:lnTo>
                    <a:pt x="18" y="24"/>
                  </a:lnTo>
                  <a:lnTo>
                    <a:pt x="6" y="24"/>
                  </a:lnTo>
                  <a:lnTo>
                    <a:pt x="0" y="30"/>
                  </a:lnTo>
                  <a:lnTo>
                    <a:pt x="6" y="66"/>
                  </a:lnTo>
                  <a:lnTo>
                    <a:pt x="18" y="90"/>
                  </a:lnTo>
                  <a:lnTo>
                    <a:pt x="18" y="84"/>
                  </a:lnTo>
                  <a:lnTo>
                    <a:pt x="24" y="84"/>
                  </a:lnTo>
                  <a:lnTo>
                    <a:pt x="24" y="90"/>
                  </a:lnTo>
                  <a:lnTo>
                    <a:pt x="30" y="90"/>
                  </a:lnTo>
                  <a:lnTo>
                    <a:pt x="42" y="84"/>
                  </a:lnTo>
                  <a:lnTo>
                    <a:pt x="48" y="78"/>
                  </a:lnTo>
                  <a:lnTo>
                    <a:pt x="54" y="78"/>
                  </a:lnTo>
                  <a:lnTo>
                    <a:pt x="60" y="84"/>
                  </a:lnTo>
                  <a:lnTo>
                    <a:pt x="66" y="90"/>
                  </a:lnTo>
                  <a:lnTo>
                    <a:pt x="72" y="90"/>
                  </a:lnTo>
                  <a:lnTo>
                    <a:pt x="78" y="84"/>
                  </a:lnTo>
                  <a:lnTo>
                    <a:pt x="84" y="78"/>
                  </a:lnTo>
                  <a:lnTo>
                    <a:pt x="84" y="84"/>
                  </a:lnTo>
                  <a:lnTo>
                    <a:pt x="84" y="90"/>
                  </a:lnTo>
                  <a:lnTo>
                    <a:pt x="90" y="90"/>
                  </a:lnTo>
                  <a:lnTo>
                    <a:pt x="96" y="84"/>
                  </a:lnTo>
                  <a:lnTo>
                    <a:pt x="96" y="72"/>
                  </a:lnTo>
                  <a:lnTo>
                    <a:pt x="96" y="66"/>
                  </a:lnTo>
                  <a:lnTo>
                    <a:pt x="102" y="72"/>
                  </a:lnTo>
                  <a:lnTo>
                    <a:pt x="108" y="72"/>
                  </a:lnTo>
                  <a:lnTo>
                    <a:pt x="114" y="66"/>
                  </a:lnTo>
                  <a:lnTo>
                    <a:pt x="120" y="54"/>
                  </a:lnTo>
                  <a:lnTo>
                    <a:pt x="120" y="48"/>
                  </a:lnTo>
                  <a:lnTo>
                    <a:pt x="120" y="3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85" name="Freeform 586">
              <a:extLst>
                <a:ext uri="{FF2B5EF4-FFF2-40B4-BE49-F238E27FC236}">
                  <a16:creationId xmlns:a16="http://schemas.microsoft.com/office/drawing/2014/main" id="{DE2B8EFA-4535-CD43-9685-B4FBAE114822}"/>
                </a:ext>
              </a:extLst>
            </p:cNvPr>
            <p:cNvSpPr/>
            <p:nvPr/>
          </p:nvSpPr>
          <p:spPr>
            <a:xfrm>
              <a:off x="6181725" y="5348288"/>
              <a:ext cx="361950" cy="238125"/>
            </a:xfrm>
            <a:custGeom>
              <a:avLst/>
              <a:gdLst>
                <a:gd name="T0" fmla="*/ 228 w 228"/>
                <a:gd name="T1" fmla="*/ 120 h 150"/>
                <a:gd name="T2" fmla="*/ 210 w 228"/>
                <a:gd name="T3" fmla="*/ 108 h 150"/>
                <a:gd name="T4" fmla="*/ 204 w 228"/>
                <a:gd name="T5" fmla="*/ 84 h 150"/>
                <a:gd name="T6" fmla="*/ 198 w 228"/>
                <a:gd name="T7" fmla="*/ 54 h 150"/>
                <a:gd name="T8" fmla="*/ 168 w 228"/>
                <a:gd name="T9" fmla="*/ 48 h 150"/>
                <a:gd name="T10" fmla="*/ 150 w 228"/>
                <a:gd name="T11" fmla="*/ 30 h 150"/>
                <a:gd name="T12" fmla="*/ 144 w 228"/>
                <a:gd name="T13" fmla="*/ 30 h 150"/>
                <a:gd name="T14" fmla="*/ 144 w 228"/>
                <a:gd name="T15" fmla="*/ 24 h 150"/>
                <a:gd name="T16" fmla="*/ 132 w 228"/>
                <a:gd name="T17" fmla="*/ 24 h 150"/>
                <a:gd name="T18" fmla="*/ 120 w 228"/>
                <a:gd name="T19" fmla="*/ 12 h 150"/>
                <a:gd name="T20" fmla="*/ 102 w 228"/>
                <a:gd name="T21" fmla="*/ 18 h 150"/>
                <a:gd name="T22" fmla="*/ 90 w 228"/>
                <a:gd name="T23" fmla="*/ 0 h 150"/>
                <a:gd name="T24" fmla="*/ 84 w 228"/>
                <a:gd name="T25" fmla="*/ 12 h 150"/>
                <a:gd name="T26" fmla="*/ 66 w 228"/>
                <a:gd name="T27" fmla="*/ 12 h 150"/>
                <a:gd name="T28" fmla="*/ 48 w 228"/>
                <a:gd name="T29" fmla="*/ 0 h 150"/>
                <a:gd name="T30" fmla="*/ 42 w 228"/>
                <a:gd name="T31" fmla="*/ 12 h 150"/>
                <a:gd name="T32" fmla="*/ 48 w 228"/>
                <a:gd name="T33" fmla="*/ 18 h 150"/>
                <a:gd name="T34" fmla="*/ 48 w 228"/>
                <a:gd name="T35" fmla="*/ 24 h 150"/>
                <a:gd name="T36" fmla="*/ 42 w 228"/>
                <a:gd name="T37" fmla="*/ 24 h 150"/>
                <a:gd name="T38" fmla="*/ 36 w 228"/>
                <a:gd name="T39" fmla="*/ 24 h 150"/>
                <a:gd name="T40" fmla="*/ 30 w 228"/>
                <a:gd name="T41" fmla="*/ 24 h 150"/>
                <a:gd name="T42" fmla="*/ 30 w 228"/>
                <a:gd name="T43" fmla="*/ 30 h 150"/>
                <a:gd name="T44" fmla="*/ 30 w 228"/>
                <a:gd name="T45" fmla="*/ 42 h 150"/>
                <a:gd name="T46" fmla="*/ 24 w 228"/>
                <a:gd name="T47" fmla="*/ 48 h 150"/>
                <a:gd name="T48" fmla="*/ 24 w 228"/>
                <a:gd name="T49" fmla="*/ 60 h 150"/>
                <a:gd name="T50" fmla="*/ 24 w 228"/>
                <a:gd name="T51" fmla="*/ 66 h 150"/>
                <a:gd name="T52" fmla="*/ 24 w 228"/>
                <a:gd name="T53" fmla="*/ 72 h 150"/>
                <a:gd name="T54" fmla="*/ 18 w 228"/>
                <a:gd name="T55" fmla="*/ 78 h 150"/>
                <a:gd name="T56" fmla="*/ 12 w 228"/>
                <a:gd name="T57" fmla="*/ 78 h 150"/>
                <a:gd name="T58" fmla="*/ 12 w 228"/>
                <a:gd name="T59" fmla="*/ 72 h 150"/>
                <a:gd name="T60" fmla="*/ 6 w 228"/>
                <a:gd name="T61" fmla="*/ 72 h 150"/>
                <a:gd name="T62" fmla="*/ 6 w 228"/>
                <a:gd name="T63" fmla="*/ 78 h 150"/>
                <a:gd name="T64" fmla="*/ 0 w 228"/>
                <a:gd name="T65" fmla="*/ 78 h 150"/>
                <a:gd name="T66" fmla="*/ 6 w 228"/>
                <a:gd name="T67" fmla="*/ 102 h 150"/>
                <a:gd name="T68" fmla="*/ 18 w 228"/>
                <a:gd name="T69" fmla="*/ 114 h 150"/>
                <a:gd name="T70" fmla="*/ 18 w 228"/>
                <a:gd name="T71" fmla="*/ 120 h 150"/>
                <a:gd name="T72" fmla="*/ 12 w 228"/>
                <a:gd name="T73" fmla="*/ 120 h 150"/>
                <a:gd name="T74" fmla="*/ 6 w 228"/>
                <a:gd name="T75" fmla="*/ 108 h 150"/>
                <a:gd name="T76" fmla="*/ 6 w 228"/>
                <a:gd name="T77" fmla="*/ 102 h 150"/>
                <a:gd name="T78" fmla="*/ 24 w 228"/>
                <a:gd name="T79" fmla="*/ 144 h 150"/>
                <a:gd name="T80" fmla="*/ 36 w 228"/>
                <a:gd name="T81" fmla="*/ 144 h 150"/>
                <a:gd name="T82" fmla="*/ 36 w 228"/>
                <a:gd name="T83" fmla="*/ 108 h 150"/>
                <a:gd name="T84" fmla="*/ 48 w 228"/>
                <a:gd name="T85" fmla="*/ 120 h 150"/>
                <a:gd name="T86" fmla="*/ 60 w 228"/>
                <a:gd name="T87" fmla="*/ 114 h 150"/>
                <a:gd name="T88" fmla="*/ 78 w 228"/>
                <a:gd name="T89" fmla="*/ 96 h 150"/>
                <a:gd name="T90" fmla="*/ 90 w 228"/>
                <a:gd name="T91" fmla="*/ 108 h 150"/>
                <a:gd name="T92" fmla="*/ 102 w 228"/>
                <a:gd name="T93" fmla="*/ 138 h 150"/>
                <a:gd name="T94" fmla="*/ 132 w 228"/>
                <a:gd name="T95" fmla="*/ 144 h 150"/>
                <a:gd name="T96" fmla="*/ 138 w 228"/>
                <a:gd name="T97" fmla="*/ 150 h 150"/>
                <a:gd name="T98" fmla="*/ 156 w 228"/>
                <a:gd name="T99" fmla="*/ 138 h 150"/>
                <a:gd name="T100" fmla="*/ 174 w 228"/>
                <a:gd name="T101" fmla="*/ 138 h 150"/>
                <a:gd name="T102" fmla="*/ 204 w 228"/>
                <a:gd name="T103" fmla="*/ 132 h 150"/>
                <a:gd name="T104" fmla="*/ 198 w 228"/>
                <a:gd name="T105" fmla="*/ 126 h 150"/>
                <a:gd name="T106" fmla="*/ 228 w 228"/>
                <a:gd name="T107" fmla="*/ 1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150">
                  <a:moveTo>
                    <a:pt x="228" y="120"/>
                  </a:moveTo>
                  <a:lnTo>
                    <a:pt x="210" y="108"/>
                  </a:lnTo>
                  <a:lnTo>
                    <a:pt x="204" y="84"/>
                  </a:lnTo>
                  <a:lnTo>
                    <a:pt x="198" y="54"/>
                  </a:lnTo>
                  <a:lnTo>
                    <a:pt x="168" y="48"/>
                  </a:lnTo>
                  <a:lnTo>
                    <a:pt x="150" y="30"/>
                  </a:lnTo>
                  <a:lnTo>
                    <a:pt x="144" y="30"/>
                  </a:lnTo>
                  <a:lnTo>
                    <a:pt x="144" y="24"/>
                  </a:lnTo>
                  <a:lnTo>
                    <a:pt x="132" y="24"/>
                  </a:lnTo>
                  <a:lnTo>
                    <a:pt x="120" y="12"/>
                  </a:lnTo>
                  <a:lnTo>
                    <a:pt x="102" y="18"/>
                  </a:lnTo>
                  <a:lnTo>
                    <a:pt x="90" y="0"/>
                  </a:lnTo>
                  <a:lnTo>
                    <a:pt x="84" y="12"/>
                  </a:lnTo>
                  <a:lnTo>
                    <a:pt x="66" y="12"/>
                  </a:lnTo>
                  <a:lnTo>
                    <a:pt x="48" y="0"/>
                  </a:lnTo>
                  <a:lnTo>
                    <a:pt x="42" y="12"/>
                  </a:lnTo>
                  <a:lnTo>
                    <a:pt x="48" y="18"/>
                  </a:lnTo>
                  <a:lnTo>
                    <a:pt x="48" y="24"/>
                  </a:lnTo>
                  <a:lnTo>
                    <a:pt x="42" y="24"/>
                  </a:lnTo>
                  <a:lnTo>
                    <a:pt x="36" y="24"/>
                  </a:lnTo>
                  <a:lnTo>
                    <a:pt x="30" y="24"/>
                  </a:lnTo>
                  <a:lnTo>
                    <a:pt x="30" y="30"/>
                  </a:lnTo>
                  <a:lnTo>
                    <a:pt x="30" y="42"/>
                  </a:lnTo>
                  <a:lnTo>
                    <a:pt x="24" y="48"/>
                  </a:lnTo>
                  <a:lnTo>
                    <a:pt x="24" y="60"/>
                  </a:lnTo>
                  <a:lnTo>
                    <a:pt x="24" y="66"/>
                  </a:lnTo>
                  <a:lnTo>
                    <a:pt x="24" y="72"/>
                  </a:lnTo>
                  <a:lnTo>
                    <a:pt x="18" y="78"/>
                  </a:lnTo>
                  <a:lnTo>
                    <a:pt x="12" y="78"/>
                  </a:lnTo>
                  <a:lnTo>
                    <a:pt x="12" y="72"/>
                  </a:lnTo>
                  <a:lnTo>
                    <a:pt x="6" y="72"/>
                  </a:lnTo>
                  <a:lnTo>
                    <a:pt x="6" y="78"/>
                  </a:lnTo>
                  <a:lnTo>
                    <a:pt x="0" y="78"/>
                  </a:lnTo>
                  <a:lnTo>
                    <a:pt x="6" y="102"/>
                  </a:lnTo>
                  <a:lnTo>
                    <a:pt x="18" y="114"/>
                  </a:lnTo>
                  <a:lnTo>
                    <a:pt x="18" y="120"/>
                  </a:lnTo>
                  <a:lnTo>
                    <a:pt x="12" y="120"/>
                  </a:lnTo>
                  <a:lnTo>
                    <a:pt x="6" y="108"/>
                  </a:lnTo>
                  <a:lnTo>
                    <a:pt x="6" y="102"/>
                  </a:lnTo>
                  <a:lnTo>
                    <a:pt x="24" y="144"/>
                  </a:lnTo>
                  <a:lnTo>
                    <a:pt x="36" y="144"/>
                  </a:lnTo>
                  <a:lnTo>
                    <a:pt x="36" y="108"/>
                  </a:lnTo>
                  <a:lnTo>
                    <a:pt x="48" y="120"/>
                  </a:lnTo>
                  <a:lnTo>
                    <a:pt x="60" y="114"/>
                  </a:lnTo>
                  <a:lnTo>
                    <a:pt x="78" y="96"/>
                  </a:lnTo>
                  <a:lnTo>
                    <a:pt x="90" y="108"/>
                  </a:lnTo>
                  <a:lnTo>
                    <a:pt x="102" y="138"/>
                  </a:lnTo>
                  <a:lnTo>
                    <a:pt x="132" y="144"/>
                  </a:lnTo>
                  <a:lnTo>
                    <a:pt x="138" y="150"/>
                  </a:lnTo>
                  <a:lnTo>
                    <a:pt x="156" y="138"/>
                  </a:lnTo>
                  <a:lnTo>
                    <a:pt x="174" y="138"/>
                  </a:lnTo>
                  <a:lnTo>
                    <a:pt x="204" y="132"/>
                  </a:lnTo>
                  <a:lnTo>
                    <a:pt x="198" y="126"/>
                  </a:lnTo>
                  <a:lnTo>
                    <a:pt x="228" y="12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86" name="Freeform 587">
              <a:extLst>
                <a:ext uri="{FF2B5EF4-FFF2-40B4-BE49-F238E27FC236}">
                  <a16:creationId xmlns:a16="http://schemas.microsoft.com/office/drawing/2014/main" id="{6966B205-DC57-1B49-BC09-190B5510E995}"/>
                </a:ext>
              </a:extLst>
            </p:cNvPr>
            <p:cNvSpPr/>
            <p:nvPr/>
          </p:nvSpPr>
          <p:spPr>
            <a:xfrm>
              <a:off x="6200775" y="5395913"/>
              <a:ext cx="19050" cy="28575"/>
            </a:xfrm>
            <a:custGeom>
              <a:avLst/>
              <a:gdLst>
                <a:gd name="T0" fmla="*/ 12 w 12"/>
                <a:gd name="T1" fmla="*/ 6 h 18"/>
                <a:gd name="T2" fmla="*/ 6 w 12"/>
                <a:gd name="T3" fmla="*/ 0 h 18"/>
                <a:gd name="T4" fmla="*/ 0 w 12"/>
                <a:gd name="T5" fmla="*/ 6 h 18"/>
                <a:gd name="T6" fmla="*/ 0 w 12"/>
                <a:gd name="T7" fmla="*/ 12 h 18"/>
                <a:gd name="T8" fmla="*/ 6 w 12"/>
                <a:gd name="T9" fmla="*/ 18 h 18"/>
                <a:gd name="T10" fmla="*/ 12 w 12"/>
                <a:gd name="T11" fmla="*/ 12 h 18"/>
                <a:gd name="T12" fmla="*/ 12 w 12"/>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6"/>
                  </a:moveTo>
                  <a:lnTo>
                    <a:pt x="6" y="0"/>
                  </a:lnTo>
                  <a:lnTo>
                    <a:pt x="0" y="6"/>
                  </a:lnTo>
                  <a:lnTo>
                    <a:pt x="0" y="12"/>
                  </a:lnTo>
                  <a:lnTo>
                    <a:pt x="6" y="18"/>
                  </a:lnTo>
                  <a:lnTo>
                    <a:pt x="12" y="12"/>
                  </a:lnTo>
                  <a:lnTo>
                    <a:pt x="12"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87" name="Freeform 588">
              <a:extLst>
                <a:ext uri="{FF2B5EF4-FFF2-40B4-BE49-F238E27FC236}">
                  <a16:creationId xmlns:a16="http://schemas.microsoft.com/office/drawing/2014/main" id="{5B96EB28-C5CA-8744-9F6D-90D866F55D34}"/>
                </a:ext>
              </a:extLst>
            </p:cNvPr>
            <p:cNvSpPr/>
            <p:nvPr/>
          </p:nvSpPr>
          <p:spPr>
            <a:xfrm>
              <a:off x="6553200" y="5672138"/>
              <a:ext cx="285750" cy="342900"/>
            </a:xfrm>
            <a:custGeom>
              <a:avLst/>
              <a:gdLst>
                <a:gd name="T0" fmla="*/ 180 w 180"/>
                <a:gd name="T1" fmla="*/ 60 h 216"/>
                <a:gd name="T2" fmla="*/ 180 w 180"/>
                <a:gd name="T3" fmla="*/ 54 h 216"/>
                <a:gd name="T4" fmla="*/ 180 w 180"/>
                <a:gd name="T5" fmla="*/ 42 h 216"/>
                <a:gd name="T6" fmla="*/ 150 w 180"/>
                <a:gd name="T7" fmla="*/ 36 h 216"/>
                <a:gd name="T8" fmla="*/ 114 w 180"/>
                <a:gd name="T9" fmla="*/ 6 h 216"/>
                <a:gd name="T10" fmla="*/ 102 w 180"/>
                <a:gd name="T11" fmla="*/ 6 h 216"/>
                <a:gd name="T12" fmla="*/ 90 w 180"/>
                <a:gd name="T13" fmla="*/ 12 h 216"/>
                <a:gd name="T14" fmla="*/ 66 w 180"/>
                <a:gd name="T15" fmla="*/ 0 h 216"/>
                <a:gd name="T16" fmla="*/ 72 w 180"/>
                <a:gd name="T17" fmla="*/ 42 h 216"/>
                <a:gd name="T18" fmla="*/ 72 w 180"/>
                <a:gd name="T19" fmla="*/ 54 h 216"/>
                <a:gd name="T20" fmla="*/ 72 w 180"/>
                <a:gd name="T21" fmla="*/ 60 h 216"/>
                <a:gd name="T22" fmla="*/ 48 w 180"/>
                <a:gd name="T23" fmla="*/ 60 h 216"/>
                <a:gd name="T24" fmla="*/ 6 w 180"/>
                <a:gd name="T25" fmla="*/ 78 h 216"/>
                <a:gd name="T26" fmla="*/ 6 w 180"/>
                <a:gd name="T27" fmla="*/ 96 h 216"/>
                <a:gd name="T28" fmla="*/ 0 w 180"/>
                <a:gd name="T29" fmla="*/ 126 h 216"/>
                <a:gd name="T30" fmla="*/ 6 w 180"/>
                <a:gd name="T31" fmla="*/ 150 h 216"/>
                <a:gd name="T32" fmla="*/ 18 w 180"/>
                <a:gd name="T33" fmla="*/ 138 h 216"/>
                <a:gd name="T34" fmla="*/ 30 w 180"/>
                <a:gd name="T35" fmla="*/ 132 h 216"/>
                <a:gd name="T36" fmla="*/ 36 w 180"/>
                <a:gd name="T37" fmla="*/ 132 h 216"/>
                <a:gd name="T38" fmla="*/ 36 w 180"/>
                <a:gd name="T39" fmla="*/ 138 h 216"/>
                <a:gd name="T40" fmla="*/ 30 w 180"/>
                <a:gd name="T41" fmla="*/ 150 h 216"/>
                <a:gd name="T42" fmla="*/ 18 w 180"/>
                <a:gd name="T43" fmla="*/ 162 h 216"/>
                <a:gd name="T44" fmla="*/ 6 w 180"/>
                <a:gd name="T45" fmla="*/ 180 h 216"/>
                <a:gd name="T46" fmla="*/ 6 w 180"/>
                <a:gd name="T47" fmla="*/ 192 h 216"/>
                <a:gd name="T48" fmla="*/ 6 w 180"/>
                <a:gd name="T49" fmla="*/ 198 h 216"/>
                <a:gd name="T50" fmla="*/ 12 w 180"/>
                <a:gd name="T51" fmla="*/ 204 h 216"/>
                <a:gd name="T52" fmla="*/ 18 w 180"/>
                <a:gd name="T53" fmla="*/ 204 h 216"/>
                <a:gd name="T54" fmla="*/ 18 w 180"/>
                <a:gd name="T55" fmla="*/ 210 h 216"/>
                <a:gd name="T56" fmla="*/ 24 w 180"/>
                <a:gd name="T57" fmla="*/ 210 h 216"/>
                <a:gd name="T58" fmla="*/ 30 w 180"/>
                <a:gd name="T59" fmla="*/ 216 h 216"/>
                <a:gd name="T60" fmla="*/ 42 w 180"/>
                <a:gd name="T61" fmla="*/ 216 h 216"/>
                <a:gd name="T62" fmla="*/ 54 w 180"/>
                <a:gd name="T63" fmla="*/ 216 h 216"/>
                <a:gd name="T64" fmla="*/ 72 w 180"/>
                <a:gd name="T65" fmla="*/ 198 h 216"/>
                <a:gd name="T66" fmla="*/ 84 w 180"/>
                <a:gd name="T67" fmla="*/ 204 h 216"/>
                <a:gd name="T68" fmla="*/ 114 w 180"/>
                <a:gd name="T69" fmla="*/ 192 h 216"/>
                <a:gd name="T70" fmla="*/ 132 w 180"/>
                <a:gd name="T71" fmla="*/ 198 h 216"/>
                <a:gd name="T72" fmla="*/ 132 w 180"/>
                <a:gd name="T73" fmla="*/ 192 h 216"/>
                <a:gd name="T74" fmla="*/ 132 w 180"/>
                <a:gd name="T75" fmla="*/ 162 h 216"/>
                <a:gd name="T76" fmla="*/ 144 w 180"/>
                <a:gd name="T77" fmla="*/ 150 h 216"/>
                <a:gd name="T78" fmla="*/ 150 w 180"/>
                <a:gd name="T79" fmla="*/ 132 h 216"/>
                <a:gd name="T80" fmla="*/ 156 w 180"/>
                <a:gd name="T81" fmla="*/ 132 h 216"/>
                <a:gd name="T82" fmla="*/ 156 w 180"/>
                <a:gd name="T83" fmla="*/ 114 h 216"/>
                <a:gd name="T84" fmla="*/ 144 w 180"/>
                <a:gd name="T85" fmla="*/ 108 h 216"/>
                <a:gd name="T86" fmla="*/ 144 w 180"/>
                <a:gd name="T87" fmla="*/ 90 h 216"/>
                <a:gd name="T88" fmla="*/ 174 w 180"/>
                <a:gd name="T89" fmla="*/ 90 h 216"/>
                <a:gd name="T90" fmla="*/ 180 w 180"/>
                <a:gd name="T91" fmla="*/ 6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216">
                  <a:moveTo>
                    <a:pt x="180" y="60"/>
                  </a:moveTo>
                  <a:lnTo>
                    <a:pt x="180" y="54"/>
                  </a:lnTo>
                  <a:lnTo>
                    <a:pt x="180" y="42"/>
                  </a:lnTo>
                  <a:lnTo>
                    <a:pt x="150" y="36"/>
                  </a:lnTo>
                  <a:lnTo>
                    <a:pt x="114" y="6"/>
                  </a:lnTo>
                  <a:lnTo>
                    <a:pt x="102" y="6"/>
                  </a:lnTo>
                  <a:lnTo>
                    <a:pt x="90" y="12"/>
                  </a:lnTo>
                  <a:lnTo>
                    <a:pt x="66" y="0"/>
                  </a:lnTo>
                  <a:lnTo>
                    <a:pt x="72" y="42"/>
                  </a:lnTo>
                  <a:lnTo>
                    <a:pt x="72" y="54"/>
                  </a:lnTo>
                  <a:lnTo>
                    <a:pt x="72" y="60"/>
                  </a:lnTo>
                  <a:lnTo>
                    <a:pt x="48" y="60"/>
                  </a:lnTo>
                  <a:lnTo>
                    <a:pt x="6" y="78"/>
                  </a:lnTo>
                  <a:lnTo>
                    <a:pt x="6" y="96"/>
                  </a:lnTo>
                  <a:lnTo>
                    <a:pt x="0" y="126"/>
                  </a:lnTo>
                  <a:lnTo>
                    <a:pt x="6" y="150"/>
                  </a:lnTo>
                  <a:lnTo>
                    <a:pt x="18" y="138"/>
                  </a:lnTo>
                  <a:lnTo>
                    <a:pt x="30" y="132"/>
                  </a:lnTo>
                  <a:lnTo>
                    <a:pt x="36" y="132"/>
                  </a:lnTo>
                  <a:lnTo>
                    <a:pt x="36" y="138"/>
                  </a:lnTo>
                  <a:lnTo>
                    <a:pt x="30" y="150"/>
                  </a:lnTo>
                  <a:lnTo>
                    <a:pt x="18" y="162"/>
                  </a:lnTo>
                  <a:lnTo>
                    <a:pt x="6" y="180"/>
                  </a:lnTo>
                  <a:lnTo>
                    <a:pt x="6" y="192"/>
                  </a:lnTo>
                  <a:lnTo>
                    <a:pt x="6" y="198"/>
                  </a:lnTo>
                  <a:lnTo>
                    <a:pt x="12" y="204"/>
                  </a:lnTo>
                  <a:lnTo>
                    <a:pt x="18" y="204"/>
                  </a:lnTo>
                  <a:lnTo>
                    <a:pt x="18" y="210"/>
                  </a:lnTo>
                  <a:lnTo>
                    <a:pt x="24" y="210"/>
                  </a:lnTo>
                  <a:lnTo>
                    <a:pt x="30" y="216"/>
                  </a:lnTo>
                  <a:lnTo>
                    <a:pt x="42" y="216"/>
                  </a:lnTo>
                  <a:lnTo>
                    <a:pt x="54" y="216"/>
                  </a:lnTo>
                  <a:lnTo>
                    <a:pt x="72" y="198"/>
                  </a:lnTo>
                  <a:lnTo>
                    <a:pt x="84" y="204"/>
                  </a:lnTo>
                  <a:lnTo>
                    <a:pt x="114" y="192"/>
                  </a:lnTo>
                  <a:lnTo>
                    <a:pt x="132" y="198"/>
                  </a:lnTo>
                  <a:lnTo>
                    <a:pt x="132" y="192"/>
                  </a:lnTo>
                  <a:lnTo>
                    <a:pt x="132" y="162"/>
                  </a:lnTo>
                  <a:lnTo>
                    <a:pt x="144" y="150"/>
                  </a:lnTo>
                  <a:lnTo>
                    <a:pt x="150" y="132"/>
                  </a:lnTo>
                  <a:lnTo>
                    <a:pt x="156" y="132"/>
                  </a:lnTo>
                  <a:lnTo>
                    <a:pt x="156" y="114"/>
                  </a:lnTo>
                  <a:lnTo>
                    <a:pt x="144" y="108"/>
                  </a:lnTo>
                  <a:lnTo>
                    <a:pt x="144" y="90"/>
                  </a:lnTo>
                  <a:lnTo>
                    <a:pt x="174" y="90"/>
                  </a:lnTo>
                  <a:lnTo>
                    <a:pt x="180" y="6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88" name="Freeform 589">
              <a:extLst>
                <a:ext uri="{FF2B5EF4-FFF2-40B4-BE49-F238E27FC236}">
                  <a16:creationId xmlns:a16="http://schemas.microsoft.com/office/drawing/2014/main" id="{21CD4BDB-BDC6-C041-89AE-70D5EC01B602}"/>
                </a:ext>
              </a:extLst>
            </p:cNvPr>
            <p:cNvSpPr/>
            <p:nvPr/>
          </p:nvSpPr>
          <p:spPr>
            <a:xfrm>
              <a:off x="6543675" y="6034088"/>
              <a:ext cx="28575" cy="28575"/>
            </a:xfrm>
            <a:custGeom>
              <a:avLst/>
              <a:gdLst>
                <a:gd name="T0" fmla="*/ 18 w 18"/>
                <a:gd name="T1" fmla="*/ 12 h 18"/>
                <a:gd name="T2" fmla="*/ 18 w 18"/>
                <a:gd name="T3" fmla="*/ 6 h 18"/>
                <a:gd name="T4" fmla="*/ 12 w 18"/>
                <a:gd name="T5" fmla="*/ 0 h 18"/>
                <a:gd name="T6" fmla="*/ 6 w 18"/>
                <a:gd name="T7" fmla="*/ 0 h 18"/>
                <a:gd name="T8" fmla="*/ 0 w 18"/>
                <a:gd name="T9" fmla="*/ 0 h 18"/>
                <a:gd name="T10" fmla="*/ 0 w 18"/>
                <a:gd name="T11" fmla="*/ 6 h 18"/>
                <a:gd name="T12" fmla="*/ 0 w 18"/>
                <a:gd name="T13" fmla="*/ 12 h 18"/>
                <a:gd name="T14" fmla="*/ 6 w 18"/>
                <a:gd name="T15" fmla="*/ 18 h 18"/>
                <a:gd name="T16" fmla="*/ 12 w 18"/>
                <a:gd name="T17" fmla="*/ 12 h 18"/>
                <a:gd name="T18" fmla="*/ 18 w 18"/>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8" y="12"/>
                  </a:moveTo>
                  <a:lnTo>
                    <a:pt x="18" y="6"/>
                  </a:lnTo>
                  <a:lnTo>
                    <a:pt x="12" y="0"/>
                  </a:lnTo>
                  <a:lnTo>
                    <a:pt x="6" y="0"/>
                  </a:lnTo>
                  <a:lnTo>
                    <a:pt x="0" y="0"/>
                  </a:lnTo>
                  <a:lnTo>
                    <a:pt x="0" y="6"/>
                  </a:lnTo>
                  <a:lnTo>
                    <a:pt x="0" y="12"/>
                  </a:lnTo>
                  <a:lnTo>
                    <a:pt x="6" y="18"/>
                  </a:lnTo>
                  <a:lnTo>
                    <a:pt x="12" y="12"/>
                  </a:lnTo>
                  <a:lnTo>
                    <a:pt x="18"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89" name="Freeform 590">
              <a:extLst>
                <a:ext uri="{FF2B5EF4-FFF2-40B4-BE49-F238E27FC236}">
                  <a16:creationId xmlns:a16="http://schemas.microsoft.com/office/drawing/2014/main" id="{37206622-86D7-4C43-B419-56EC89B05628}"/>
                </a:ext>
              </a:extLst>
            </p:cNvPr>
            <p:cNvSpPr/>
            <p:nvPr/>
          </p:nvSpPr>
          <p:spPr>
            <a:xfrm>
              <a:off x="6553200" y="6005513"/>
              <a:ext cx="28575" cy="19050"/>
            </a:xfrm>
            <a:custGeom>
              <a:avLst/>
              <a:gdLst>
                <a:gd name="T0" fmla="*/ 18 w 18"/>
                <a:gd name="T1" fmla="*/ 6 h 12"/>
                <a:gd name="T2" fmla="*/ 18 w 18"/>
                <a:gd name="T3" fmla="*/ 0 h 12"/>
                <a:gd name="T4" fmla="*/ 12 w 18"/>
                <a:gd name="T5" fmla="*/ 0 h 12"/>
                <a:gd name="T6" fmla="*/ 6 w 18"/>
                <a:gd name="T7" fmla="*/ 0 h 12"/>
                <a:gd name="T8" fmla="*/ 0 w 18"/>
                <a:gd name="T9" fmla="*/ 6 h 12"/>
                <a:gd name="T10" fmla="*/ 6 w 18"/>
                <a:gd name="T11" fmla="*/ 12 h 12"/>
                <a:gd name="T12" fmla="*/ 12 w 18"/>
                <a:gd name="T13" fmla="*/ 12 h 12"/>
                <a:gd name="T14" fmla="*/ 18 w 1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8" y="6"/>
                  </a:moveTo>
                  <a:lnTo>
                    <a:pt x="18" y="0"/>
                  </a:lnTo>
                  <a:lnTo>
                    <a:pt x="12" y="0"/>
                  </a:lnTo>
                  <a:lnTo>
                    <a:pt x="6" y="0"/>
                  </a:lnTo>
                  <a:lnTo>
                    <a:pt x="0" y="6"/>
                  </a:lnTo>
                  <a:lnTo>
                    <a:pt x="6" y="12"/>
                  </a:lnTo>
                  <a:lnTo>
                    <a:pt x="12" y="12"/>
                  </a:lnTo>
                  <a:lnTo>
                    <a:pt x="18"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90" name="Freeform 591">
              <a:extLst>
                <a:ext uri="{FF2B5EF4-FFF2-40B4-BE49-F238E27FC236}">
                  <a16:creationId xmlns:a16="http://schemas.microsoft.com/office/drawing/2014/main" id="{CF7B57D9-B0F8-4C4E-842C-E2397385050C}"/>
                </a:ext>
              </a:extLst>
            </p:cNvPr>
            <p:cNvSpPr/>
            <p:nvPr/>
          </p:nvSpPr>
          <p:spPr>
            <a:xfrm>
              <a:off x="6153150" y="5500688"/>
              <a:ext cx="533400" cy="428625"/>
            </a:xfrm>
            <a:custGeom>
              <a:avLst/>
              <a:gdLst>
                <a:gd name="T0" fmla="*/ 324 w 336"/>
                <a:gd name="T1" fmla="*/ 30 h 270"/>
                <a:gd name="T2" fmla="*/ 318 w 336"/>
                <a:gd name="T3" fmla="*/ 18 h 270"/>
                <a:gd name="T4" fmla="*/ 270 w 336"/>
                <a:gd name="T5" fmla="*/ 0 h 270"/>
                <a:gd name="T6" fmla="*/ 216 w 336"/>
                <a:gd name="T7" fmla="*/ 30 h 270"/>
                <a:gd name="T8" fmla="*/ 174 w 336"/>
                <a:gd name="T9" fmla="*/ 42 h 270"/>
                <a:gd name="T10" fmla="*/ 120 w 336"/>
                <a:gd name="T11" fmla="*/ 42 h 270"/>
                <a:gd name="T12" fmla="*/ 78 w 336"/>
                <a:gd name="T13" fmla="*/ 18 h 270"/>
                <a:gd name="T14" fmla="*/ 54 w 336"/>
                <a:gd name="T15" fmla="*/ 48 h 270"/>
                <a:gd name="T16" fmla="*/ 18 w 336"/>
                <a:gd name="T17" fmla="*/ 6 h 270"/>
                <a:gd name="T18" fmla="*/ 18 w 336"/>
                <a:gd name="T19" fmla="*/ 18 h 270"/>
                <a:gd name="T20" fmla="*/ 0 w 336"/>
                <a:gd name="T21" fmla="*/ 30 h 270"/>
                <a:gd name="T22" fmla="*/ 12 w 336"/>
                <a:gd name="T23" fmla="*/ 42 h 270"/>
                <a:gd name="T24" fmla="*/ 12 w 336"/>
                <a:gd name="T25" fmla="*/ 54 h 270"/>
                <a:gd name="T26" fmla="*/ 18 w 336"/>
                <a:gd name="T27" fmla="*/ 84 h 270"/>
                <a:gd name="T28" fmla="*/ 18 w 336"/>
                <a:gd name="T29" fmla="*/ 102 h 270"/>
                <a:gd name="T30" fmla="*/ 30 w 336"/>
                <a:gd name="T31" fmla="*/ 132 h 270"/>
                <a:gd name="T32" fmla="*/ 42 w 336"/>
                <a:gd name="T33" fmla="*/ 150 h 270"/>
                <a:gd name="T34" fmla="*/ 54 w 336"/>
                <a:gd name="T35" fmla="*/ 174 h 270"/>
                <a:gd name="T36" fmla="*/ 66 w 336"/>
                <a:gd name="T37" fmla="*/ 168 h 270"/>
                <a:gd name="T38" fmla="*/ 78 w 336"/>
                <a:gd name="T39" fmla="*/ 144 h 270"/>
                <a:gd name="T40" fmla="*/ 96 w 336"/>
                <a:gd name="T41" fmla="*/ 144 h 270"/>
                <a:gd name="T42" fmla="*/ 90 w 336"/>
                <a:gd name="T43" fmla="*/ 162 h 270"/>
                <a:gd name="T44" fmla="*/ 72 w 336"/>
                <a:gd name="T45" fmla="*/ 168 h 270"/>
                <a:gd name="T46" fmla="*/ 78 w 336"/>
                <a:gd name="T47" fmla="*/ 180 h 270"/>
                <a:gd name="T48" fmla="*/ 102 w 336"/>
                <a:gd name="T49" fmla="*/ 174 h 270"/>
                <a:gd name="T50" fmla="*/ 120 w 336"/>
                <a:gd name="T51" fmla="*/ 180 h 270"/>
                <a:gd name="T52" fmla="*/ 114 w 336"/>
                <a:gd name="T53" fmla="*/ 192 h 270"/>
                <a:gd name="T54" fmla="*/ 114 w 336"/>
                <a:gd name="T55" fmla="*/ 204 h 270"/>
                <a:gd name="T56" fmla="*/ 132 w 336"/>
                <a:gd name="T57" fmla="*/ 198 h 270"/>
                <a:gd name="T58" fmla="*/ 132 w 336"/>
                <a:gd name="T59" fmla="*/ 222 h 270"/>
                <a:gd name="T60" fmla="*/ 150 w 336"/>
                <a:gd name="T61" fmla="*/ 234 h 270"/>
                <a:gd name="T62" fmla="*/ 168 w 336"/>
                <a:gd name="T63" fmla="*/ 234 h 270"/>
                <a:gd name="T64" fmla="*/ 186 w 336"/>
                <a:gd name="T65" fmla="*/ 228 h 270"/>
                <a:gd name="T66" fmla="*/ 204 w 336"/>
                <a:gd name="T67" fmla="*/ 228 h 270"/>
                <a:gd name="T68" fmla="*/ 204 w 336"/>
                <a:gd name="T69" fmla="*/ 246 h 270"/>
                <a:gd name="T70" fmla="*/ 198 w 336"/>
                <a:gd name="T71" fmla="*/ 264 h 270"/>
                <a:gd name="T72" fmla="*/ 222 w 336"/>
                <a:gd name="T73" fmla="*/ 270 h 270"/>
                <a:gd name="T74" fmla="*/ 252 w 336"/>
                <a:gd name="T75" fmla="*/ 264 h 270"/>
                <a:gd name="T76" fmla="*/ 252 w 336"/>
                <a:gd name="T77" fmla="*/ 234 h 270"/>
                <a:gd name="T78" fmla="*/ 300 w 336"/>
                <a:gd name="T79" fmla="*/ 168 h 270"/>
                <a:gd name="T80" fmla="*/ 324 w 336"/>
                <a:gd name="T81" fmla="*/ 150 h 270"/>
                <a:gd name="T82" fmla="*/ 324 w 336"/>
                <a:gd name="T83" fmla="*/ 90 h 270"/>
                <a:gd name="T84" fmla="*/ 312 w 336"/>
                <a:gd name="T85" fmla="*/ 66 h 270"/>
                <a:gd name="T86" fmla="*/ 336 w 336"/>
                <a:gd name="T87" fmla="*/ 6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270">
                  <a:moveTo>
                    <a:pt x="336" y="42"/>
                  </a:moveTo>
                  <a:lnTo>
                    <a:pt x="324" y="36"/>
                  </a:lnTo>
                  <a:lnTo>
                    <a:pt x="324" y="30"/>
                  </a:lnTo>
                  <a:lnTo>
                    <a:pt x="324" y="24"/>
                  </a:lnTo>
                  <a:lnTo>
                    <a:pt x="318" y="24"/>
                  </a:lnTo>
                  <a:lnTo>
                    <a:pt x="318" y="18"/>
                  </a:lnTo>
                  <a:lnTo>
                    <a:pt x="294" y="18"/>
                  </a:lnTo>
                  <a:lnTo>
                    <a:pt x="288" y="6"/>
                  </a:lnTo>
                  <a:lnTo>
                    <a:pt x="270" y="0"/>
                  </a:lnTo>
                  <a:lnTo>
                    <a:pt x="264" y="24"/>
                  </a:lnTo>
                  <a:lnTo>
                    <a:pt x="246" y="24"/>
                  </a:lnTo>
                  <a:lnTo>
                    <a:pt x="216" y="30"/>
                  </a:lnTo>
                  <a:lnTo>
                    <a:pt x="222" y="36"/>
                  </a:lnTo>
                  <a:lnTo>
                    <a:pt x="192" y="42"/>
                  </a:lnTo>
                  <a:lnTo>
                    <a:pt x="174" y="42"/>
                  </a:lnTo>
                  <a:lnTo>
                    <a:pt x="156" y="54"/>
                  </a:lnTo>
                  <a:lnTo>
                    <a:pt x="150" y="48"/>
                  </a:lnTo>
                  <a:lnTo>
                    <a:pt x="120" y="42"/>
                  </a:lnTo>
                  <a:lnTo>
                    <a:pt x="108" y="12"/>
                  </a:lnTo>
                  <a:lnTo>
                    <a:pt x="96" y="0"/>
                  </a:lnTo>
                  <a:lnTo>
                    <a:pt x="78" y="18"/>
                  </a:lnTo>
                  <a:lnTo>
                    <a:pt x="66" y="24"/>
                  </a:lnTo>
                  <a:lnTo>
                    <a:pt x="54" y="12"/>
                  </a:lnTo>
                  <a:lnTo>
                    <a:pt x="54" y="48"/>
                  </a:lnTo>
                  <a:lnTo>
                    <a:pt x="42" y="48"/>
                  </a:lnTo>
                  <a:lnTo>
                    <a:pt x="24" y="6"/>
                  </a:lnTo>
                  <a:lnTo>
                    <a:pt x="18" y="6"/>
                  </a:lnTo>
                  <a:lnTo>
                    <a:pt x="12" y="6"/>
                  </a:lnTo>
                  <a:lnTo>
                    <a:pt x="12" y="12"/>
                  </a:lnTo>
                  <a:lnTo>
                    <a:pt x="18" y="18"/>
                  </a:lnTo>
                  <a:lnTo>
                    <a:pt x="18" y="24"/>
                  </a:lnTo>
                  <a:lnTo>
                    <a:pt x="12" y="30"/>
                  </a:lnTo>
                  <a:lnTo>
                    <a:pt x="0" y="30"/>
                  </a:lnTo>
                  <a:lnTo>
                    <a:pt x="0" y="36"/>
                  </a:lnTo>
                  <a:lnTo>
                    <a:pt x="6" y="36"/>
                  </a:lnTo>
                  <a:lnTo>
                    <a:pt x="12" y="42"/>
                  </a:lnTo>
                  <a:lnTo>
                    <a:pt x="18" y="42"/>
                  </a:lnTo>
                  <a:lnTo>
                    <a:pt x="18" y="48"/>
                  </a:lnTo>
                  <a:lnTo>
                    <a:pt x="12" y="54"/>
                  </a:lnTo>
                  <a:lnTo>
                    <a:pt x="12" y="60"/>
                  </a:lnTo>
                  <a:lnTo>
                    <a:pt x="12" y="66"/>
                  </a:lnTo>
                  <a:lnTo>
                    <a:pt x="18" y="84"/>
                  </a:lnTo>
                  <a:lnTo>
                    <a:pt x="18" y="90"/>
                  </a:lnTo>
                  <a:lnTo>
                    <a:pt x="18" y="96"/>
                  </a:lnTo>
                  <a:lnTo>
                    <a:pt x="18" y="102"/>
                  </a:lnTo>
                  <a:lnTo>
                    <a:pt x="18" y="114"/>
                  </a:lnTo>
                  <a:lnTo>
                    <a:pt x="24" y="120"/>
                  </a:lnTo>
                  <a:lnTo>
                    <a:pt x="30" y="132"/>
                  </a:lnTo>
                  <a:lnTo>
                    <a:pt x="30" y="138"/>
                  </a:lnTo>
                  <a:lnTo>
                    <a:pt x="36" y="144"/>
                  </a:lnTo>
                  <a:lnTo>
                    <a:pt x="42" y="150"/>
                  </a:lnTo>
                  <a:lnTo>
                    <a:pt x="48" y="156"/>
                  </a:lnTo>
                  <a:lnTo>
                    <a:pt x="48" y="168"/>
                  </a:lnTo>
                  <a:lnTo>
                    <a:pt x="54" y="174"/>
                  </a:lnTo>
                  <a:lnTo>
                    <a:pt x="60" y="174"/>
                  </a:lnTo>
                  <a:lnTo>
                    <a:pt x="66" y="174"/>
                  </a:lnTo>
                  <a:lnTo>
                    <a:pt x="66" y="168"/>
                  </a:lnTo>
                  <a:lnTo>
                    <a:pt x="66" y="162"/>
                  </a:lnTo>
                  <a:lnTo>
                    <a:pt x="72" y="150"/>
                  </a:lnTo>
                  <a:lnTo>
                    <a:pt x="78" y="144"/>
                  </a:lnTo>
                  <a:lnTo>
                    <a:pt x="84" y="138"/>
                  </a:lnTo>
                  <a:lnTo>
                    <a:pt x="90" y="138"/>
                  </a:lnTo>
                  <a:lnTo>
                    <a:pt x="96" y="144"/>
                  </a:lnTo>
                  <a:lnTo>
                    <a:pt x="96" y="150"/>
                  </a:lnTo>
                  <a:lnTo>
                    <a:pt x="90" y="156"/>
                  </a:lnTo>
                  <a:lnTo>
                    <a:pt x="90" y="162"/>
                  </a:lnTo>
                  <a:lnTo>
                    <a:pt x="84" y="162"/>
                  </a:lnTo>
                  <a:lnTo>
                    <a:pt x="78" y="162"/>
                  </a:lnTo>
                  <a:lnTo>
                    <a:pt x="72" y="168"/>
                  </a:lnTo>
                  <a:lnTo>
                    <a:pt x="72" y="180"/>
                  </a:lnTo>
                  <a:lnTo>
                    <a:pt x="72" y="186"/>
                  </a:lnTo>
                  <a:lnTo>
                    <a:pt x="78" y="180"/>
                  </a:lnTo>
                  <a:lnTo>
                    <a:pt x="84" y="180"/>
                  </a:lnTo>
                  <a:lnTo>
                    <a:pt x="90" y="180"/>
                  </a:lnTo>
                  <a:lnTo>
                    <a:pt x="102" y="174"/>
                  </a:lnTo>
                  <a:lnTo>
                    <a:pt x="108" y="174"/>
                  </a:lnTo>
                  <a:lnTo>
                    <a:pt x="114" y="174"/>
                  </a:lnTo>
                  <a:lnTo>
                    <a:pt x="120" y="180"/>
                  </a:lnTo>
                  <a:lnTo>
                    <a:pt x="120" y="186"/>
                  </a:lnTo>
                  <a:lnTo>
                    <a:pt x="120" y="192"/>
                  </a:lnTo>
                  <a:lnTo>
                    <a:pt x="114" y="192"/>
                  </a:lnTo>
                  <a:lnTo>
                    <a:pt x="108" y="198"/>
                  </a:lnTo>
                  <a:lnTo>
                    <a:pt x="114" y="198"/>
                  </a:lnTo>
                  <a:lnTo>
                    <a:pt x="114" y="204"/>
                  </a:lnTo>
                  <a:lnTo>
                    <a:pt x="120" y="204"/>
                  </a:lnTo>
                  <a:lnTo>
                    <a:pt x="126" y="204"/>
                  </a:lnTo>
                  <a:lnTo>
                    <a:pt x="132" y="198"/>
                  </a:lnTo>
                  <a:lnTo>
                    <a:pt x="132" y="204"/>
                  </a:lnTo>
                  <a:lnTo>
                    <a:pt x="138" y="210"/>
                  </a:lnTo>
                  <a:lnTo>
                    <a:pt x="132" y="222"/>
                  </a:lnTo>
                  <a:lnTo>
                    <a:pt x="138" y="228"/>
                  </a:lnTo>
                  <a:lnTo>
                    <a:pt x="144" y="228"/>
                  </a:lnTo>
                  <a:lnTo>
                    <a:pt x="150" y="234"/>
                  </a:lnTo>
                  <a:lnTo>
                    <a:pt x="156" y="234"/>
                  </a:lnTo>
                  <a:lnTo>
                    <a:pt x="162" y="234"/>
                  </a:lnTo>
                  <a:lnTo>
                    <a:pt x="168" y="234"/>
                  </a:lnTo>
                  <a:lnTo>
                    <a:pt x="174" y="234"/>
                  </a:lnTo>
                  <a:lnTo>
                    <a:pt x="180" y="234"/>
                  </a:lnTo>
                  <a:lnTo>
                    <a:pt x="186" y="228"/>
                  </a:lnTo>
                  <a:lnTo>
                    <a:pt x="192" y="228"/>
                  </a:lnTo>
                  <a:lnTo>
                    <a:pt x="198" y="222"/>
                  </a:lnTo>
                  <a:lnTo>
                    <a:pt x="204" y="228"/>
                  </a:lnTo>
                  <a:lnTo>
                    <a:pt x="210" y="228"/>
                  </a:lnTo>
                  <a:lnTo>
                    <a:pt x="204" y="234"/>
                  </a:lnTo>
                  <a:lnTo>
                    <a:pt x="204" y="246"/>
                  </a:lnTo>
                  <a:lnTo>
                    <a:pt x="192" y="258"/>
                  </a:lnTo>
                  <a:lnTo>
                    <a:pt x="192" y="264"/>
                  </a:lnTo>
                  <a:lnTo>
                    <a:pt x="198" y="264"/>
                  </a:lnTo>
                  <a:lnTo>
                    <a:pt x="210" y="264"/>
                  </a:lnTo>
                  <a:lnTo>
                    <a:pt x="216" y="270"/>
                  </a:lnTo>
                  <a:lnTo>
                    <a:pt x="222" y="270"/>
                  </a:lnTo>
                  <a:lnTo>
                    <a:pt x="234" y="270"/>
                  </a:lnTo>
                  <a:lnTo>
                    <a:pt x="240" y="270"/>
                  </a:lnTo>
                  <a:lnTo>
                    <a:pt x="252" y="264"/>
                  </a:lnTo>
                  <a:lnTo>
                    <a:pt x="252" y="258"/>
                  </a:lnTo>
                  <a:lnTo>
                    <a:pt x="258" y="258"/>
                  </a:lnTo>
                  <a:lnTo>
                    <a:pt x="252" y="234"/>
                  </a:lnTo>
                  <a:lnTo>
                    <a:pt x="258" y="204"/>
                  </a:lnTo>
                  <a:lnTo>
                    <a:pt x="258" y="186"/>
                  </a:lnTo>
                  <a:lnTo>
                    <a:pt x="300" y="168"/>
                  </a:lnTo>
                  <a:lnTo>
                    <a:pt x="324" y="168"/>
                  </a:lnTo>
                  <a:lnTo>
                    <a:pt x="324" y="162"/>
                  </a:lnTo>
                  <a:lnTo>
                    <a:pt x="324" y="150"/>
                  </a:lnTo>
                  <a:lnTo>
                    <a:pt x="318" y="108"/>
                  </a:lnTo>
                  <a:lnTo>
                    <a:pt x="312" y="96"/>
                  </a:lnTo>
                  <a:lnTo>
                    <a:pt x="324" y="90"/>
                  </a:lnTo>
                  <a:lnTo>
                    <a:pt x="318" y="84"/>
                  </a:lnTo>
                  <a:lnTo>
                    <a:pt x="312" y="78"/>
                  </a:lnTo>
                  <a:lnTo>
                    <a:pt x="312" y="66"/>
                  </a:lnTo>
                  <a:lnTo>
                    <a:pt x="312" y="60"/>
                  </a:lnTo>
                  <a:lnTo>
                    <a:pt x="330" y="60"/>
                  </a:lnTo>
                  <a:lnTo>
                    <a:pt x="336" y="60"/>
                  </a:lnTo>
                  <a:lnTo>
                    <a:pt x="336" y="4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91" name="Freeform 592">
              <a:extLst>
                <a:ext uri="{FF2B5EF4-FFF2-40B4-BE49-F238E27FC236}">
                  <a16:creationId xmlns:a16="http://schemas.microsoft.com/office/drawing/2014/main" id="{EC64F2A2-77BD-BA40-8403-E61378880A2F}"/>
                </a:ext>
              </a:extLst>
            </p:cNvPr>
            <p:cNvSpPr/>
            <p:nvPr/>
          </p:nvSpPr>
          <p:spPr>
            <a:xfrm>
              <a:off x="6419850" y="5929313"/>
              <a:ext cx="142875" cy="133350"/>
            </a:xfrm>
            <a:custGeom>
              <a:avLst/>
              <a:gdLst>
                <a:gd name="T0" fmla="*/ 90 w 90"/>
                <a:gd name="T1" fmla="*/ 0 h 84"/>
                <a:gd name="T2" fmla="*/ 84 w 90"/>
                <a:gd name="T3" fmla="*/ 0 h 84"/>
                <a:gd name="T4" fmla="*/ 66 w 90"/>
                <a:gd name="T5" fmla="*/ 6 h 84"/>
                <a:gd name="T6" fmla="*/ 36 w 90"/>
                <a:gd name="T7" fmla="*/ 12 h 84"/>
                <a:gd name="T8" fmla="*/ 30 w 90"/>
                <a:gd name="T9" fmla="*/ 12 h 84"/>
                <a:gd name="T10" fmla="*/ 24 w 90"/>
                <a:gd name="T11" fmla="*/ 6 h 84"/>
                <a:gd name="T12" fmla="*/ 18 w 90"/>
                <a:gd name="T13" fmla="*/ 12 h 84"/>
                <a:gd name="T14" fmla="*/ 18 w 90"/>
                <a:gd name="T15" fmla="*/ 18 h 84"/>
                <a:gd name="T16" fmla="*/ 18 w 90"/>
                <a:gd name="T17" fmla="*/ 24 h 84"/>
                <a:gd name="T18" fmla="*/ 18 w 90"/>
                <a:gd name="T19" fmla="*/ 30 h 84"/>
                <a:gd name="T20" fmla="*/ 18 w 90"/>
                <a:gd name="T21" fmla="*/ 36 h 84"/>
                <a:gd name="T22" fmla="*/ 18 w 90"/>
                <a:gd name="T23" fmla="*/ 42 h 84"/>
                <a:gd name="T24" fmla="*/ 6 w 90"/>
                <a:gd name="T25" fmla="*/ 48 h 84"/>
                <a:gd name="T26" fmla="*/ 6 w 90"/>
                <a:gd name="T27" fmla="*/ 54 h 84"/>
                <a:gd name="T28" fmla="*/ 0 w 90"/>
                <a:gd name="T29" fmla="*/ 54 h 84"/>
                <a:gd name="T30" fmla="*/ 0 w 90"/>
                <a:gd name="T31" fmla="*/ 66 h 84"/>
                <a:gd name="T32" fmla="*/ 6 w 90"/>
                <a:gd name="T33" fmla="*/ 78 h 84"/>
                <a:gd name="T34" fmla="*/ 12 w 90"/>
                <a:gd name="T35" fmla="*/ 78 h 84"/>
                <a:gd name="T36" fmla="*/ 18 w 90"/>
                <a:gd name="T37" fmla="*/ 84 h 84"/>
                <a:gd name="T38" fmla="*/ 24 w 90"/>
                <a:gd name="T39" fmla="*/ 78 h 84"/>
                <a:gd name="T40" fmla="*/ 36 w 90"/>
                <a:gd name="T41" fmla="*/ 78 h 84"/>
                <a:gd name="T42" fmla="*/ 42 w 90"/>
                <a:gd name="T43" fmla="*/ 78 h 84"/>
                <a:gd name="T44" fmla="*/ 54 w 90"/>
                <a:gd name="T45" fmla="*/ 84 h 84"/>
                <a:gd name="T46" fmla="*/ 60 w 90"/>
                <a:gd name="T47" fmla="*/ 84 h 84"/>
                <a:gd name="T48" fmla="*/ 66 w 90"/>
                <a:gd name="T49" fmla="*/ 78 h 84"/>
                <a:gd name="T50" fmla="*/ 72 w 90"/>
                <a:gd name="T51" fmla="*/ 78 h 84"/>
                <a:gd name="T52" fmla="*/ 72 w 90"/>
                <a:gd name="T53" fmla="*/ 66 h 84"/>
                <a:gd name="T54" fmla="*/ 72 w 90"/>
                <a:gd name="T55" fmla="*/ 60 h 84"/>
                <a:gd name="T56" fmla="*/ 84 w 90"/>
                <a:gd name="T57" fmla="*/ 48 h 84"/>
                <a:gd name="T58" fmla="*/ 90 w 90"/>
                <a:gd name="T59" fmla="*/ 42 h 84"/>
                <a:gd name="T60" fmla="*/ 84 w 90"/>
                <a:gd name="T61" fmla="*/ 36 h 84"/>
                <a:gd name="T62" fmla="*/ 84 w 90"/>
                <a:gd name="T63" fmla="*/ 24 h 84"/>
                <a:gd name="T64" fmla="*/ 84 w 90"/>
                <a:gd name="T65" fmla="*/ 18 h 84"/>
                <a:gd name="T66" fmla="*/ 90 w 90"/>
                <a:gd name="T67" fmla="*/ 6 h 84"/>
                <a:gd name="T68" fmla="*/ 90 w 90"/>
                <a:gd name="T6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84">
                  <a:moveTo>
                    <a:pt x="90" y="0"/>
                  </a:moveTo>
                  <a:lnTo>
                    <a:pt x="84" y="0"/>
                  </a:lnTo>
                  <a:lnTo>
                    <a:pt x="66" y="6"/>
                  </a:lnTo>
                  <a:lnTo>
                    <a:pt x="36" y="12"/>
                  </a:lnTo>
                  <a:lnTo>
                    <a:pt x="30" y="12"/>
                  </a:lnTo>
                  <a:lnTo>
                    <a:pt x="24" y="6"/>
                  </a:lnTo>
                  <a:lnTo>
                    <a:pt x="18" y="12"/>
                  </a:lnTo>
                  <a:lnTo>
                    <a:pt x="18" y="18"/>
                  </a:lnTo>
                  <a:lnTo>
                    <a:pt x="18" y="24"/>
                  </a:lnTo>
                  <a:lnTo>
                    <a:pt x="18" y="30"/>
                  </a:lnTo>
                  <a:lnTo>
                    <a:pt x="18" y="36"/>
                  </a:lnTo>
                  <a:lnTo>
                    <a:pt x="18" y="42"/>
                  </a:lnTo>
                  <a:lnTo>
                    <a:pt x="6" y="48"/>
                  </a:lnTo>
                  <a:lnTo>
                    <a:pt x="6" y="54"/>
                  </a:lnTo>
                  <a:lnTo>
                    <a:pt x="0" y="54"/>
                  </a:lnTo>
                  <a:lnTo>
                    <a:pt x="0" y="66"/>
                  </a:lnTo>
                  <a:lnTo>
                    <a:pt x="6" y="78"/>
                  </a:lnTo>
                  <a:lnTo>
                    <a:pt x="12" y="78"/>
                  </a:lnTo>
                  <a:lnTo>
                    <a:pt x="18" y="84"/>
                  </a:lnTo>
                  <a:lnTo>
                    <a:pt x="24" y="78"/>
                  </a:lnTo>
                  <a:lnTo>
                    <a:pt x="36" y="78"/>
                  </a:lnTo>
                  <a:lnTo>
                    <a:pt x="42" y="78"/>
                  </a:lnTo>
                  <a:lnTo>
                    <a:pt x="54" y="84"/>
                  </a:lnTo>
                  <a:lnTo>
                    <a:pt x="60" y="84"/>
                  </a:lnTo>
                  <a:lnTo>
                    <a:pt x="66" y="78"/>
                  </a:lnTo>
                  <a:lnTo>
                    <a:pt x="72" y="78"/>
                  </a:lnTo>
                  <a:lnTo>
                    <a:pt x="72" y="66"/>
                  </a:lnTo>
                  <a:lnTo>
                    <a:pt x="72" y="60"/>
                  </a:lnTo>
                  <a:lnTo>
                    <a:pt x="84" y="48"/>
                  </a:lnTo>
                  <a:lnTo>
                    <a:pt x="90" y="42"/>
                  </a:lnTo>
                  <a:lnTo>
                    <a:pt x="84" y="36"/>
                  </a:lnTo>
                  <a:lnTo>
                    <a:pt x="84" y="24"/>
                  </a:lnTo>
                  <a:lnTo>
                    <a:pt x="84" y="18"/>
                  </a:lnTo>
                  <a:lnTo>
                    <a:pt x="90" y="6"/>
                  </a:lnTo>
                  <a:lnTo>
                    <a:pt x="90" y="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92" name="Freeform 593">
              <a:extLst>
                <a:ext uri="{FF2B5EF4-FFF2-40B4-BE49-F238E27FC236}">
                  <a16:creationId xmlns:a16="http://schemas.microsoft.com/office/drawing/2014/main" id="{7EC8C653-D27B-6842-8CFB-ADA0FD200A4D}"/>
                </a:ext>
              </a:extLst>
            </p:cNvPr>
            <p:cNvSpPr/>
            <p:nvPr/>
          </p:nvSpPr>
          <p:spPr>
            <a:xfrm>
              <a:off x="6362700" y="5872163"/>
              <a:ext cx="104775" cy="76200"/>
            </a:xfrm>
            <a:custGeom>
              <a:avLst/>
              <a:gdLst>
                <a:gd name="T0" fmla="*/ 66 w 66"/>
                <a:gd name="T1" fmla="*/ 12 h 48"/>
                <a:gd name="T2" fmla="*/ 66 w 66"/>
                <a:gd name="T3" fmla="*/ 6 h 48"/>
                <a:gd name="T4" fmla="*/ 60 w 66"/>
                <a:gd name="T5" fmla="*/ 6 h 48"/>
                <a:gd name="T6" fmla="*/ 60 w 66"/>
                <a:gd name="T7" fmla="*/ 0 h 48"/>
                <a:gd name="T8" fmla="*/ 54 w 66"/>
                <a:gd name="T9" fmla="*/ 0 h 48"/>
                <a:gd name="T10" fmla="*/ 48 w 66"/>
                <a:gd name="T11" fmla="*/ 0 h 48"/>
                <a:gd name="T12" fmla="*/ 42 w 66"/>
                <a:gd name="T13" fmla="*/ 6 h 48"/>
                <a:gd name="T14" fmla="*/ 36 w 66"/>
                <a:gd name="T15" fmla="*/ 6 h 48"/>
                <a:gd name="T16" fmla="*/ 30 w 66"/>
                <a:gd name="T17" fmla="*/ 6 h 48"/>
                <a:gd name="T18" fmla="*/ 18 w 66"/>
                <a:gd name="T19" fmla="*/ 6 h 48"/>
                <a:gd name="T20" fmla="*/ 6 w 66"/>
                <a:gd name="T21" fmla="*/ 6 h 48"/>
                <a:gd name="T22" fmla="*/ 0 w 66"/>
                <a:gd name="T23" fmla="*/ 6 h 48"/>
                <a:gd name="T24" fmla="*/ 0 w 66"/>
                <a:gd name="T25" fmla="*/ 24 h 48"/>
                <a:gd name="T26" fmla="*/ 6 w 66"/>
                <a:gd name="T27" fmla="*/ 30 h 48"/>
                <a:gd name="T28" fmla="*/ 12 w 66"/>
                <a:gd name="T29" fmla="*/ 30 h 48"/>
                <a:gd name="T30" fmla="*/ 12 w 66"/>
                <a:gd name="T31" fmla="*/ 36 h 48"/>
                <a:gd name="T32" fmla="*/ 12 w 66"/>
                <a:gd name="T33" fmla="*/ 42 h 48"/>
                <a:gd name="T34" fmla="*/ 12 w 66"/>
                <a:gd name="T35" fmla="*/ 48 h 48"/>
                <a:gd name="T36" fmla="*/ 18 w 66"/>
                <a:gd name="T37" fmla="*/ 48 h 48"/>
                <a:gd name="T38" fmla="*/ 30 w 66"/>
                <a:gd name="T39" fmla="*/ 48 h 48"/>
                <a:gd name="T40" fmla="*/ 36 w 66"/>
                <a:gd name="T41" fmla="*/ 42 h 48"/>
                <a:gd name="T42" fmla="*/ 42 w 66"/>
                <a:gd name="T43" fmla="*/ 36 h 48"/>
                <a:gd name="T44" fmla="*/ 48 w 66"/>
                <a:gd name="T45" fmla="*/ 30 h 48"/>
                <a:gd name="T46" fmla="*/ 54 w 66"/>
                <a:gd name="T47" fmla="*/ 18 h 48"/>
                <a:gd name="T48" fmla="*/ 60 w 66"/>
                <a:gd name="T49" fmla="*/ 12 h 48"/>
                <a:gd name="T50" fmla="*/ 66 w 66"/>
                <a:gd name="T5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48">
                  <a:moveTo>
                    <a:pt x="66" y="12"/>
                  </a:moveTo>
                  <a:lnTo>
                    <a:pt x="66" y="6"/>
                  </a:lnTo>
                  <a:lnTo>
                    <a:pt x="60" y="6"/>
                  </a:lnTo>
                  <a:lnTo>
                    <a:pt x="60" y="0"/>
                  </a:lnTo>
                  <a:lnTo>
                    <a:pt x="54" y="0"/>
                  </a:lnTo>
                  <a:lnTo>
                    <a:pt x="48" y="0"/>
                  </a:lnTo>
                  <a:lnTo>
                    <a:pt x="42" y="6"/>
                  </a:lnTo>
                  <a:lnTo>
                    <a:pt x="36" y="6"/>
                  </a:lnTo>
                  <a:lnTo>
                    <a:pt x="30" y="6"/>
                  </a:lnTo>
                  <a:lnTo>
                    <a:pt x="18" y="6"/>
                  </a:lnTo>
                  <a:lnTo>
                    <a:pt x="6" y="6"/>
                  </a:lnTo>
                  <a:lnTo>
                    <a:pt x="0" y="6"/>
                  </a:lnTo>
                  <a:lnTo>
                    <a:pt x="0" y="24"/>
                  </a:lnTo>
                  <a:lnTo>
                    <a:pt x="6" y="30"/>
                  </a:lnTo>
                  <a:lnTo>
                    <a:pt x="12" y="30"/>
                  </a:lnTo>
                  <a:lnTo>
                    <a:pt x="12" y="36"/>
                  </a:lnTo>
                  <a:lnTo>
                    <a:pt x="12" y="42"/>
                  </a:lnTo>
                  <a:lnTo>
                    <a:pt x="12" y="48"/>
                  </a:lnTo>
                  <a:lnTo>
                    <a:pt x="18" y="48"/>
                  </a:lnTo>
                  <a:lnTo>
                    <a:pt x="30" y="48"/>
                  </a:lnTo>
                  <a:lnTo>
                    <a:pt x="36" y="42"/>
                  </a:lnTo>
                  <a:lnTo>
                    <a:pt x="42" y="36"/>
                  </a:lnTo>
                  <a:lnTo>
                    <a:pt x="48" y="30"/>
                  </a:lnTo>
                  <a:lnTo>
                    <a:pt x="54" y="18"/>
                  </a:lnTo>
                  <a:lnTo>
                    <a:pt x="60" y="12"/>
                  </a:lnTo>
                  <a:lnTo>
                    <a:pt x="66"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93" name="Freeform 594">
              <a:extLst>
                <a:ext uri="{FF2B5EF4-FFF2-40B4-BE49-F238E27FC236}">
                  <a16:creationId xmlns:a16="http://schemas.microsoft.com/office/drawing/2014/main" id="{C3F27CCC-2E19-8148-BCE9-024146C99A2B}"/>
                </a:ext>
              </a:extLst>
            </p:cNvPr>
            <p:cNvSpPr/>
            <p:nvPr/>
          </p:nvSpPr>
          <p:spPr>
            <a:xfrm>
              <a:off x="6286500" y="5795963"/>
              <a:ext cx="57150" cy="104775"/>
            </a:xfrm>
            <a:custGeom>
              <a:avLst/>
              <a:gdLst>
                <a:gd name="T0" fmla="*/ 36 w 36"/>
                <a:gd name="T1" fmla="*/ 42 h 66"/>
                <a:gd name="T2" fmla="*/ 36 w 36"/>
                <a:gd name="T3" fmla="*/ 36 h 66"/>
                <a:gd name="T4" fmla="*/ 18 w 36"/>
                <a:gd name="T5" fmla="*/ 18 h 66"/>
                <a:gd name="T6" fmla="*/ 18 w 36"/>
                <a:gd name="T7" fmla="*/ 12 h 66"/>
                <a:gd name="T8" fmla="*/ 12 w 36"/>
                <a:gd name="T9" fmla="*/ 6 h 66"/>
                <a:gd name="T10" fmla="*/ 12 w 36"/>
                <a:gd name="T11" fmla="*/ 0 h 66"/>
                <a:gd name="T12" fmla="*/ 6 w 36"/>
                <a:gd name="T13" fmla="*/ 0 h 66"/>
                <a:gd name="T14" fmla="*/ 0 w 36"/>
                <a:gd name="T15" fmla="*/ 0 h 66"/>
                <a:gd name="T16" fmla="*/ 0 w 36"/>
                <a:gd name="T17" fmla="*/ 6 h 66"/>
                <a:gd name="T18" fmla="*/ 0 w 36"/>
                <a:gd name="T19" fmla="*/ 12 h 66"/>
                <a:gd name="T20" fmla="*/ 0 w 36"/>
                <a:gd name="T21" fmla="*/ 18 h 66"/>
                <a:gd name="T22" fmla="*/ 6 w 36"/>
                <a:gd name="T23" fmla="*/ 30 h 66"/>
                <a:gd name="T24" fmla="*/ 18 w 36"/>
                <a:gd name="T25" fmla="*/ 36 h 66"/>
                <a:gd name="T26" fmla="*/ 18 w 36"/>
                <a:gd name="T27" fmla="*/ 42 h 66"/>
                <a:gd name="T28" fmla="*/ 18 w 36"/>
                <a:gd name="T29" fmla="*/ 48 h 66"/>
                <a:gd name="T30" fmla="*/ 12 w 36"/>
                <a:gd name="T31" fmla="*/ 54 h 66"/>
                <a:gd name="T32" fmla="*/ 18 w 36"/>
                <a:gd name="T33" fmla="*/ 60 h 66"/>
                <a:gd name="T34" fmla="*/ 24 w 36"/>
                <a:gd name="T35" fmla="*/ 66 h 66"/>
                <a:gd name="T36" fmla="*/ 24 w 36"/>
                <a:gd name="T37" fmla="*/ 60 h 66"/>
                <a:gd name="T38" fmla="*/ 30 w 36"/>
                <a:gd name="T39" fmla="*/ 60 h 66"/>
                <a:gd name="T40" fmla="*/ 30 w 36"/>
                <a:gd name="T41" fmla="*/ 54 h 66"/>
                <a:gd name="T42" fmla="*/ 36 w 36"/>
                <a:gd name="T43"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66">
                  <a:moveTo>
                    <a:pt x="36" y="42"/>
                  </a:moveTo>
                  <a:lnTo>
                    <a:pt x="36" y="36"/>
                  </a:lnTo>
                  <a:lnTo>
                    <a:pt x="18" y="18"/>
                  </a:lnTo>
                  <a:lnTo>
                    <a:pt x="18" y="12"/>
                  </a:lnTo>
                  <a:lnTo>
                    <a:pt x="12" y="6"/>
                  </a:lnTo>
                  <a:lnTo>
                    <a:pt x="12" y="0"/>
                  </a:lnTo>
                  <a:lnTo>
                    <a:pt x="6" y="0"/>
                  </a:lnTo>
                  <a:lnTo>
                    <a:pt x="0" y="0"/>
                  </a:lnTo>
                  <a:lnTo>
                    <a:pt x="0" y="6"/>
                  </a:lnTo>
                  <a:lnTo>
                    <a:pt x="0" y="12"/>
                  </a:lnTo>
                  <a:lnTo>
                    <a:pt x="0" y="18"/>
                  </a:lnTo>
                  <a:lnTo>
                    <a:pt x="6" y="30"/>
                  </a:lnTo>
                  <a:lnTo>
                    <a:pt x="18" y="36"/>
                  </a:lnTo>
                  <a:lnTo>
                    <a:pt x="18" y="42"/>
                  </a:lnTo>
                  <a:lnTo>
                    <a:pt x="18" y="48"/>
                  </a:lnTo>
                  <a:lnTo>
                    <a:pt x="12" y="54"/>
                  </a:lnTo>
                  <a:lnTo>
                    <a:pt x="18" y="60"/>
                  </a:lnTo>
                  <a:lnTo>
                    <a:pt x="24" y="66"/>
                  </a:lnTo>
                  <a:lnTo>
                    <a:pt x="24" y="60"/>
                  </a:lnTo>
                  <a:lnTo>
                    <a:pt x="30" y="60"/>
                  </a:lnTo>
                  <a:lnTo>
                    <a:pt x="30" y="54"/>
                  </a:lnTo>
                  <a:lnTo>
                    <a:pt x="36" y="4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94" name="Freeform 595">
              <a:extLst>
                <a:ext uri="{FF2B5EF4-FFF2-40B4-BE49-F238E27FC236}">
                  <a16:creationId xmlns:a16="http://schemas.microsoft.com/office/drawing/2014/main" id="{FD0A55C2-7810-2547-B0EE-8126B15AB31F}"/>
                </a:ext>
              </a:extLst>
            </p:cNvPr>
            <p:cNvSpPr/>
            <p:nvPr/>
          </p:nvSpPr>
          <p:spPr>
            <a:xfrm>
              <a:off x="6200775" y="5938838"/>
              <a:ext cx="47625" cy="47625"/>
            </a:xfrm>
            <a:custGeom>
              <a:avLst/>
              <a:gdLst>
                <a:gd name="T0" fmla="*/ 30 w 30"/>
                <a:gd name="T1" fmla="*/ 6 h 30"/>
                <a:gd name="T2" fmla="*/ 24 w 30"/>
                <a:gd name="T3" fmla="*/ 0 h 30"/>
                <a:gd name="T4" fmla="*/ 18 w 30"/>
                <a:gd name="T5" fmla="*/ 0 h 30"/>
                <a:gd name="T6" fmla="*/ 12 w 30"/>
                <a:gd name="T7" fmla="*/ 0 h 30"/>
                <a:gd name="T8" fmla="*/ 0 w 30"/>
                <a:gd name="T9" fmla="*/ 12 h 30"/>
                <a:gd name="T10" fmla="*/ 0 w 30"/>
                <a:gd name="T11" fmla="*/ 18 h 30"/>
                <a:gd name="T12" fmla="*/ 0 w 30"/>
                <a:gd name="T13" fmla="*/ 24 h 30"/>
                <a:gd name="T14" fmla="*/ 0 w 30"/>
                <a:gd name="T15" fmla="*/ 30 h 30"/>
                <a:gd name="T16" fmla="*/ 6 w 30"/>
                <a:gd name="T17" fmla="*/ 30 h 30"/>
                <a:gd name="T18" fmla="*/ 12 w 30"/>
                <a:gd name="T19" fmla="*/ 30 h 30"/>
                <a:gd name="T20" fmla="*/ 18 w 30"/>
                <a:gd name="T21" fmla="*/ 30 h 30"/>
                <a:gd name="T22" fmla="*/ 24 w 30"/>
                <a:gd name="T23" fmla="*/ 24 h 30"/>
                <a:gd name="T24" fmla="*/ 24 w 30"/>
                <a:gd name="T25" fmla="*/ 12 h 30"/>
                <a:gd name="T26" fmla="*/ 30 w 30"/>
                <a:gd name="T2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30" y="6"/>
                  </a:moveTo>
                  <a:lnTo>
                    <a:pt x="24" y="0"/>
                  </a:lnTo>
                  <a:lnTo>
                    <a:pt x="18" y="0"/>
                  </a:lnTo>
                  <a:lnTo>
                    <a:pt x="12" y="0"/>
                  </a:lnTo>
                  <a:lnTo>
                    <a:pt x="0" y="12"/>
                  </a:lnTo>
                  <a:lnTo>
                    <a:pt x="0" y="18"/>
                  </a:lnTo>
                  <a:lnTo>
                    <a:pt x="0" y="24"/>
                  </a:lnTo>
                  <a:lnTo>
                    <a:pt x="0" y="30"/>
                  </a:lnTo>
                  <a:lnTo>
                    <a:pt x="6" y="30"/>
                  </a:lnTo>
                  <a:lnTo>
                    <a:pt x="12" y="30"/>
                  </a:lnTo>
                  <a:lnTo>
                    <a:pt x="18" y="30"/>
                  </a:lnTo>
                  <a:lnTo>
                    <a:pt x="24" y="24"/>
                  </a:lnTo>
                  <a:lnTo>
                    <a:pt x="24" y="12"/>
                  </a:lnTo>
                  <a:lnTo>
                    <a:pt x="30"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95" name="Freeform 596">
              <a:extLst>
                <a:ext uri="{FF2B5EF4-FFF2-40B4-BE49-F238E27FC236}">
                  <a16:creationId xmlns:a16="http://schemas.microsoft.com/office/drawing/2014/main" id="{0BDF5C84-D27B-2542-85C7-2E9C924C5F96}"/>
                </a:ext>
              </a:extLst>
            </p:cNvPr>
            <p:cNvSpPr/>
            <p:nvPr/>
          </p:nvSpPr>
          <p:spPr>
            <a:xfrm>
              <a:off x="6257925" y="5938838"/>
              <a:ext cx="57150" cy="47625"/>
            </a:xfrm>
            <a:custGeom>
              <a:avLst/>
              <a:gdLst>
                <a:gd name="T0" fmla="*/ 36 w 36"/>
                <a:gd name="T1" fmla="*/ 6 h 30"/>
                <a:gd name="T2" fmla="*/ 30 w 36"/>
                <a:gd name="T3" fmla="*/ 0 h 30"/>
                <a:gd name="T4" fmla="*/ 18 w 36"/>
                <a:gd name="T5" fmla="*/ 0 h 30"/>
                <a:gd name="T6" fmla="*/ 12 w 36"/>
                <a:gd name="T7" fmla="*/ 0 h 30"/>
                <a:gd name="T8" fmla="*/ 6 w 36"/>
                <a:gd name="T9" fmla="*/ 0 h 30"/>
                <a:gd name="T10" fmla="*/ 0 w 36"/>
                <a:gd name="T11" fmla="*/ 6 h 30"/>
                <a:gd name="T12" fmla="*/ 0 w 36"/>
                <a:gd name="T13" fmla="*/ 24 h 30"/>
                <a:gd name="T14" fmla="*/ 0 w 36"/>
                <a:gd name="T15" fmla="*/ 30 h 30"/>
                <a:gd name="T16" fmla="*/ 6 w 36"/>
                <a:gd name="T17" fmla="*/ 30 h 30"/>
                <a:gd name="T18" fmla="*/ 12 w 36"/>
                <a:gd name="T19" fmla="*/ 24 h 30"/>
                <a:gd name="T20" fmla="*/ 18 w 36"/>
                <a:gd name="T21" fmla="*/ 18 h 30"/>
                <a:gd name="T22" fmla="*/ 24 w 36"/>
                <a:gd name="T23" fmla="*/ 12 h 30"/>
                <a:gd name="T24" fmla="*/ 30 w 36"/>
                <a:gd name="T25" fmla="*/ 12 h 30"/>
                <a:gd name="T26" fmla="*/ 30 w 36"/>
                <a:gd name="T27" fmla="*/ 6 h 30"/>
                <a:gd name="T28" fmla="*/ 36 w 36"/>
                <a:gd name="T2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0">
                  <a:moveTo>
                    <a:pt x="36" y="6"/>
                  </a:moveTo>
                  <a:lnTo>
                    <a:pt x="30" y="0"/>
                  </a:lnTo>
                  <a:lnTo>
                    <a:pt x="18" y="0"/>
                  </a:lnTo>
                  <a:lnTo>
                    <a:pt x="12" y="0"/>
                  </a:lnTo>
                  <a:lnTo>
                    <a:pt x="6" y="0"/>
                  </a:lnTo>
                  <a:lnTo>
                    <a:pt x="0" y="6"/>
                  </a:lnTo>
                  <a:lnTo>
                    <a:pt x="0" y="24"/>
                  </a:lnTo>
                  <a:lnTo>
                    <a:pt x="0" y="30"/>
                  </a:lnTo>
                  <a:lnTo>
                    <a:pt x="6" y="30"/>
                  </a:lnTo>
                  <a:lnTo>
                    <a:pt x="12" y="24"/>
                  </a:lnTo>
                  <a:lnTo>
                    <a:pt x="18" y="18"/>
                  </a:lnTo>
                  <a:lnTo>
                    <a:pt x="24" y="12"/>
                  </a:lnTo>
                  <a:lnTo>
                    <a:pt x="30" y="12"/>
                  </a:lnTo>
                  <a:lnTo>
                    <a:pt x="30" y="6"/>
                  </a:lnTo>
                  <a:lnTo>
                    <a:pt x="36"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96" name="Freeform 597">
              <a:extLst>
                <a:ext uri="{FF2B5EF4-FFF2-40B4-BE49-F238E27FC236}">
                  <a16:creationId xmlns:a16="http://schemas.microsoft.com/office/drawing/2014/main" id="{93FB03A6-C815-2D4D-AA3B-475D3CFB384C}"/>
                </a:ext>
              </a:extLst>
            </p:cNvPr>
            <p:cNvSpPr/>
            <p:nvPr/>
          </p:nvSpPr>
          <p:spPr>
            <a:xfrm>
              <a:off x="6134100" y="5910263"/>
              <a:ext cx="57150" cy="38100"/>
            </a:xfrm>
            <a:custGeom>
              <a:avLst/>
              <a:gdLst>
                <a:gd name="T0" fmla="*/ 36 w 36"/>
                <a:gd name="T1" fmla="*/ 6 h 24"/>
                <a:gd name="T2" fmla="*/ 24 w 36"/>
                <a:gd name="T3" fmla="*/ 6 h 24"/>
                <a:gd name="T4" fmla="*/ 18 w 36"/>
                <a:gd name="T5" fmla="*/ 6 h 24"/>
                <a:gd name="T6" fmla="*/ 12 w 36"/>
                <a:gd name="T7" fmla="*/ 0 h 24"/>
                <a:gd name="T8" fmla="*/ 6 w 36"/>
                <a:gd name="T9" fmla="*/ 0 h 24"/>
                <a:gd name="T10" fmla="*/ 0 w 36"/>
                <a:gd name="T11" fmla="*/ 12 h 24"/>
                <a:gd name="T12" fmla="*/ 6 w 36"/>
                <a:gd name="T13" fmla="*/ 18 h 24"/>
                <a:gd name="T14" fmla="*/ 12 w 36"/>
                <a:gd name="T15" fmla="*/ 18 h 24"/>
                <a:gd name="T16" fmla="*/ 24 w 36"/>
                <a:gd name="T17" fmla="*/ 24 h 24"/>
                <a:gd name="T18" fmla="*/ 30 w 36"/>
                <a:gd name="T19" fmla="*/ 24 h 24"/>
                <a:gd name="T20" fmla="*/ 36 w 36"/>
                <a:gd name="T21" fmla="*/ 18 h 24"/>
                <a:gd name="T22" fmla="*/ 36 w 36"/>
                <a:gd name="T23" fmla="*/ 12 h 24"/>
                <a:gd name="T24" fmla="*/ 36 w 36"/>
                <a:gd name="T2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4">
                  <a:moveTo>
                    <a:pt x="36" y="6"/>
                  </a:moveTo>
                  <a:lnTo>
                    <a:pt x="24" y="6"/>
                  </a:lnTo>
                  <a:lnTo>
                    <a:pt x="18" y="6"/>
                  </a:lnTo>
                  <a:lnTo>
                    <a:pt x="12" y="0"/>
                  </a:lnTo>
                  <a:lnTo>
                    <a:pt x="6" y="0"/>
                  </a:lnTo>
                  <a:lnTo>
                    <a:pt x="0" y="12"/>
                  </a:lnTo>
                  <a:lnTo>
                    <a:pt x="6" y="18"/>
                  </a:lnTo>
                  <a:lnTo>
                    <a:pt x="12" y="18"/>
                  </a:lnTo>
                  <a:lnTo>
                    <a:pt x="24" y="24"/>
                  </a:lnTo>
                  <a:lnTo>
                    <a:pt x="30" y="24"/>
                  </a:lnTo>
                  <a:lnTo>
                    <a:pt x="36" y="18"/>
                  </a:lnTo>
                  <a:lnTo>
                    <a:pt x="36" y="12"/>
                  </a:lnTo>
                  <a:lnTo>
                    <a:pt x="36"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97" name="Freeform 598">
              <a:extLst>
                <a:ext uri="{FF2B5EF4-FFF2-40B4-BE49-F238E27FC236}">
                  <a16:creationId xmlns:a16="http://schemas.microsoft.com/office/drawing/2014/main" id="{8ADC236A-752B-3848-820C-0AE42FCF966F}"/>
                </a:ext>
              </a:extLst>
            </p:cNvPr>
            <p:cNvSpPr/>
            <p:nvPr/>
          </p:nvSpPr>
          <p:spPr>
            <a:xfrm>
              <a:off x="6181725" y="5729288"/>
              <a:ext cx="28575" cy="57150"/>
            </a:xfrm>
            <a:custGeom>
              <a:avLst/>
              <a:gdLst>
                <a:gd name="T0" fmla="*/ 18 w 18"/>
                <a:gd name="T1" fmla="*/ 24 h 36"/>
                <a:gd name="T2" fmla="*/ 18 w 18"/>
                <a:gd name="T3" fmla="*/ 18 h 36"/>
                <a:gd name="T4" fmla="*/ 12 w 18"/>
                <a:gd name="T5" fmla="*/ 6 h 36"/>
                <a:gd name="T6" fmla="*/ 6 w 18"/>
                <a:gd name="T7" fmla="*/ 0 h 36"/>
                <a:gd name="T8" fmla="*/ 0 w 18"/>
                <a:gd name="T9" fmla="*/ 6 h 36"/>
                <a:gd name="T10" fmla="*/ 0 w 18"/>
                <a:gd name="T11" fmla="*/ 12 h 36"/>
                <a:gd name="T12" fmla="*/ 0 w 18"/>
                <a:gd name="T13" fmla="*/ 18 h 36"/>
                <a:gd name="T14" fmla="*/ 6 w 18"/>
                <a:gd name="T15" fmla="*/ 30 h 36"/>
                <a:gd name="T16" fmla="*/ 12 w 18"/>
                <a:gd name="T17" fmla="*/ 36 h 36"/>
                <a:gd name="T18" fmla="*/ 18 w 18"/>
                <a:gd name="T19" fmla="*/ 36 h 36"/>
                <a:gd name="T20" fmla="*/ 18 w 18"/>
                <a:gd name="T21" fmla="*/ 30 h 36"/>
                <a:gd name="T22" fmla="*/ 18 w 18"/>
                <a:gd name="T2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6">
                  <a:moveTo>
                    <a:pt x="18" y="24"/>
                  </a:moveTo>
                  <a:lnTo>
                    <a:pt x="18" y="18"/>
                  </a:lnTo>
                  <a:lnTo>
                    <a:pt x="12" y="6"/>
                  </a:lnTo>
                  <a:lnTo>
                    <a:pt x="6" y="0"/>
                  </a:lnTo>
                  <a:lnTo>
                    <a:pt x="0" y="6"/>
                  </a:lnTo>
                  <a:lnTo>
                    <a:pt x="0" y="12"/>
                  </a:lnTo>
                  <a:lnTo>
                    <a:pt x="0" y="18"/>
                  </a:lnTo>
                  <a:lnTo>
                    <a:pt x="6" y="30"/>
                  </a:lnTo>
                  <a:lnTo>
                    <a:pt x="12" y="36"/>
                  </a:lnTo>
                  <a:lnTo>
                    <a:pt x="18" y="36"/>
                  </a:lnTo>
                  <a:lnTo>
                    <a:pt x="18" y="30"/>
                  </a:lnTo>
                  <a:lnTo>
                    <a:pt x="18" y="24"/>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98" name="Freeform 599">
              <a:extLst>
                <a:ext uri="{FF2B5EF4-FFF2-40B4-BE49-F238E27FC236}">
                  <a16:creationId xmlns:a16="http://schemas.microsoft.com/office/drawing/2014/main" id="{EC54B173-44B6-3B44-9C94-CD8B5094AD69}"/>
                </a:ext>
              </a:extLst>
            </p:cNvPr>
            <p:cNvSpPr/>
            <p:nvPr/>
          </p:nvSpPr>
          <p:spPr>
            <a:xfrm>
              <a:off x="6210300" y="5891213"/>
              <a:ext cx="28575" cy="38100"/>
            </a:xfrm>
            <a:custGeom>
              <a:avLst/>
              <a:gdLst>
                <a:gd name="T0" fmla="*/ 18 w 18"/>
                <a:gd name="T1" fmla="*/ 18 h 24"/>
                <a:gd name="T2" fmla="*/ 18 w 18"/>
                <a:gd name="T3" fmla="*/ 12 h 24"/>
                <a:gd name="T4" fmla="*/ 12 w 18"/>
                <a:gd name="T5" fmla="*/ 0 h 24"/>
                <a:gd name="T6" fmla="*/ 6 w 18"/>
                <a:gd name="T7" fmla="*/ 0 h 24"/>
                <a:gd name="T8" fmla="*/ 0 w 18"/>
                <a:gd name="T9" fmla="*/ 0 h 24"/>
                <a:gd name="T10" fmla="*/ 0 w 18"/>
                <a:gd name="T11" fmla="*/ 18 h 24"/>
                <a:gd name="T12" fmla="*/ 0 w 18"/>
                <a:gd name="T13" fmla="*/ 24 h 24"/>
                <a:gd name="T14" fmla="*/ 6 w 18"/>
                <a:gd name="T15" fmla="*/ 24 h 24"/>
                <a:gd name="T16" fmla="*/ 12 w 18"/>
                <a:gd name="T17" fmla="*/ 24 h 24"/>
                <a:gd name="T18" fmla="*/ 18 w 18"/>
                <a:gd name="T19" fmla="*/ 24 h 24"/>
                <a:gd name="T20" fmla="*/ 18 w 18"/>
                <a:gd name="T2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4">
                  <a:moveTo>
                    <a:pt x="18" y="18"/>
                  </a:moveTo>
                  <a:lnTo>
                    <a:pt x="18" y="12"/>
                  </a:lnTo>
                  <a:lnTo>
                    <a:pt x="12" y="0"/>
                  </a:lnTo>
                  <a:lnTo>
                    <a:pt x="6" y="0"/>
                  </a:lnTo>
                  <a:lnTo>
                    <a:pt x="0" y="0"/>
                  </a:lnTo>
                  <a:lnTo>
                    <a:pt x="0" y="18"/>
                  </a:lnTo>
                  <a:lnTo>
                    <a:pt x="0" y="24"/>
                  </a:lnTo>
                  <a:lnTo>
                    <a:pt x="6" y="24"/>
                  </a:lnTo>
                  <a:lnTo>
                    <a:pt x="12" y="24"/>
                  </a:lnTo>
                  <a:lnTo>
                    <a:pt x="18" y="24"/>
                  </a:lnTo>
                  <a:lnTo>
                    <a:pt x="18" y="1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99" name="Freeform 600">
              <a:extLst>
                <a:ext uri="{FF2B5EF4-FFF2-40B4-BE49-F238E27FC236}">
                  <a16:creationId xmlns:a16="http://schemas.microsoft.com/office/drawing/2014/main" id="{B1EBDEDC-D69C-D349-AE6E-ECC756D95A82}"/>
                </a:ext>
              </a:extLst>
            </p:cNvPr>
            <p:cNvSpPr/>
            <p:nvPr/>
          </p:nvSpPr>
          <p:spPr>
            <a:xfrm>
              <a:off x="6391275" y="5948363"/>
              <a:ext cx="47625" cy="38100"/>
            </a:xfrm>
            <a:custGeom>
              <a:avLst/>
              <a:gdLst>
                <a:gd name="T0" fmla="*/ 30 w 30"/>
                <a:gd name="T1" fmla="*/ 6 h 24"/>
                <a:gd name="T2" fmla="*/ 30 w 30"/>
                <a:gd name="T3" fmla="*/ 0 h 24"/>
                <a:gd name="T4" fmla="*/ 24 w 30"/>
                <a:gd name="T5" fmla="*/ 0 h 24"/>
                <a:gd name="T6" fmla="*/ 18 w 30"/>
                <a:gd name="T7" fmla="*/ 0 h 24"/>
                <a:gd name="T8" fmla="*/ 12 w 30"/>
                <a:gd name="T9" fmla="*/ 6 h 24"/>
                <a:gd name="T10" fmla="*/ 6 w 30"/>
                <a:gd name="T11" fmla="*/ 12 h 24"/>
                <a:gd name="T12" fmla="*/ 0 w 30"/>
                <a:gd name="T13" fmla="*/ 18 h 24"/>
                <a:gd name="T14" fmla="*/ 6 w 30"/>
                <a:gd name="T15" fmla="*/ 24 h 24"/>
                <a:gd name="T16" fmla="*/ 12 w 30"/>
                <a:gd name="T17" fmla="*/ 24 h 24"/>
                <a:gd name="T18" fmla="*/ 18 w 30"/>
                <a:gd name="T19" fmla="*/ 24 h 24"/>
                <a:gd name="T20" fmla="*/ 18 w 30"/>
                <a:gd name="T21" fmla="*/ 18 h 24"/>
                <a:gd name="T22" fmla="*/ 30 w 30"/>
                <a:gd name="T23" fmla="*/ 12 h 24"/>
                <a:gd name="T24" fmla="*/ 30 w 30"/>
                <a:gd name="T2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4">
                  <a:moveTo>
                    <a:pt x="30" y="6"/>
                  </a:moveTo>
                  <a:lnTo>
                    <a:pt x="30" y="0"/>
                  </a:lnTo>
                  <a:lnTo>
                    <a:pt x="24" y="0"/>
                  </a:lnTo>
                  <a:lnTo>
                    <a:pt x="18" y="0"/>
                  </a:lnTo>
                  <a:lnTo>
                    <a:pt x="12" y="6"/>
                  </a:lnTo>
                  <a:lnTo>
                    <a:pt x="6" y="12"/>
                  </a:lnTo>
                  <a:lnTo>
                    <a:pt x="0" y="18"/>
                  </a:lnTo>
                  <a:lnTo>
                    <a:pt x="6" y="24"/>
                  </a:lnTo>
                  <a:lnTo>
                    <a:pt x="12" y="24"/>
                  </a:lnTo>
                  <a:lnTo>
                    <a:pt x="18" y="24"/>
                  </a:lnTo>
                  <a:lnTo>
                    <a:pt x="18" y="18"/>
                  </a:lnTo>
                  <a:lnTo>
                    <a:pt x="30" y="12"/>
                  </a:lnTo>
                  <a:lnTo>
                    <a:pt x="30"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00" name="Freeform 601">
              <a:extLst>
                <a:ext uri="{FF2B5EF4-FFF2-40B4-BE49-F238E27FC236}">
                  <a16:creationId xmlns:a16="http://schemas.microsoft.com/office/drawing/2014/main" id="{7005EC05-4398-904A-B530-792ACBF4B027}"/>
                </a:ext>
              </a:extLst>
            </p:cNvPr>
            <p:cNvSpPr/>
            <p:nvPr/>
          </p:nvSpPr>
          <p:spPr>
            <a:xfrm>
              <a:off x="6143625" y="5691188"/>
              <a:ext cx="28575" cy="38100"/>
            </a:xfrm>
            <a:custGeom>
              <a:avLst/>
              <a:gdLst>
                <a:gd name="T0" fmla="*/ 18 w 18"/>
                <a:gd name="T1" fmla="*/ 18 h 24"/>
                <a:gd name="T2" fmla="*/ 18 w 18"/>
                <a:gd name="T3" fmla="*/ 6 h 24"/>
                <a:gd name="T4" fmla="*/ 18 w 18"/>
                <a:gd name="T5" fmla="*/ 0 h 24"/>
                <a:gd name="T6" fmla="*/ 12 w 18"/>
                <a:gd name="T7" fmla="*/ 0 h 24"/>
                <a:gd name="T8" fmla="*/ 6 w 18"/>
                <a:gd name="T9" fmla="*/ 0 h 24"/>
                <a:gd name="T10" fmla="*/ 0 w 18"/>
                <a:gd name="T11" fmla="*/ 6 h 24"/>
                <a:gd name="T12" fmla="*/ 0 w 18"/>
                <a:gd name="T13" fmla="*/ 12 h 24"/>
                <a:gd name="T14" fmla="*/ 6 w 18"/>
                <a:gd name="T15" fmla="*/ 18 h 24"/>
                <a:gd name="T16" fmla="*/ 12 w 18"/>
                <a:gd name="T17" fmla="*/ 24 h 24"/>
                <a:gd name="T18" fmla="*/ 18 w 18"/>
                <a:gd name="T19" fmla="*/ 24 h 24"/>
                <a:gd name="T20" fmla="*/ 18 w 18"/>
                <a:gd name="T2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4">
                  <a:moveTo>
                    <a:pt x="18" y="18"/>
                  </a:moveTo>
                  <a:lnTo>
                    <a:pt x="18" y="6"/>
                  </a:lnTo>
                  <a:lnTo>
                    <a:pt x="18" y="0"/>
                  </a:lnTo>
                  <a:lnTo>
                    <a:pt x="12" y="0"/>
                  </a:lnTo>
                  <a:lnTo>
                    <a:pt x="6" y="0"/>
                  </a:lnTo>
                  <a:lnTo>
                    <a:pt x="0" y="6"/>
                  </a:lnTo>
                  <a:lnTo>
                    <a:pt x="0" y="12"/>
                  </a:lnTo>
                  <a:lnTo>
                    <a:pt x="6" y="18"/>
                  </a:lnTo>
                  <a:lnTo>
                    <a:pt x="12" y="24"/>
                  </a:lnTo>
                  <a:lnTo>
                    <a:pt x="18" y="24"/>
                  </a:lnTo>
                  <a:lnTo>
                    <a:pt x="18" y="1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01" name="Freeform 602">
              <a:extLst>
                <a:ext uri="{FF2B5EF4-FFF2-40B4-BE49-F238E27FC236}">
                  <a16:creationId xmlns:a16="http://schemas.microsoft.com/office/drawing/2014/main" id="{3C4DDE9A-974F-1B4F-993D-D49DF603D378}"/>
                </a:ext>
              </a:extLst>
            </p:cNvPr>
            <p:cNvSpPr/>
            <p:nvPr/>
          </p:nvSpPr>
          <p:spPr>
            <a:xfrm>
              <a:off x="6286500" y="5967413"/>
              <a:ext cx="47625" cy="28575"/>
            </a:xfrm>
            <a:custGeom>
              <a:avLst/>
              <a:gdLst>
                <a:gd name="T0" fmla="*/ 30 w 30"/>
                <a:gd name="T1" fmla="*/ 12 h 18"/>
                <a:gd name="T2" fmla="*/ 24 w 30"/>
                <a:gd name="T3" fmla="*/ 6 h 18"/>
                <a:gd name="T4" fmla="*/ 12 w 30"/>
                <a:gd name="T5" fmla="*/ 0 h 18"/>
                <a:gd name="T6" fmla="*/ 6 w 30"/>
                <a:gd name="T7" fmla="*/ 0 h 18"/>
                <a:gd name="T8" fmla="*/ 0 w 30"/>
                <a:gd name="T9" fmla="*/ 6 h 18"/>
                <a:gd name="T10" fmla="*/ 0 w 30"/>
                <a:gd name="T11" fmla="*/ 12 h 18"/>
                <a:gd name="T12" fmla="*/ 12 w 30"/>
                <a:gd name="T13" fmla="*/ 18 h 18"/>
                <a:gd name="T14" fmla="*/ 24 w 30"/>
                <a:gd name="T15" fmla="*/ 18 h 18"/>
                <a:gd name="T16" fmla="*/ 30 w 30"/>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8">
                  <a:moveTo>
                    <a:pt x="30" y="12"/>
                  </a:moveTo>
                  <a:lnTo>
                    <a:pt x="24" y="6"/>
                  </a:lnTo>
                  <a:lnTo>
                    <a:pt x="12" y="0"/>
                  </a:lnTo>
                  <a:lnTo>
                    <a:pt x="6" y="0"/>
                  </a:lnTo>
                  <a:lnTo>
                    <a:pt x="0" y="6"/>
                  </a:lnTo>
                  <a:lnTo>
                    <a:pt x="0" y="12"/>
                  </a:lnTo>
                  <a:lnTo>
                    <a:pt x="12" y="18"/>
                  </a:lnTo>
                  <a:lnTo>
                    <a:pt x="24" y="18"/>
                  </a:lnTo>
                  <a:lnTo>
                    <a:pt x="30"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02" name="Freeform 603">
              <a:extLst>
                <a:ext uri="{FF2B5EF4-FFF2-40B4-BE49-F238E27FC236}">
                  <a16:creationId xmlns:a16="http://schemas.microsoft.com/office/drawing/2014/main" id="{7B4C56BB-EAAA-BB40-BA0F-18A00DBFFFCB}"/>
                </a:ext>
              </a:extLst>
            </p:cNvPr>
            <p:cNvSpPr/>
            <p:nvPr/>
          </p:nvSpPr>
          <p:spPr>
            <a:xfrm>
              <a:off x="6324600" y="5938838"/>
              <a:ext cx="38100" cy="28575"/>
            </a:xfrm>
            <a:custGeom>
              <a:avLst/>
              <a:gdLst>
                <a:gd name="T0" fmla="*/ 24 w 24"/>
                <a:gd name="T1" fmla="*/ 0 h 18"/>
                <a:gd name="T2" fmla="*/ 18 w 24"/>
                <a:gd name="T3" fmla="*/ 0 h 18"/>
                <a:gd name="T4" fmla="*/ 12 w 24"/>
                <a:gd name="T5" fmla="*/ 0 h 18"/>
                <a:gd name="T6" fmla="*/ 6 w 24"/>
                <a:gd name="T7" fmla="*/ 6 h 18"/>
                <a:gd name="T8" fmla="*/ 0 w 24"/>
                <a:gd name="T9" fmla="*/ 6 h 18"/>
                <a:gd name="T10" fmla="*/ 0 w 24"/>
                <a:gd name="T11" fmla="*/ 12 h 18"/>
                <a:gd name="T12" fmla="*/ 0 w 24"/>
                <a:gd name="T13" fmla="*/ 18 h 18"/>
                <a:gd name="T14" fmla="*/ 12 w 24"/>
                <a:gd name="T15" fmla="*/ 18 h 18"/>
                <a:gd name="T16" fmla="*/ 18 w 24"/>
                <a:gd name="T17" fmla="*/ 18 h 18"/>
                <a:gd name="T18" fmla="*/ 24 w 24"/>
                <a:gd name="T19" fmla="*/ 6 h 18"/>
                <a:gd name="T20" fmla="*/ 24 w 24"/>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8">
                  <a:moveTo>
                    <a:pt x="24" y="0"/>
                  </a:moveTo>
                  <a:lnTo>
                    <a:pt x="18" y="0"/>
                  </a:lnTo>
                  <a:lnTo>
                    <a:pt x="12" y="0"/>
                  </a:lnTo>
                  <a:lnTo>
                    <a:pt x="6" y="6"/>
                  </a:lnTo>
                  <a:lnTo>
                    <a:pt x="0" y="6"/>
                  </a:lnTo>
                  <a:lnTo>
                    <a:pt x="0" y="12"/>
                  </a:lnTo>
                  <a:lnTo>
                    <a:pt x="0" y="18"/>
                  </a:lnTo>
                  <a:lnTo>
                    <a:pt x="12" y="18"/>
                  </a:lnTo>
                  <a:lnTo>
                    <a:pt x="18" y="18"/>
                  </a:lnTo>
                  <a:lnTo>
                    <a:pt x="24" y="6"/>
                  </a:lnTo>
                  <a:lnTo>
                    <a:pt x="24" y="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03" name="Freeform 604">
              <a:extLst>
                <a:ext uri="{FF2B5EF4-FFF2-40B4-BE49-F238E27FC236}">
                  <a16:creationId xmlns:a16="http://schemas.microsoft.com/office/drawing/2014/main" id="{B8FF794E-CD4D-0C47-A5D3-1CBC8FFB6E32}"/>
                </a:ext>
              </a:extLst>
            </p:cNvPr>
            <p:cNvSpPr/>
            <p:nvPr/>
          </p:nvSpPr>
          <p:spPr>
            <a:xfrm>
              <a:off x="6143625" y="5729288"/>
              <a:ext cx="28575" cy="47625"/>
            </a:xfrm>
            <a:custGeom>
              <a:avLst/>
              <a:gdLst>
                <a:gd name="T0" fmla="*/ 18 w 18"/>
                <a:gd name="T1" fmla="*/ 30 h 30"/>
                <a:gd name="T2" fmla="*/ 18 w 18"/>
                <a:gd name="T3" fmla="*/ 18 h 30"/>
                <a:gd name="T4" fmla="*/ 12 w 18"/>
                <a:gd name="T5" fmla="*/ 6 h 30"/>
                <a:gd name="T6" fmla="*/ 6 w 18"/>
                <a:gd name="T7" fmla="*/ 0 h 30"/>
                <a:gd name="T8" fmla="*/ 0 w 18"/>
                <a:gd name="T9" fmla="*/ 0 h 30"/>
                <a:gd name="T10" fmla="*/ 0 w 18"/>
                <a:gd name="T11" fmla="*/ 6 h 30"/>
                <a:gd name="T12" fmla="*/ 6 w 18"/>
                <a:gd name="T13" fmla="*/ 24 h 30"/>
                <a:gd name="T14" fmla="*/ 6 w 18"/>
                <a:gd name="T15" fmla="*/ 30 h 30"/>
                <a:gd name="T16" fmla="*/ 12 w 18"/>
                <a:gd name="T17" fmla="*/ 30 h 30"/>
                <a:gd name="T18" fmla="*/ 18 w 18"/>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0">
                  <a:moveTo>
                    <a:pt x="18" y="30"/>
                  </a:moveTo>
                  <a:lnTo>
                    <a:pt x="18" y="18"/>
                  </a:lnTo>
                  <a:lnTo>
                    <a:pt x="12" y="6"/>
                  </a:lnTo>
                  <a:lnTo>
                    <a:pt x="6" y="0"/>
                  </a:lnTo>
                  <a:lnTo>
                    <a:pt x="0" y="0"/>
                  </a:lnTo>
                  <a:lnTo>
                    <a:pt x="0" y="6"/>
                  </a:lnTo>
                  <a:lnTo>
                    <a:pt x="6" y="24"/>
                  </a:lnTo>
                  <a:lnTo>
                    <a:pt x="6" y="30"/>
                  </a:lnTo>
                  <a:lnTo>
                    <a:pt x="12" y="30"/>
                  </a:lnTo>
                  <a:lnTo>
                    <a:pt x="18" y="3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04" name="Freeform 605">
              <a:extLst>
                <a:ext uri="{FF2B5EF4-FFF2-40B4-BE49-F238E27FC236}">
                  <a16:creationId xmlns:a16="http://schemas.microsoft.com/office/drawing/2014/main" id="{54EC3BC2-8364-3F4D-ACAE-512382FDE656}"/>
                </a:ext>
              </a:extLst>
            </p:cNvPr>
            <p:cNvSpPr/>
            <p:nvPr/>
          </p:nvSpPr>
          <p:spPr>
            <a:xfrm>
              <a:off x="6457950" y="6072188"/>
              <a:ext cx="38100" cy="28575"/>
            </a:xfrm>
            <a:custGeom>
              <a:avLst/>
              <a:gdLst>
                <a:gd name="T0" fmla="*/ 24 w 24"/>
                <a:gd name="T1" fmla="*/ 12 h 18"/>
                <a:gd name="T2" fmla="*/ 24 w 24"/>
                <a:gd name="T3" fmla="*/ 6 h 18"/>
                <a:gd name="T4" fmla="*/ 18 w 24"/>
                <a:gd name="T5" fmla="*/ 6 h 18"/>
                <a:gd name="T6" fmla="*/ 12 w 24"/>
                <a:gd name="T7" fmla="*/ 0 h 18"/>
                <a:gd name="T8" fmla="*/ 6 w 24"/>
                <a:gd name="T9" fmla="*/ 0 h 18"/>
                <a:gd name="T10" fmla="*/ 0 w 24"/>
                <a:gd name="T11" fmla="*/ 0 h 18"/>
                <a:gd name="T12" fmla="*/ 0 w 24"/>
                <a:gd name="T13" fmla="*/ 6 h 18"/>
                <a:gd name="T14" fmla="*/ 0 w 24"/>
                <a:gd name="T15" fmla="*/ 12 h 18"/>
                <a:gd name="T16" fmla="*/ 6 w 24"/>
                <a:gd name="T17" fmla="*/ 12 h 18"/>
                <a:gd name="T18" fmla="*/ 18 w 24"/>
                <a:gd name="T19" fmla="*/ 18 h 18"/>
                <a:gd name="T20" fmla="*/ 24 w 24"/>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8">
                  <a:moveTo>
                    <a:pt x="24" y="12"/>
                  </a:moveTo>
                  <a:lnTo>
                    <a:pt x="24" y="6"/>
                  </a:lnTo>
                  <a:lnTo>
                    <a:pt x="18" y="6"/>
                  </a:lnTo>
                  <a:lnTo>
                    <a:pt x="12" y="0"/>
                  </a:lnTo>
                  <a:lnTo>
                    <a:pt x="6" y="0"/>
                  </a:lnTo>
                  <a:lnTo>
                    <a:pt x="0" y="0"/>
                  </a:lnTo>
                  <a:lnTo>
                    <a:pt x="0" y="6"/>
                  </a:lnTo>
                  <a:lnTo>
                    <a:pt x="0" y="12"/>
                  </a:lnTo>
                  <a:lnTo>
                    <a:pt x="6" y="12"/>
                  </a:lnTo>
                  <a:lnTo>
                    <a:pt x="18" y="18"/>
                  </a:lnTo>
                  <a:lnTo>
                    <a:pt x="24"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05" name="Freeform 606">
              <a:extLst>
                <a:ext uri="{FF2B5EF4-FFF2-40B4-BE49-F238E27FC236}">
                  <a16:creationId xmlns:a16="http://schemas.microsoft.com/office/drawing/2014/main" id="{308088C4-6A69-1F4A-9E2E-EEB6597004CE}"/>
                </a:ext>
              </a:extLst>
            </p:cNvPr>
            <p:cNvSpPr/>
            <p:nvPr/>
          </p:nvSpPr>
          <p:spPr>
            <a:xfrm>
              <a:off x="6419850" y="6119813"/>
              <a:ext cx="38100" cy="19050"/>
            </a:xfrm>
            <a:custGeom>
              <a:avLst/>
              <a:gdLst>
                <a:gd name="T0" fmla="*/ 24 w 24"/>
                <a:gd name="T1" fmla="*/ 6 h 12"/>
                <a:gd name="T2" fmla="*/ 24 w 24"/>
                <a:gd name="T3" fmla="*/ 0 h 12"/>
                <a:gd name="T4" fmla="*/ 12 w 24"/>
                <a:gd name="T5" fmla="*/ 0 h 12"/>
                <a:gd name="T6" fmla="*/ 6 w 24"/>
                <a:gd name="T7" fmla="*/ 0 h 12"/>
                <a:gd name="T8" fmla="*/ 0 w 24"/>
                <a:gd name="T9" fmla="*/ 6 h 12"/>
                <a:gd name="T10" fmla="*/ 0 w 24"/>
                <a:gd name="T11" fmla="*/ 12 h 12"/>
                <a:gd name="T12" fmla="*/ 12 w 24"/>
                <a:gd name="T13" fmla="*/ 12 h 12"/>
                <a:gd name="T14" fmla="*/ 18 w 24"/>
                <a:gd name="T15" fmla="*/ 12 h 12"/>
                <a:gd name="T16" fmla="*/ 24 w 2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2">
                  <a:moveTo>
                    <a:pt x="24" y="6"/>
                  </a:moveTo>
                  <a:lnTo>
                    <a:pt x="24" y="0"/>
                  </a:lnTo>
                  <a:lnTo>
                    <a:pt x="12" y="0"/>
                  </a:lnTo>
                  <a:lnTo>
                    <a:pt x="6" y="0"/>
                  </a:lnTo>
                  <a:lnTo>
                    <a:pt x="0" y="6"/>
                  </a:lnTo>
                  <a:lnTo>
                    <a:pt x="0" y="12"/>
                  </a:lnTo>
                  <a:lnTo>
                    <a:pt x="12" y="12"/>
                  </a:lnTo>
                  <a:lnTo>
                    <a:pt x="18" y="12"/>
                  </a:lnTo>
                  <a:lnTo>
                    <a:pt x="24"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06" name="Freeform 607">
              <a:extLst>
                <a:ext uri="{FF2B5EF4-FFF2-40B4-BE49-F238E27FC236}">
                  <a16:creationId xmlns:a16="http://schemas.microsoft.com/office/drawing/2014/main" id="{8158368C-47ED-EF4B-BF16-F45CC5A4498F}"/>
                </a:ext>
              </a:extLst>
            </p:cNvPr>
            <p:cNvSpPr/>
            <p:nvPr/>
          </p:nvSpPr>
          <p:spPr>
            <a:xfrm>
              <a:off x="6248400" y="5843588"/>
              <a:ext cx="28575" cy="28575"/>
            </a:xfrm>
            <a:custGeom>
              <a:avLst/>
              <a:gdLst>
                <a:gd name="T0" fmla="*/ 18 w 18"/>
                <a:gd name="T1" fmla="*/ 12 h 18"/>
                <a:gd name="T2" fmla="*/ 18 w 18"/>
                <a:gd name="T3" fmla="*/ 6 h 18"/>
                <a:gd name="T4" fmla="*/ 12 w 18"/>
                <a:gd name="T5" fmla="*/ 0 h 18"/>
                <a:gd name="T6" fmla="*/ 0 w 18"/>
                <a:gd name="T7" fmla="*/ 0 h 18"/>
                <a:gd name="T8" fmla="*/ 0 w 18"/>
                <a:gd name="T9" fmla="*/ 6 h 18"/>
                <a:gd name="T10" fmla="*/ 6 w 18"/>
                <a:gd name="T11" fmla="*/ 12 h 18"/>
                <a:gd name="T12" fmla="*/ 12 w 18"/>
                <a:gd name="T13" fmla="*/ 18 h 18"/>
                <a:gd name="T14" fmla="*/ 18 w 18"/>
                <a:gd name="T15" fmla="*/ 18 h 18"/>
                <a:gd name="T16" fmla="*/ 18 w 18"/>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2"/>
                  </a:moveTo>
                  <a:lnTo>
                    <a:pt x="18" y="6"/>
                  </a:lnTo>
                  <a:lnTo>
                    <a:pt x="12" y="0"/>
                  </a:lnTo>
                  <a:lnTo>
                    <a:pt x="0" y="0"/>
                  </a:lnTo>
                  <a:lnTo>
                    <a:pt x="0" y="6"/>
                  </a:lnTo>
                  <a:lnTo>
                    <a:pt x="6" y="12"/>
                  </a:lnTo>
                  <a:lnTo>
                    <a:pt x="12" y="18"/>
                  </a:lnTo>
                  <a:lnTo>
                    <a:pt x="18" y="18"/>
                  </a:lnTo>
                  <a:lnTo>
                    <a:pt x="18"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07" name="Freeform 608">
              <a:extLst>
                <a:ext uri="{FF2B5EF4-FFF2-40B4-BE49-F238E27FC236}">
                  <a16:creationId xmlns:a16="http://schemas.microsoft.com/office/drawing/2014/main" id="{0C43BBD3-AAEF-C14A-A371-F4A8C2574F43}"/>
                </a:ext>
              </a:extLst>
            </p:cNvPr>
            <p:cNvSpPr/>
            <p:nvPr/>
          </p:nvSpPr>
          <p:spPr>
            <a:xfrm>
              <a:off x="6410325" y="6062663"/>
              <a:ext cx="28575" cy="28575"/>
            </a:xfrm>
            <a:custGeom>
              <a:avLst/>
              <a:gdLst>
                <a:gd name="T0" fmla="*/ 18 w 18"/>
                <a:gd name="T1" fmla="*/ 18 h 18"/>
                <a:gd name="T2" fmla="*/ 18 w 18"/>
                <a:gd name="T3" fmla="*/ 6 h 18"/>
                <a:gd name="T4" fmla="*/ 12 w 18"/>
                <a:gd name="T5" fmla="*/ 6 h 18"/>
                <a:gd name="T6" fmla="*/ 12 w 18"/>
                <a:gd name="T7" fmla="*/ 0 h 18"/>
                <a:gd name="T8" fmla="*/ 6 w 18"/>
                <a:gd name="T9" fmla="*/ 0 h 18"/>
                <a:gd name="T10" fmla="*/ 0 w 18"/>
                <a:gd name="T11" fmla="*/ 6 h 18"/>
                <a:gd name="T12" fmla="*/ 0 w 18"/>
                <a:gd name="T13" fmla="*/ 12 h 18"/>
                <a:gd name="T14" fmla="*/ 0 w 18"/>
                <a:gd name="T15" fmla="*/ 18 h 18"/>
                <a:gd name="T16" fmla="*/ 6 w 18"/>
                <a:gd name="T17" fmla="*/ 18 h 18"/>
                <a:gd name="T18" fmla="*/ 12 w 18"/>
                <a:gd name="T19" fmla="*/ 18 h 18"/>
                <a:gd name="T20" fmla="*/ 18 w 18"/>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18"/>
                  </a:moveTo>
                  <a:lnTo>
                    <a:pt x="18" y="6"/>
                  </a:lnTo>
                  <a:lnTo>
                    <a:pt x="12" y="6"/>
                  </a:lnTo>
                  <a:lnTo>
                    <a:pt x="12" y="0"/>
                  </a:lnTo>
                  <a:lnTo>
                    <a:pt x="6" y="0"/>
                  </a:lnTo>
                  <a:lnTo>
                    <a:pt x="0" y="6"/>
                  </a:lnTo>
                  <a:lnTo>
                    <a:pt x="0" y="12"/>
                  </a:lnTo>
                  <a:lnTo>
                    <a:pt x="0" y="18"/>
                  </a:lnTo>
                  <a:lnTo>
                    <a:pt x="6" y="18"/>
                  </a:lnTo>
                  <a:lnTo>
                    <a:pt x="12" y="18"/>
                  </a:lnTo>
                  <a:lnTo>
                    <a:pt x="18" y="1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08" name="Freeform 609">
              <a:extLst>
                <a:ext uri="{FF2B5EF4-FFF2-40B4-BE49-F238E27FC236}">
                  <a16:creationId xmlns:a16="http://schemas.microsoft.com/office/drawing/2014/main" id="{7CAF1A91-CCA4-8343-912A-240C04D4836A}"/>
                </a:ext>
              </a:extLst>
            </p:cNvPr>
            <p:cNvSpPr/>
            <p:nvPr/>
          </p:nvSpPr>
          <p:spPr>
            <a:xfrm>
              <a:off x="6248400" y="6062663"/>
              <a:ext cx="19050" cy="28575"/>
            </a:xfrm>
            <a:custGeom>
              <a:avLst/>
              <a:gdLst>
                <a:gd name="T0" fmla="*/ 12 w 12"/>
                <a:gd name="T1" fmla="*/ 6 h 18"/>
                <a:gd name="T2" fmla="*/ 12 w 12"/>
                <a:gd name="T3" fmla="*/ 0 h 18"/>
                <a:gd name="T4" fmla="*/ 6 w 12"/>
                <a:gd name="T5" fmla="*/ 0 h 18"/>
                <a:gd name="T6" fmla="*/ 0 w 12"/>
                <a:gd name="T7" fmla="*/ 6 h 18"/>
                <a:gd name="T8" fmla="*/ 0 w 12"/>
                <a:gd name="T9" fmla="*/ 12 h 18"/>
                <a:gd name="T10" fmla="*/ 0 w 12"/>
                <a:gd name="T11" fmla="*/ 18 h 18"/>
                <a:gd name="T12" fmla="*/ 6 w 12"/>
                <a:gd name="T13" fmla="*/ 18 h 18"/>
                <a:gd name="T14" fmla="*/ 12 w 12"/>
                <a:gd name="T15" fmla="*/ 18 h 18"/>
                <a:gd name="T16" fmla="*/ 12 w 12"/>
                <a:gd name="T1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12" y="6"/>
                  </a:moveTo>
                  <a:lnTo>
                    <a:pt x="12" y="0"/>
                  </a:lnTo>
                  <a:lnTo>
                    <a:pt x="6" y="0"/>
                  </a:lnTo>
                  <a:lnTo>
                    <a:pt x="0" y="6"/>
                  </a:lnTo>
                  <a:lnTo>
                    <a:pt x="0" y="12"/>
                  </a:lnTo>
                  <a:lnTo>
                    <a:pt x="0" y="18"/>
                  </a:lnTo>
                  <a:lnTo>
                    <a:pt x="6" y="18"/>
                  </a:lnTo>
                  <a:lnTo>
                    <a:pt x="12" y="18"/>
                  </a:lnTo>
                  <a:lnTo>
                    <a:pt x="12"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09" name="Freeform 610">
              <a:extLst>
                <a:ext uri="{FF2B5EF4-FFF2-40B4-BE49-F238E27FC236}">
                  <a16:creationId xmlns:a16="http://schemas.microsoft.com/office/drawing/2014/main" id="{60227464-83F8-B84D-BD87-DC0D31EA4FF1}"/>
                </a:ext>
              </a:extLst>
            </p:cNvPr>
            <p:cNvSpPr/>
            <p:nvPr/>
          </p:nvSpPr>
          <p:spPr>
            <a:xfrm>
              <a:off x="6219825" y="5795963"/>
              <a:ext cx="28575" cy="38100"/>
            </a:xfrm>
            <a:custGeom>
              <a:avLst/>
              <a:gdLst>
                <a:gd name="T0" fmla="*/ 18 w 18"/>
                <a:gd name="T1" fmla="*/ 12 h 24"/>
                <a:gd name="T2" fmla="*/ 18 w 18"/>
                <a:gd name="T3" fmla="*/ 0 h 24"/>
                <a:gd name="T4" fmla="*/ 12 w 18"/>
                <a:gd name="T5" fmla="*/ 0 h 24"/>
                <a:gd name="T6" fmla="*/ 6 w 18"/>
                <a:gd name="T7" fmla="*/ 6 h 24"/>
                <a:gd name="T8" fmla="*/ 0 w 18"/>
                <a:gd name="T9" fmla="*/ 12 h 24"/>
                <a:gd name="T10" fmla="*/ 0 w 18"/>
                <a:gd name="T11" fmla="*/ 24 h 24"/>
                <a:gd name="T12" fmla="*/ 12 w 18"/>
                <a:gd name="T13" fmla="*/ 24 h 24"/>
                <a:gd name="T14" fmla="*/ 12 w 18"/>
                <a:gd name="T15" fmla="*/ 18 h 24"/>
                <a:gd name="T16" fmla="*/ 18 w 18"/>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8" y="12"/>
                  </a:moveTo>
                  <a:lnTo>
                    <a:pt x="18" y="0"/>
                  </a:lnTo>
                  <a:lnTo>
                    <a:pt x="12" y="0"/>
                  </a:lnTo>
                  <a:lnTo>
                    <a:pt x="6" y="6"/>
                  </a:lnTo>
                  <a:lnTo>
                    <a:pt x="0" y="12"/>
                  </a:lnTo>
                  <a:lnTo>
                    <a:pt x="0" y="24"/>
                  </a:lnTo>
                  <a:lnTo>
                    <a:pt x="12" y="24"/>
                  </a:lnTo>
                  <a:lnTo>
                    <a:pt x="12" y="18"/>
                  </a:lnTo>
                  <a:lnTo>
                    <a:pt x="18"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10" name="Freeform 611">
              <a:extLst>
                <a:ext uri="{FF2B5EF4-FFF2-40B4-BE49-F238E27FC236}">
                  <a16:creationId xmlns:a16="http://schemas.microsoft.com/office/drawing/2014/main" id="{E756A99C-AA08-E04A-8294-0A1D9911AC6E}"/>
                </a:ext>
              </a:extLst>
            </p:cNvPr>
            <p:cNvSpPr/>
            <p:nvPr/>
          </p:nvSpPr>
          <p:spPr>
            <a:xfrm>
              <a:off x="6162675" y="5881688"/>
              <a:ext cx="28575" cy="28575"/>
            </a:xfrm>
            <a:custGeom>
              <a:avLst/>
              <a:gdLst>
                <a:gd name="T0" fmla="*/ 18 w 18"/>
                <a:gd name="T1" fmla="*/ 12 h 18"/>
                <a:gd name="T2" fmla="*/ 18 w 18"/>
                <a:gd name="T3" fmla="*/ 6 h 18"/>
                <a:gd name="T4" fmla="*/ 18 w 18"/>
                <a:gd name="T5" fmla="*/ 0 h 18"/>
                <a:gd name="T6" fmla="*/ 12 w 18"/>
                <a:gd name="T7" fmla="*/ 0 h 18"/>
                <a:gd name="T8" fmla="*/ 6 w 18"/>
                <a:gd name="T9" fmla="*/ 6 h 18"/>
                <a:gd name="T10" fmla="*/ 0 w 18"/>
                <a:gd name="T11" fmla="*/ 18 h 18"/>
                <a:gd name="T12" fmla="*/ 6 w 18"/>
                <a:gd name="T13" fmla="*/ 18 h 18"/>
                <a:gd name="T14" fmla="*/ 12 w 18"/>
                <a:gd name="T15" fmla="*/ 18 h 18"/>
                <a:gd name="T16" fmla="*/ 18 w 18"/>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2"/>
                  </a:moveTo>
                  <a:lnTo>
                    <a:pt x="18" y="6"/>
                  </a:lnTo>
                  <a:lnTo>
                    <a:pt x="18" y="0"/>
                  </a:lnTo>
                  <a:lnTo>
                    <a:pt x="12" y="0"/>
                  </a:lnTo>
                  <a:lnTo>
                    <a:pt x="6" y="6"/>
                  </a:lnTo>
                  <a:lnTo>
                    <a:pt x="0" y="18"/>
                  </a:lnTo>
                  <a:lnTo>
                    <a:pt x="6" y="18"/>
                  </a:lnTo>
                  <a:lnTo>
                    <a:pt x="12" y="18"/>
                  </a:lnTo>
                  <a:lnTo>
                    <a:pt x="18"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11" name="Freeform 612">
              <a:extLst>
                <a:ext uri="{FF2B5EF4-FFF2-40B4-BE49-F238E27FC236}">
                  <a16:creationId xmlns:a16="http://schemas.microsoft.com/office/drawing/2014/main" id="{47D2E949-13F5-D54C-BCF6-D71608E87693}"/>
                </a:ext>
              </a:extLst>
            </p:cNvPr>
            <p:cNvSpPr/>
            <p:nvPr/>
          </p:nvSpPr>
          <p:spPr>
            <a:xfrm>
              <a:off x="6191250" y="6119813"/>
              <a:ext cx="38100" cy="28575"/>
            </a:xfrm>
            <a:custGeom>
              <a:avLst/>
              <a:gdLst>
                <a:gd name="T0" fmla="*/ 24 w 24"/>
                <a:gd name="T1" fmla="*/ 6 h 18"/>
                <a:gd name="T2" fmla="*/ 18 w 24"/>
                <a:gd name="T3" fmla="*/ 0 h 18"/>
                <a:gd name="T4" fmla="*/ 12 w 24"/>
                <a:gd name="T5" fmla="*/ 0 h 18"/>
                <a:gd name="T6" fmla="*/ 6 w 24"/>
                <a:gd name="T7" fmla="*/ 6 h 18"/>
                <a:gd name="T8" fmla="*/ 0 w 24"/>
                <a:gd name="T9" fmla="*/ 12 h 18"/>
                <a:gd name="T10" fmla="*/ 6 w 24"/>
                <a:gd name="T11" fmla="*/ 18 h 18"/>
                <a:gd name="T12" fmla="*/ 12 w 24"/>
                <a:gd name="T13" fmla="*/ 12 h 18"/>
                <a:gd name="T14" fmla="*/ 18 w 24"/>
                <a:gd name="T15" fmla="*/ 12 h 18"/>
                <a:gd name="T16" fmla="*/ 24 w 24"/>
                <a:gd name="T1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8">
                  <a:moveTo>
                    <a:pt x="24" y="6"/>
                  </a:moveTo>
                  <a:lnTo>
                    <a:pt x="18" y="0"/>
                  </a:lnTo>
                  <a:lnTo>
                    <a:pt x="12" y="0"/>
                  </a:lnTo>
                  <a:lnTo>
                    <a:pt x="6" y="6"/>
                  </a:lnTo>
                  <a:lnTo>
                    <a:pt x="0" y="12"/>
                  </a:lnTo>
                  <a:lnTo>
                    <a:pt x="6" y="18"/>
                  </a:lnTo>
                  <a:lnTo>
                    <a:pt x="12" y="12"/>
                  </a:lnTo>
                  <a:lnTo>
                    <a:pt x="18" y="12"/>
                  </a:lnTo>
                  <a:lnTo>
                    <a:pt x="24"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12" name="Freeform 613">
              <a:extLst>
                <a:ext uri="{FF2B5EF4-FFF2-40B4-BE49-F238E27FC236}">
                  <a16:creationId xmlns:a16="http://schemas.microsoft.com/office/drawing/2014/main" id="{2632092D-44C1-EA48-A969-971AAB80C98C}"/>
                </a:ext>
              </a:extLst>
            </p:cNvPr>
            <p:cNvSpPr/>
            <p:nvPr/>
          </p:nvSpPr>
          <p:spPr>
            <a:xfrm>
              <a:off x="6172200" y="5805488"/>
              <a:ext cx="19050" cy="38100"/>
            </a:xfrm>
            <a:custGeom>
              <a:avLst/>
              <a:gdLst>
                <a:gd name="T0" fmla="*/ 12 w 12"/>
                <a:gd name="T1" fmla="*/ 12 h 24"/>
                <a:gd name="T2" fmla="*/ 12 w 12"/>
                <a:gd name="T3" fmla="*/ 0 h 24"/>
                <a:gd name="T4" fmla="*/ 6 w 12"/>
                <a:gd name="T5" fmla="*/ 0 h 24"/>
                <a:gd name="T6" fmla="*/ 0 w 12"/>
                <a:gd name="T7" fmla="*/ 6 h 24"/>
                <a:gd name="T8" fmla="*/ 0 w 12"/>
                <a:gd name="T9" fmla="*/ 12 h 24"/>
                <a:gd name="T10" fmla="*/ 6 w 12"/>
                <a:gd name="T11" fmla="*/ 24 h 24"/>
                <a:gd name="T12" fmla="*/ 12 w 12"/>
                <a:gd name="T13" fmla="*/ 18 h 24"/>
                <a:gd name="T14" fmla="*/ 12 w 12"/>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12" y="12"/>
                  </a:moveTo>
                  <a:lnTo>
                    <a:pt x="12" y="0"/>
                  </a:lnTo>
                  <a:lnTo>
                    <a:pt x="6" y="0"/>
                  </a:lnTo>
                  <a:lnTo>
                    <a:pt x="0" y="6"/>
                  </a:lnTo>
                  <a:lnTo>
                    <a:pt x="0" y="12"/>
                  </a:lnTo>
                  <a:lnTo>
                    <a:pt x="6" y="24"/>
                  </a:lnTo>
                  <a:lnTo>
                    <a:pt x="12" y="18"/>
                  </a:lnTo>
                  <a:lnTo>
                    <a:pt x="12"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13" name="Freeform 614">
              <a:extLst>
                <a:ext uri="{FF2B5EF4-FFF2-40B4-BE49-F238E27FC236}">
                  <a16:creationId xmlns:a16="http://schemas.microsoft.com/office/drawing/2014/main" id="{A5CECD9F-BC50-C740-8086-86E40904CF64}"/>
                </a:ext>
              </a:extLst>
            </p:cNvPr>
            <p:cNvSpPr/>
            <p:nvPr/>
          </p:nvSpPr>
          <p:spPr>
            <a:xfrm>
              <a:off x="6143625" y="5834063"/>
              <a:ext cx="28575" cy="19050"/>
            </a:xfrm>
            <a:custGeom>
              <a:avLst/>
              <a:gdLst>
                <a:gd name="T0" fmla="*/ 18 w 18"/>
                <a:gd name="T1" fmla="*/ 6 h 12"/>
                <a:gd name="T2" fmla="*/ 12 w 18"/>
                <a:gd name="T3" fmla="*/ 0 h 12"/>
                <a:gd name="T4" fmla="*/ 6 w 18"/>
                <a:gd name="T5" fmla="*/ 0 h 12"/>
                <a:gd name="T6" fmla="*/ 0 w 18"/>
                <a:gd name="T7" fmla="*/ 6 h 12"/>
                <a:gd name="T8" fmla="*/ 6 w 18"/>
                <a:gd name="T9" fmla="*/ 12 h 12"/>
                <a:gd name="T10" fmla="*/ 12 w 18"/>
                <a:gd name="T11" fmla="*/ 12 h 12"/>
                <a:gd name="T12" fmla="*/ 18 w 18"/>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18" y="6"/>
                  </a:moveTo>
                  <a:lnTo>
                    <a:pt x="12" y="0"/>
                  </a:lnTo>
                  <a:lnTo>
                    <a:pt x="6" y="0"/>
                  </a:lnTo>
                  <a:lnTo>
                    <a:pt x="0" y="6"/>
                  </a:lnTo>
                  <a:lnTo>
                    <a:pt x="6" y="12"/>
                  </a:lnTo>
                  <a:lnTo>
                    <a:pt x="12" y="12"/>
                  </a:lnTo>
                  <a:lnTo>
                    <a:pt x="18"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14" name="Freeform 615">
              <a:extLst>
                <a:ext uri="{FF2B5EF4-FFF2-40B4-BE49-F238E27FC236}">
                  <a16:creationId xmlns:a16="http://schemas.microsoft.com/office/drawing/2014/main" id="{FC1ED434-13AF-9646-8314-EF16FC6315AC}"/>
                </a:ext>
              </a:extLst>
            </p:cNvPr>
            <p:cNvSpPr/>
            <p:nvPr/>
          </p:nvSpPr>
          <p:spPr>
            <a:xfrm>
              <a:off x="6124575" y="5795963"/>
              <a:ext cx="19050" cy="28575"/>
            </a:xfrm>
            <a:custGeom>
              <a:avLst/>
              <a:gdLst>
                <a:gd name="T0" fmla="*/ 12 w 12"/>
                <a:gd name="T1" fmla="*/ 12 h 18"/>
                <a:gd name="T2" fmla="*/ 12 w 12"/>
                <a:gd name="T3" fmla="*/ 6 h 18"/>
                <a:gd name="T4" fmla="*/ 6 w 12"/>
                <a:gd name="T5" fmla="*/ 0 h 18"/>
                <a:gd name="T6" fmla="*/ 6 w 12"/>
                <a:gd name="T7" fmla="*/ 6 h 18"/>
                <a:gd name="T8" fmla="*/ 0 w 12"/>
                <a:gd name="T9" fmla="*/ 6 h 18"/>
                <a:gd name="T10" fmla="*/ 0 w 12"/>
                <a:gd name="T11" fmla="*/ 12 h 18"/>
                <a:gd name="T12" fmla="*/ 0 w 12"/>
                <a:gd name="T13" fmla="*/ 18 h 18"/>
                <a:gd name="T14" fmla="*/ 6 w 12"/>
                <a:gd name="T15" fmla="*/ 18 h 18"/>
                <a:gd name="T16" fmla="*/ 12 w 12"/>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12" y="12"/>
                  </a:moveTo>
                  <a:lnTo>
                    <a:pt x="12" y="6"/>
                  </a:lnTo>
                  <a:lnTo>
                    <a:pt x="6" y="0"/>
                  </a:lnTo>
                  <a:lnTo>
                    <a:pt x="6" y="6"/>
                  </a:lnTo>
                  <a:lnTo>
                    <a:pt x="0" y="6"/>
                  </a:lnTo>
                  <a:lnTo>
                    <a:pt x="0" y="12"/>
                  </a:lnTo>
                  <a:lnTo>
                    <a:pt x="0" y="18"/>
                  </a:lnTo>
                  <a:lnTo>
                    <a:pt x="6" y="18"/>
                  </a:lnTo>
                  <a:lnTo>
                    <a:pt x="12" y="12"/>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15" name="Freeform 616">
              <a:extLst>
                <a:ext uri="{FF2B5EF4-FFF2-40B4-BE49-F238E27FC236}">
                  <a16:creationId xmlns:a16="http://schemas.microsoft.com/office/drawing/2014/main" id="{9CEE04C5-BEAA-4D40-A895-D54A3B8AAA09}"/>
                </a:ext>
              </a:extLst>
            </p:cNvPr>
            <p:cNvSpPr/>
            <p:nvPr/>
          </p:nvSpPr>
          <p:spPr>
            <a:xfrm>
              <a:off x="6543675" y="5976938"/>
              <a:ext cx="381000" cy="190500"/>
            </a:xfrm>
            <a:custGeom>
              <a:avLst/>
              <a:gdLst>
                <a:gd name="T0" fmla="*/ 228 w 240"/>
                <a:gd name="T1" fmla="*/ 24 h 120"/>
                <a:gd name="T2" fmla="*/ 204 w 240"/>
                <a:gd name="T3" fmla="*/ 18 h 120"/>
                <a:gd name="T4" fmla="*/ 180 w 240"/>
                <a:gd name="T5" fmla="*/ 0 h 120"/>
                <a:gd name="T6" fmla="*/ 138 w 240"/>
                <a:gd name="T7" fmla="*/ 12 h 120"/>
                <a:gd name="T8" fmla="*/ 138 w 240"/>
                <a:gd name="T9" fmla="*/ 6 h 120"/>
                <a:gd name="T10" fmla="*/ 90 w 240"/>
                <a:gd name="T11" fmla="*/ 12 h 120"/>
                <a:gd name="T12" fmla="*/ 60 w 240"/>
                <a:gd name="T13" fmla="*/ 24 h 120"/>
                <a:gd name="T14" fmla="*/ 36 w 240"/>
                <a:gd name="T15" fmla="*/ 24 h 120"/>
                <a:gd name="T16" fmla="*/ 30 w 240"/>
                <a:gd name="T17" fmla="*/ 48 h 120"/>
                <a:gd name="T18" fmla="*/ 24 w 240"/>
                <a:gd name="T19" fmla="*/ 60 h 120"/>
                <a:gd name="T20" fmla="*/ 12 w 240"/>
                <a:gd name="T21" fmla="*/ 60 h 120"/>
                <a:gd name="T22" fmla="*/ 0 w 240"/>
                <a:gd name="T23" fmla="*/ 60 h 120"/>
                <a:gd name="T24" fmla="*/ 6 w 240"/>
                <a:gd name="T25" fmla="*/ 72 h 120"/>
                <a:gd name="T26" fmla="*/ 12 w 240"/>
                <a:gd name="T27" fmla="*/ 84 h 120"/>
                <a:gd name="T28" fmla="*/ 24 w 240"/>
                <a:gd name="T29" fmla="*/ 84 h 120"/>
                <a:gd name="T30" fmla="*/ 36 w 240"/>
                <a:gd name="T31" fmla="*/ 78 h 120"/>
                <a:gd name="T32" fmla="*/ 36 w 240"/>
                <a:gd name="T33" fmla="*/ 66 h 120"/>
                <a:gd name="T34" fmla="*/ 48 w 240"/>
                <a:gd name="T35" fmla="*/ 60 h 120"/>
                <a:gd name="T36" fmla="*/ 48 w 240"/>
                <a:gd name="T37" fmla="*/ 72 h 120"/>
                <a:gd name="T38" fmla="*/ 42 w 240"/>
                <a:gd name="T39" fmla="*/ 90 h 120"/>
                <a:gd name="T40" fmla="*/ 30 w 240"/>
                <a:gd name="T41" fmla="*/ 102 h 120"/>
                <a:gd name="T42" fmla="*/ 6 w 240"/>
                <a:gd name="T43" fmla="*/ 108 h 120"/>
                <a:gd name="T44" fmla="*/ 6 w 240"/>
                <a:gd name="T45" fmla="*/ 120 h 120"/>
                <a:gd name="T46" fmla="*/ 24 w 240"/>
                <a:gd name="T47" fmla="*/ 120 h 120"/>
                <a:gd name="T48" fmla="*/ 36 w 240"/>
                <a:gd name="T49" fmla="*/ 114 h 120"/>
                <a:gd name="T50" fmla="*/ 54 w 240"/>
                <a:gd name="T51" fmla="*/ 114 h 120"/>
                <a:gd name="T52" fmla="*/ 66 w 240"/>
                <a:gd name="T53" fmla="*/ 108 h 120"/>
                <a:gd name="T54" fmla="*/ 72 w 240"/>
                <a:gd name="T55" fmla="*/ 96 h 120"/>
                <a:gd name="T56" fmla="*/ 78 w 240"/>
                <a:gd name="T57" fmla="*/ 90 h 120"/>
                <a:gd name="T58" fmla="*/ 84 w 240"/>
                <a:gd name="T59" fmla="*/ 84 h 120"/>
                <a:gd name="T60" fmla="*/ 96 w 240"/>
                <a:gd name="T61" fmla="*/ 84 h 120"/>
                <a:gd name="T62" fmla="*/ 114 w 240"/>
                <a:gd name="T63" fmla="*/ 90 h 120"/>
                <a:gd name="T64" fmla="*/ 126 w 240"/>
                <a:gd name="T65" fmla="*/ 90 h 120"/>
                <a:gd name="T66" fmla="*/ 138 w 240"/>
                <a:gd name="T67" fmla="*/ 84 h 120"/>
                <a:gd name="T68" fmla="*/ 138 w 240"/>
                <a:gd name="T69" fmla="*/ 78 h 120"/>
                <a:gd name="T70" fmla="*/ 144 w 240"/>
                <a:gd name="T71" fmla="*/ 72 h 120"/>
                <a:gd name="T72" fmla="*/ 156 w 240"/>
                <a:gd name="T73" fmla="*/ 72 h 120"/>
                <a:gd name="T74" fmla="*/ 168 w 240"/>
                <a:gd name="T75" fmla="*/ 66 h 120"/>
                <a:gd name="T76" fmla="*/ 198 w 240"/>
                <a:gd name="T77" fmla="*/ 54 h 120"/>
                <a:gd name="T78" fmla="*/ 222 w 240"/>
                <a:gd name="T79" fmla="*/ 54 h 120"/>
                <a:gd name="T80" fmla="*/ 234 w 240"/>
                <a:gd name="T81"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120">
                  <a:moveTo>
                    <a:pt x="240" y="48"/>
                  </a:moveTo>
                  <a:lnTo>
                    <a:pt x="228" y="24"/>
                  </a:lnTo>
                  <a:lnTo>
                    <a:pt x="222" y="30"/>
                  </a:lnTo>
                  <a:lnTo>
                    <a:pt x="204" y="18"/>
                  </a:lnTo>
                  <a:lnTo>
                    <a:pt x="186" y="24"/>
                  </a:lnTo>
                  <a:lnTo>
                    <a:pt x="180" y="0"/>
                  </a:lnTo>
                  <a:lnTo>
                    <a:pt x="168" y="0"/>
                  </a:lnTo>
                  <a:lnTo>
                    <a:pt x="138" y="12"/>
                  </a:lnTo>
                  <a:lnTo>
                    <a:pt x="138" y="0"/>
                  </a:lnTo>
                  <a:lnTo>
                    <a:pt x="138" y="6"/>
                  </a:lnTo>
                  <a:lnTo>
                    <a:pt x="120" y="0"/>
                  </a:lnTo>
                  <a:lnTo>
                    <a:pt x="90" y="12"/>
                  </a:lnTo>
                  <a:lnTo>
                    <a:pt x="78" y="6"/>
                  </a:lnTo>
                  <a:lnTo>
                    <a:pt x="60" y="24"/>
                  </a:lnTo>
                  <a:lnTo>
                    <a:pt x="48" y="24"/>
                  </a:lnTo>
                  <a:lnTo>
                    <a:pt x="36" y="24"/>
                  </a:lnTo>
                  <a:lnTo>
                    <a:pt x="30" y="42"/>
                  </a:lnTo>
                  <a:lnTo>
                    <a:pt x="30" y="48"/>
                  </a:lnTo>
                  <a:lnTo>
                    <a:pt x="30" y="60"/>
                  </a:lnTo>
                  <a:lnTo>
                    <a:pt x="24" y="60"/>
                  </a:lnTo>
                  <a:lnTo>
                    <a:pt x="18" y="60"/>
                  </a:lnTo>
                  <a:lnTo>
                    <a:pt x="12" y="60"/>
                  </a:lnTo>
                  <a:lnTo>
                    <a:pt x="6" y="60"/>
                  </a:lnTo>
                  <a:lnTo>
                    <a:pt x="0" y="60"/>
                  </a:lnTo>
                  <a:lnTo>
                    <a:pt x="0" y="72"/>
                  </a:lnTo>
                  <a:lnTo>
                    <a:pt x="6" y="72"/>
                  </a:lnTo>
                  <a:lnTo>
                    <a:pt x="12" y="78"/>
                  </a:lnTo>
                  <a:lnTo>
                    <a:pt x="12" y="84"/>
                  </a:lnTo>
                  <a:lnTo>
                    <a:pt x="18" y="84"/>
                  </a:lnTo>
                  <a:lnTo>
                    <a:pt x="24" y="84"/>
                  </a:lnTo>
                  <a:lnTo>
                    <a:pt x="36" y="84"/>
                  </a:lnTo>
                  <a:lnTo>
                    <a:pt x="36" y="78"/>
                  </a:lnTo>
                  <a:lnTo>
                    <a:pt x="36" y="72"/>
                  </a:lnTo>
                  <a:lnTo>
                    <a:pt x="36" y="66"/>
                  </a:lnTo>
                  <a:lnTo>
                    <a:pt x="42" y="60"/>
                  </a:lnTo>
                  <a:lnTo>
                    <a:pt x="48" y="60"/>
                  </a:lnTo>
                  <a:lnTo>
                    <a:pt x="48" y="66"/>
                  </a:lnTo>
                  <a:lnTo>
                    <a:pt x="48" y="72"/>
                  </a:lnTo>
                  <a:lnTo>
                    <a:pt x="48" y="84"/>
                  </a:lnTo>
                  <a:lnTo>
                    <a:pt x="42" y="90"/>
                  </a:lnTo>
                  <a:lnTo>
                    <a:pt x="42" y="96"/>
                  </a:lnTo>
                  <a:lnTo>
                    <a:pt x="30" y="102"/>
                  </a:lnTo>
                  <a:lnTo>
                    <a:pt x="12" y="108"/>
                  </a:lnTo>
                  <a:lnTo>
                    <a:pt x="6" y="108"/>
                  </a:lnTo>
                  <a:lnTo>
                    <a:pt x="6" y="114"/>
                  </a:lnTo>
                  <a:lnTo>
                    <a:pt x="6" y="120"/>
                  </a:lnTo>
                  <a:lnTo>
                    <a:pt x="12" y="120"/>
                  </a:lnTo>
                  <a:lnTo>
                    <a:pt x="24" y="120"/>
                  </a:lnTo>
                  <a:lnTo>
                    <a:pt x="30" y="114"/>
                  </a:lnTo>
                  <a:lnTo>
                    <a:pt x="36" y="114"/>
                  </a:lnTo>
                  <a:lnTo>
                    <a:pt x="48" y="114"/>
                  </a:lnTo>
                  <a:lnTo>
                    <a:pt x="54" y="114"/>
                  </a:lnTo>
                  <a:lnTo>
                    <a:pt x="60" y="114"/>
                  </a:lnTo>
                  <a:lnTo>
                    <a:pt x="66" y="108"/>
                  </a:lnTo>
                  <a:lnTo>
                    <a:pt x="72" y="102"/>
                  </a:lnTo>
                  <a:lnTo>
                    <a:pt x="72" y="96"/>
                  </a:lnTo>
                  <a:lnTo>
                    <a:pt x="78" y="96"/>
                  </a:lnTo>
                  <a:lnTo>
                    <a:pt x="78" y="90"/>
                  </a:lnTo>
                  <a:lnTo>
                    <a:pt x="78" y="84"/>
                  </a:lnTo>
                  <a:lnTo>
                    <a:pt x="84" y="84"/>
                  </a:lnTo>
                  <a:lnTo>
                    <a:pt x="90" y="84"/>
                  </a:lnTo>
                  <a:lnTo>
                    <a:pt x="96" y="84"/>
                  </a:lnTo>
                  <a:lnTo>
                    <a:pt x="102" y="90"/>
                  </a:lnTo>
                  <a:lnTo>
                    <a:pt x="114" y="90"/>
                  </a:lnTo>
                  <a:lnTo>
                    <a:pt x="120" y="90"/>
                  </a:lnTo>
                  <a:lnTo>
                    <a:pt x="126" y="90"/>
                  </a:lnTo>
                  <a:lnTo>
                    <a:pt x="138" y="90"/>
                  </a:lnTo>
                  <a:lnTo>
                    <a:pt x="138" y="84"/>
                  </a:lnTo>
                  <a:lnTo>
                    <a:pt x="144" y="84"/>
                  </a:lnTo>
                  <a:lnTo>
                    <a:pt x="138" y="78"/>
                  </a:lnTo>
                  <a:lnTo>
                    <a:pt x="138" y="72"/>
                  </a:lnTo>
                  <a:lnTo>
                    <a:pt x="144" y="72"/>
                  </a:lnTo>
                  <a:lnTo>
                    <a:pt x="150" y="72"/>
                  </a:lnTo>
                  <a:lnTo>
                    <a:pt x="156" y="72"/>
                  </a:lnTo>
                  <a:lnTo>
                    <a:pt x="162" y="72"/>
                  </a:lnTo>
                  <a:lnTo>
                    <a:pt x="168" y="66"/>
                  </a:lnTo>
                  <a:lnTo>
                    <a:pt x="186" y="60"/>
                  </a:lnTo>
                  <a:lnTo>
                    <a:pt x="198" y="54"/>
                  </a:lnTo>
                  <a:lnTo>
                    <a:pt x="210" y="54"/>
                  </a:lnTo>
                  <a:lnTo>
                    <a:pt x="222" y="54"/>
                  </a:lnTo>
                  <a:lnTo>
                    <a:pt x="228" y="54"/>
                  </a:lnTo>
                  <a:lnTo>
                    <a:pt x="234" y="54"/>
                  </a:lnTo>
                  <a:lnTo>
                    <a:pt x="240" y="48"/>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16" name="Freeform 617">
              <a:extLst>
                <a:ext uri="{FF2B5EF4-FFF2-40B4-BE49-F238E27FC236}">
                  <a16:creationId xmlns:a16="http://schemas.microsoft.com/office/drawing/2014/main" id="{4487B9F9-9EDD-D04C-BD8B-22CBD67C62F8}"/>
                </a:ext>
              </a:extLst>
            </p:cNvPr>
            <p:cNvSpPr/>
            <p:nvPr/>
          </p:nvSpPr>
          <p:spPr>
            <a:xfrm>
              <a:off x="6810375" y="6081713"/>
              <a:ext cx="47625" cy="28575"/>
            </a:xfrm>
            <a:custGeom>
              <a:avLst/>
              <a:gdLst>
                <a:gd name="T0" fmla="*/ 30 w 30"/>
                <a:gd name="T1" fmla="*/ 0 h 18"/>
                <a:gd name="T2" fmla="*/ 18 w 30"/>
                <a:gd name="T3" fmla="*/ 0 h 18"/>
                <a:gd name="T4" fmla="*/ 6 w 30"/>
                <a:gd name="T5" fmla="*/ 6 h 18"/>
                <a:gd name="T6" fmla="*/ 6 w 30"/>
                <a:gd name="T7" fmla="*/ 12 h 18"/>
                <a:gd name="T8" fmla="*/ 0 w 30"/>
                <a:gd name="T9" fmla="*/ 12 h 18"/>
                <a:gd name="T10" fmla="*/ 6 w 30"/>
                <a:gd name="T11" fmla="*/ 18 h 18"/>
                <a:gd name="T12" fmla="*/ 12 w 30"/>
                <a:gd name="T13" fmla="*/ 18 h 18"/>
                <a:gd name="T14" fmla="*/ 18 w 30"/>
                <a:gd name="T15" fmla="*/ 12 h 18"/>
                <a:gd name="T16" fmla="*/ 30 w 30"/>
                <a:gd name="T17" fmla="*/ 12 h 18"/>
                <a:gd name="T18" fmla="*/ 30 w 30"/>
                <a:gd name="T19" fmla="*/ 6 h 18"/>
                <a:gd name="T20" fmla="*/ 30 w 30"/>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8">
                  <a:moveTo>
                    <a:pt x="30" y="0"/>
                  </a:moveTo>
                  <a:lnTo>
                    <a:pt x="18" y="0"/>
                  </a:lnTo>
                  <a:lnTo>
                    <a:pt x="6" y="6"/>
                  </a:lnTo>
                  <a:lnTo>
                    <a:pt x="6" y="12"/>
                  </a:lnTo>
                  <a:lnTo>
                    <a:pt x="0" y="12"/>
                  </a:lnTo>
                  <a:lnTo>
                    <a:pt x="6" y="18"/>
                  </a:lnTo>
                  <a:lnTo>
                    <a:pt x="12" y="18"/>
                  </a:lnTo>
                  <a:lnTo>
                    <a:pt x="18" y="12"/>
                  </a:lnTo>
                  <a:lnTo>
                    <a:pt x="30" y="12"/>
                  </a:lnTo>
                  <a:lnTo>
                    <a:pt x="30" y="6"/>
                  </a:lnTo>
                  <a:lnTo>
                    <a:pt x="30" y="0"/>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17" name="Freeform 618">
              <a:extLst>
                <a:ext uri="{FF2B5EF4-FFF2-40B4-BE49-F238E27FC236}">
                  <a16:creationId xmlns:a16="http://schemas.microsoft.com/office/drawing/2014/main" id="{1AC9340F-B31C-2D45-B53C-56AD13700524}"/>
                </a:ext>
              </a:extLst>
            </p:cNvPr>
            <p:cNvSpPr/>
            <p:nvPr/>
          </p:nvSpPr>
          <p:spPr>
            <a:xfrm>
              <a:off x="6677025" y="6129338"/>
              <a:ext cx="38100" cy="19050"/>
            </a:xfrm>
            <a:custGeom>
              <a:avLst/>
              <a:gdLst>
                <a:gd name="T0" fmla="*/ 24 w 24"/>
                <a:gd name="T1" fmla="*/ 6 h 12"/>
                <a:gd name="T2" fmla="*/ 24 w 24"/>
                <a:gd name="T3" fmla="*/ 0 h 12"/>
                <a:gd name="T4" fmla="*/ 18 w 24"/>
                <a:gd name="T5" fmla="*/ 0 h 12"/>
                <a:gd name="T6" fmla="*/ 12 w 24"/>
                <a:gd name="T7" fmla="*/ 6 h 12"/>
                <a:gd name="T8" fmla="*/ 6 w 24"/>
                <a:gd name="T9" fmla="*/ 6 h 12"/>
                <a:gd name="T10" fmla="*/ 0 w 24"/>
                <a:gd name="T11" fmla="*/ 6 h 12"/>
                <a:gd name="T12" fmla="*/ 0 w 24"/>
                <a:gd name="T13" fmla="*/ 12 h 12"/>
                <a:gd name="T14" fmla="*/ 6 w 24"/>
                <a:gd name="T15" fmla="*/ 12 h 12"/>
                <a:gd name="T16" fmla="*/ 12 w 24"/>
                <a:gd name="T17" fmla="*/ 12 h 12"/>
                <a:gd name="T18" fmla="*/ 18 w 24"/>
                <a:gd name="T19" fmla="*/ 12 h 12"/>
                <a:gd name="T20" fmla="*/ 24 w 24"/>
                <a:gd name="T2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2">
                  <a:moveTo>
                    <a:pt x="24" y="6"/>
                  </a:moveTo>
                  <a:lnTo>
                    <a:pt x="24" y="0"/>
                  </a:lnTo>
                  <a:lnTo>
                    <a:pt x="18" y="0"/>
                  </a:lnTo>
                  <a:lnTo>
                    <a:pt x="12" y="6"/>
                  </a:lnTo>
                  <a:lnTo>
                    <a:pt x="6" y="6"/>
                  </a:lnTo>
                  <a:lnTo>
                    <a:pt x="0" y="6"/>
                  </a:lnTo>
                  <a:lnTo>
                    <a:pt x="0" y="12"/>
                  </a:lnTo>
                  <a:lnTo>
                    <a:pt x="6" y="12"/>
                  </a:lnTo>
                  <a:lnTo>
                    <a:pt x="12" y="12"/>
                  </a:lnTo>
                  <a:lnTo>
                    <a:pt x="18" y="12"/>
                  </a:lnTo>
                  <a:lnTo>
                    <a:pt x="24" y="6"/>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sp>
          <p:nvSpPr>
            <p:cNvPr id="118" name="Freeform 619">
              <a:extLst>
                <a:ext uri="{FF2B5EF4-FFF2-40B4-BE49-F238E27FC236}">
                  <a16:creationId xmlns:a16="http://schemas.microsoft.com/office/drawing/2014/main" id="{67F28801-2C19-3540-B78B-1F3275746E8E}"/>
                </a:ext>
              </a:extLst>
            </p:cNvPr>
            <p:cNvSpPr/>
            <p:nvPr/>
          </p:nvSpPr>
          <p:spPr>
            <a:xfrm>
              <a:off x="6877050" y="5624513"/>
              <a:ext cx="295275" cy="190500"/>
            </a:xfrm>
            <a:custGeom>
              <a:avLst/>
              <a:gdLst>
                <a:gd name="T0" fmla="*/ 186 w 186"/>
                <a:gd name="T1" fmla="*/ 54 h 120"/>
                <a:gd name="T2" fmla="*/ 174 w 186"/>
                <a:gd name="T3" fmla="*/ 48 h 120"/>
                <a:gd name="T4" fmla="*/ 186 w 186"/>
                <a:gd name="T5" fmla="*/ 24 h 120"/>
                <a:gd name="T6" fmla="*/ 174 w 186"/>
                <a:gd name="T7" fmla="*/ 12 h 120"/>
                <a:gd name="T8" fmla="*/ 162 w 186"/>
                <a:gd name="T9" fmla="*/ 0 h 120"/>
                <a:gd name="T10" fmla="*/ 156 w 186"/>
                <a:gd name="T11" fmla="*/ 12 h 120"/>
                <a:gd name="T12" fmla="*/ 138 w 186"/>
                <a:gd name="T13" fmla="*/ 6 h 120"/>
                <a:gd name="T14" fmla="*/ 120 w 186"/>
                <a:gd name="T15" fmla="*/ 18 h 120"/>
                <a:gd name="T16" fmla="*/ 108 w 186"/>
                <a:gd name="T17" fmla="*/ 42 h 120"/>
                <a:gd name="T18" fmla="*/ 102 w 186"/>
                <a:gd name="T19" fmla="*/ 36 h 120"/>
                <a:gd name="T20" fmla="*/ 90 w 186"/>
                <a:gd name="T21" fmla="*/ 36 h 120"/>
                <a:gd name="T22" fmla="*/ 84 w 186"/>
                <a:gd name="T23" fmla="*/ 48 h 120"/>
                <a:gd name="T24" fmla="*/ 72 w 186"/>
                <a:gd name="T25" fmla="*/ 42 h 120"/>
                <a:gd name="T26" fmla="*/ 66 w 186"/>
                <a:gd name="T27" fmla="*/ 36 h 120"/>
                <a:gd name="T28" fmla="*/ 48 w 186"/>
                <a:gd name="T29" fmla="*/ 30 h 120"/>
                <a:gd name="T30" fmla="*/ 18 w 186"/>
                <a:gd name="T31" fmla="*/ 18 h 120"/>
                <a:gd name="T32" fmla="*/ 6 w 186"/>
                <a:gd name="T33" fmla="*/ 24 h 120"/>
                <a:gd name="T34" fmla="*/ 6 w 186"/>
                <a:gd name="T35" fmla="*/ 30 h 120"/>
                <a:gd name="T36" fmla="*/ 0 w 186"/>
                <a:gd name="T37" fmla="*/ 78 h 120"/>
                <a:gd name="T38" fmla="*/ 24 w 186"/>
                <a:gd name="T39" fmla="*/ 84 h 120"/>
                <a:gd name="T40" fmla="*/ 36 w 186"/>
                <a:gd name="T41" fmla="*/ 96 h 120"/>
                <a:gd name="T42" fmla="*/ 48 w 186"/>
                <a:gd name="T43" fmla="*/ 90 h 120"/>
                <a:gd name="T44" fmla="*/ 54 w 186"/>
                <a:gd name="T45" fmla="*/ 96 h 120"/>
                <a:gd name="T46" fmla="*/ 60 w 186"/>
                <a:gd name="T47" fmla="*/ 102 h 120"/>
                <a:gd name="T48" fmla="*/ 66 w 186"/>
                <a:gd name="T49" fmla="*/ 102 h 120"/>
                <a:gd name="T50" fmla="*/ 90 w 186"/>
                <a:gd name="T51" fmla="*/ 102 h 120"/>
                <a:gd name="T52" fmla="*/ 96 w 186"/>
                <a:gd name="T53" fmla="*/ 108 h 120"/>
                <a:gd name="T54" fmla="*/ 96 w 186"/>
                <a:gd name="T55" fmla="*/ 120 h 120"/>
                <a:gd name="T56" fmla="*/ 102 w 186"/>
                <a:gd name="T57" fmla="*/ 120 h 120"/>
                <a:gd name="T58" fmla="*/ 108 w 186"/>
                <a:gd name="T59" fmla="*/ 120 h 120"/>
                <a:gd name="T60" fmla="*/ 114 w 186"/>
                <a:gd name="T61" fmla="*/ 102 h 120"/>
                <a:gd name="T62" fmla="*/ 126 w 186"/>
                <a:gd name="T63" fmla="*/ 120 h 120"/>
                <a:gd name="T64" fmla="*/ 138 w 186"/>
                <a:gd name="T65" fmla="*/ 108 h 120"/>
                <a:gd name="T66" fmla="*/ 144 w 186"/>
                <a:gd name="T67" fmla="*/ 108 h 120"/>
                <a:gd name="T68" fmla="*/ 168 w 186"/>
                <a:gd name="T69" fmla="*/ 102 h 120"/>
                <a:gd name="T70" fmla="*/ 180 w 186"/>
                <a:gd name="T71" fmla="*/ 78 h 120"/>
                <a:gd name="T72" fmla="*/ 174 w 186"/>
                <a:gd name="T73" fmla="*/ 72 h 120"/>
                <a:gd name="T74" fmla="*/ 186 w 186"/>
                <a:gd name="T75"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120">
                  <a:moveTo>
                    <a:pt x="186" y="54"/>
                  </a:moveTo>
                  <a:lnTo>
                    <a:pt x="174" y="48"/>
                  </a:lnTo>
                  <a:lnTo>
                    <a:pt x="186" y="24"/>
                  </a:lnTo>
                  <a:lnTo>
                    <a:pt x="174" y="12"/>
                  </a:lnTo>
                  <a:lnTo>
                    <a:pt x="162" y="0"/>
                  </a:lnTo>
                  <a:lnTo>
                    <a:pt x="156" y="12"/>
                  </a:lnTo>
                  <a:lnTo>
                    <a:pt x="138" y="6"/>
                  </a:lnTo>
                  <a:lnTo>
                    <a:pt x="120" y="18"/>
                  </a:lnTo>
                  <a:lnTo>
                    <a:pt x="108" y="42"/>
                  </a:lnTo>
                  <a:lnTo>
                    <a:pt x="102" y="36"/>
                  </a:lnTo>
                  <a:lnTo>
                    <a:pt x="90" y="36"/>
                  </a:lnTo>
                  <a:lnTo>
                    <a:pt x="84" y="48"/>
                  </a:lnTo>
                  <a:lnTo>
                    <a:pt x="72" y="42"/>
                  </a:lnTo>
                  <a:lnTo>
                    <a:pt x="66" y="36"/>
                  </a:lnTo>
                  <a:lnTo>
                    <a:pt x="48" y="30"/>
                  </a:lnTo>
                  <a:lnTo>
                    <a:pt x="18" y="18"/>
                  </a:lnTo>
                  <a:lnTo>
                    <a:pt x="6" y="24"/>
                  </a:lnTo>
                  <a:lnTo>
                    <a:pt x="6" y="30"/>
                  </a:lnTo>
                  <a:lnTo>
                    <a:pt x="0" y="78"/>
                  </a:lnTo>
                  <a:lnTo>
                    <a:pt x="24" y="84"/>
                  </a:lnTo>
                  <a:lnTo>
                    <a:pt x="36" y="96"/>
                  </a:lnTo>
                  <a:lnTo>
                    <a:pt x="48" y="90"/>
                  </a:lnTo>
                  <a:lnTo>
                    <a:pt x="54" y="96"/>
                  </a:lnTo>
                  <a:lnTo>
                    <a:pt x="60" y="102"/>
                  </a:lnTo>
                  <a:lnTo>
                    <a:pt x="66" y="102"/>
                  </a:lnTo>
                  <a:lnTo>
                    <a:pt x="90" y="102"/>
                  </a:lnTo>
                  <a:lnTo>
                    <a:pt x="96" y="108"/>
                  </a:lnTo>
                  <a:lnTo>
                    <a:pt x="96" y="120"/>
                  </a:lnTo>
                  <a:lnTo>
                    <a:pt x="102" y="120"/>
                  </a:lnTo>
                  <a:lnTo>
                    <a:pt x="108" y="120"/>
                  </a:lnTo>
                  <a:lnTo>
                    <a:pt x="114" y="102"/>
                  </a:lnTo>
                  <a:lnTo>
                    <a:pt x="126" y="120"/>
                  </a:lnTo>
                  <a:lnTo>
                    <a:pt x="138" y="108"/>
                  </a:lnTo>
                  <a:lnTo>
                    <a:pt x="144" y="108"/>
                  </a:lnTo>
                  <a:lnTo>
                    <a:pt x="168" y="102"/>
                  </a:lnTo>
                  <a:lnTo>
                    <a:pt x="180" y="78"/>
                  </a:lnTo>
                  <a:lnTo>
                    <a:pt x="174" y="72"/>
                  </a:lnTo>
                  <a:lnTo>
                    <a:pt x="186" y="54"/>
                  </a:lnTo>
                  <a:close/>
                </a:path>
              </a:pathLst>
            </a:custGeom>
            <a:grpFill/>
            <a:ln w="0">
              <a:solidFill>
                <a:schemeClr val="bg1"/>
              </a:solidFill>
              <a:prstDash val="solid"/>
              <a:round/>
            </a:ln>
            <a:effectLst/>
          </p:spPr>
          <p:txBody>
            <a:bodyPr vert="horz" wrap="square" lIns="91440" tIns="45720" rIns="91440" bIns="45720" numCol="1" anchor="t" anchorCtr="0" compatLnSpc="1">
              <a:prstTxWarp prst="textNoShape">
                <a:avLst/>
              </a:prstTxWarp>
            </a:bodyPr>
            <a:lstStyle>
              <a:defPPr/>
              <a:lvl1pPr marL="0" algn="l" defTabSz="914400" rtl="0" eaLnBrk="1" latinLnBrk="0" hangingPunct="1">
                <a:defRPr lang="x-none" altLang="x-none" sz="1800" kern="1200" bmk="">
                  <a:solidFill>
                    <a:schemeClr val="tx1"/>
                  </a:solidFill>
                  <a:effectLst/>
                  <a:latin typeface="+mn-lt"/>
                  <a:ea typeface="+mn-ea"/>
                  <a:cs typeface="+mn-cs"/>
                </a:defRPr>
              </a:lvl1pPr>
              <a:lvl2pPr marL="457200" algn="l" defTabSz="914400" rtl="0" eaLnBrk="1" latinLnBrk="0" hangingPunct="1">
                <a:defRPr lang="x-none" altLang="x-none" sz="1800" kern="1200" bmk="">
                  <a:solidFill>
                    <a:schemeClr val="tx1"/>
                  </a:solidFill>
                  <a:effectLst/>
                  <a:latin typeface="+mn-lt"/>
                  <a:ea typeface="+mn-ea"/>
                  <a:cs typeface="+mn-cs"/>
                </a:defRPr>
              </a:lvl2pPr>
              <a:lvl3pPr marL="914400" algn="l" defTabSz="914400" rtl="0" eaLnBrk="1" latinLnBrk="0" hangingPunct="1">
                <a:defRPr lang="x-none" altLang="x-none" sz="1800" kern="1200" bmk="">
                  <a:solidFill>
                    <a:schemeClr val="tx1"/>
                  </a:solidFill>
                  <a:effectLst/>
                  <a:latin typeface="+mn-lt"/>
                  <a:ea typeface="+mn-ea"/>
                  <a:cs typeface="+mn-cs"/>
                </a:defRPr>
              </a:lvl3pPr>
              <a:lvl4pPr marL="1371600" algn="l" defTabSz="914400" rtl="0" eaLnBrk="1" latinLnBrk="0" hangingPunct="1">
                <a:defRPr lang="x-none" altLang="x-none" sz="1800" kern="1200" bmk="">
                  <a:solidFill>
                    <a:schemeClr val="tx1"/>
                  </a:solidFill>
                  <a:effectLst/>
                  <a:latin typeface="+mn-lt"/>
                  <a:ea typeface="+mn-ea"/>
                  <a:cs typeface="+mn-cs"/>
                </a:defRPr>
              </a:lvl4pPr>
              <a:lvl5pPr marL="1828800" algn="l" defTabSz="914400" rtl="0" eaLnBrk="1" latinLnBrk="0" hangingPunct="1">
                <a:defRPr lang="x-none" altLang="x-none" sz="1800" kern="1200" bmk="">
                  <a:solidFill>
                    <a:schemeClr val="tx1"/>
                  </a:solidFill>
                  <a:effectLst/>
                  <a:latin typeface="+mn-lt"/>
                  <a:ea typeface="+mn-ea"/>
                  <a:cs typeface="+mn-cs"/>
                </a:defRPr>
              </a:lvl5pPr>
              <a:lvl6pPr marL="2286000" algn="l" defTabSz="914400" rtl="0" eaLnBrk="1" latinLnBrk="0" hangingPunct="1">
                <a:defRPr lang="x-none" altLang="x-none" sz="1800" kern="1200" bmk="">
                  <a:solidFill>
                    <a:schemeClr val="tx1"/>
                  </a:solidFill>
                  <a:effectLst/>
                  <a:latin typeface="+mn-lt"/>
                  <a:ea typeface="+mn-ea"/>
                  <a:cs typeface="+mn-cs"/>
                </a:defRPr>
              </a:lvl6pPr>
              <a:lvl7pPr marL="2743200" algn="l" defTabSz="914400" rtl="0" eaLnBrk="1" latinLnBrk="0" hangingPunct="1">
                <a:defRPr lang="x-none" altLang="x-none" sz="1800" kern="1200" bmk="">
                  <a:solidFill>
                    <a:schemeClr val="tx1"/>
                  </a:solidFill>
                  <a:effectLst/>
                  <a:latin typeface="+mn-lt"/>
                  <a:ea typeface="+mn-ea"/>
                  <a:cs typeface="+mn-cs"/>
                </a:defRPr>
              </a:lvl7pPr>
              <a:lvl8pPr marL="3200400" algn="l" defTabSz="914400" rtl="0" eaLnBrk="1" latinLnBrk="0" hangingPunct="1">
                <a:defRPr lang="x-none" altLang="x-none" sz="1800" kern="1200" bmk="">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fi-FI" altLang="x-none" sz="1801" b="0" i="0" u="none" strike="noStrike" kern="1200" cap="none" spc="0" normalizeH="0" baseline="0" noProof="0" dirty="0" bmk="">
                <a:ln>
                  <a:noFill/>
                </a:ln>
                <a:solidFill>
                  <a:srgbClr val="000000"/>
                </a:solidFill>
                <a:effectLst/>
                <a:uLnTx/>
                <a:uFillTx/>
                <a:latin typeface="Nunito Sans" pitchFamily="2" charset="0"/>
                <a:ea typeface="+mn-ea"/>
                <a:cs typeface="+mn-cs"/>
              </a:endParaRPr>
            </a:p>
          </p:txBody>
        </p:sp>
      </p:grpSp>
      <p:pic>
        <p:nvPicPr>
          <p:cNvPr id="10" name="Picture 9" descr="A picture containing drawing, cup, mug&#10;&#10;Description automatically generated">
            <a:extLst>
              <a:ext uri="{FF2B5EF4-FFF2-40B4-BE49-F238E27FC236}">
                <a16:creationId xmlns:a16="http://schemas.microsoft.com/office/drawing/2014/main" id="{BEBABF5F-1B7C-3544-A8BA-00238970C7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4" name="Slide Number Placeholder 14">
            <a:extLst>
              <a:ext uri="{FF2B5EF4-FFF2-40B4-BE49-F238E27FC236}">
                <a16:creationId xmlns:a16="http://schemas.microsoft.com/office/drawing/2014/main" id="{014162B5-9E84-7F4A-8B2C-747F6F04F513}"/>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bg1"/>
                </a:solidFill>
              </a:defRPr>
            </a:lvl1pPr>
          </a:lstStyle>
          <a:p>
            <a:fld id="{5C84E9D2-3C8E-954C-B089-DE7631A91B38}" type="slidenum">
              <a:rPr lang="ru-RU" smtClean="0"/>
              <a:pPr/>
              <a:t>‹#›</a:t>
            </a:fld>
            <a:endParaRPr lang="ru-RU"/>
          </a:p>
        </p:txBody>
      </p:sp>
      <p:sp>
        <p:nvSpPr>
          <p:cNvPr id="15" name="Date Placeholder 16">
            <a:extLst>
              <a:ext uri="{FF2B5EF4-FFF2-40B4-BE49-F238E27FC236}">
                <a16:creationId xmlns:a16="http://schemas.microsoft.com/office/drawing/2014/main" id="{1382304C-0C88-0E49-B9C2-14D19C192546}"/>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bg1"/>
                </a:solidFill>
              </a:defRPr>
            </a:lvl1pPr>
          </a:lstStyle>
          <a:p>
            <a:fld id="{6DD7A9CD-2114-BC4F-B1C1-946240BC9D5B}" type="datetime1">
              <a:rPr lang="fi-FI" smtClean="0"/>
              <a:t>11.1.2024</a:t>
            </a:fld>
            <a:endParaRPr lang="ru-RU" dirty="0"/>
          </a:p>
        </p:txBody>
      </p:sp>
      <p:sp>
        <p:nvSpPr>
          <p:cNvPr id="150" name="Otsikko 1">
            <a:extLst>
              <a:ext uri="{FF2B5EF4-FFF2-40B4-BE49-F238E27FC236}">
                <a16:creationId xmlns:a16="http://schemas.microsoft.com/office/drawing/2014/main" id="{E9BF1B32-9527-BA48-A836-9BD550D84755}"/>
              </a:ext>
            </a:extLst>
          </p:cNvPr>
          <p:cNvSpPr>
            <a:spLocks noGrp="1"/>
          </p:cNvSpPr>
          <p:nvPr>
            <p:ph type="title"/>
          </p:nvPr>
        </p:nvSpPr>
        <p:spPr>
          <a:xfrm>
            <a:off x="442914" y="351780"/>
            <a:ext cx="5175568" cy="1050299"/>
          </a:xfrm>
          <a:prstGeom prst="rect">
            <a:avLst/>
          </a:prstGeom>
        </p:spPr>
        <p:txBody>
          <a:bodyPr/>
          <a:lstStyle>
            <a:lvl1pPr algn="l">
              <a:defRPr sz="3200">
                <a:solidFill>
                  <a:schemeClr val="bg1"/>
                </a:solidFill>
              </a:defRPr>
            </a:lvl1pPr>
          </a:lstStyle>
          <a:p>
            <a:r>
              <a:rPr lang="fi-FI"/>
              <a:t>Muokkaa ots. perustyyl. napsautt.</a:t>
            </a:r>
            <a:endParaRPr lang="fi-FI" dirty="0"/>
          </a:p>
        </p:txBody>
      </p:sp>
      <p:sp>
        <p:nvSpPr>
          <p:cNvPr id="151" name="Sisällön paikkamerkki 2">
            <a:extLst>
              <a:ext uri="{FF2B5EF4-FFF2-40B4-BE49-F238E27FC236}">
                <a16:creationId xmlns:a16="http://schemas.microsoft.com/office/drawing/2014/main" id="{DA36FC43-2F06-4342-A4EA-AD91285135B5}"/>
              </a:ext>
            </a:extLst>
          </p:cNvPr>
          <p:cNvSpPr>
            <a:spLocks noGrp="1"/>
          </p:cNvSpPr>
          <p:nvPr>
            <p:ph idx="1"/>
          </p:nvPr>
        </p:nvSpPr>
        <p:spPr>
          <a:xfrm>
            <a:off x="442913" y="1503680"/>
            <a:ext cx="5175568" cy="4667548"/>
          </a:xfrm>
          <a:prstGeom prst="rect">
            <a:avLst/>
          </a:prstGeom>
        </p:spPr>
        <p:txBody>
          <a:bodyPr wrap="square" lIns="0">
            <a:normAutofit/>
          </a:bodyPr>
          <a:lstStyle>
            <a:lvl1pPr>
              <a:spcAft>
                <a:spcPts val="601"/>
              </a:spcAft>
              <a:buClr>
                <a:schemeClr val="bg1"/>
              </a:buClr>
              <a:defRPr sz="2400" b="0" i="0">
                <a:solidFill>
                  <a:schemeClr val="bg1"/>
                </a:solidFill>
                <a:latin typeface="+mn-lt"/>
                <a:ea typeface="Nunito Sans" pitchFamily="2" charset="0"/>
              </a:defRPr>
            </a:lvl1pPr>
            <a:lvl2pPr marL="468012" indent="-180979">
              <a:spcAft>
                <a:spcPts val="601"/>
              </a:spcAft>
              <a:buClr>
                <a:schemeClr val="bg1"/>
              </a:buClr>
              <a:buFont typeface="Arial" panose="020B0604020202020204" pitchFamily="34" charset="0"/>
              <a:buChar char="•"/>
              <a:defRPr sz="1801" b="0" i="0">
                <a:solidFill>
                  <a:schemeClr val="bg1"/>
                </a:solidFill>
                <a:latin typeface="+mn-lt"/>
                <a:ea typeface="Nunito Sans" pitchFamily="2" charset="0"/>
              </a:defRPr>
            </a:lvl2pPr>
            <a:lvl3pPr marL="756019" indent="-180979">
              <a:spcAft>
                <a:spcPts val="601"/>
              </a:spcAft>
              <a:buClr>
                <a:schemeClr val="bg1"/>
              </a:buClr>
              <a:buFont typeface="Arial"/>
              <a:buChar char="–"/>
              <a:defRPr sz="1401" b="0" i="0">
                <a:solidFill>
                  <a:schemeClr val="bg1"/>
                </a:solidFill>
                <a:latin typeface="+mn-lt"/>
                <a:ea typeface="Nunito Sans" pitchFamily="2" charset="0"/>
              </a:defRPr>
            </a:lvl3pPr>
            <a:lvl4pPr marL="1044026">
              <a:spcAft>
                <a:spcPts val="601"/>
              </a:spcAft>
              <a:buClr>
                <a:schemeClr val="bg1"/>
              </a:buClr>
              <a:defRPr sz="1100" b="0" i="0">
                <a:solidFill>
                  <a:schemeClr val="bg1"/>
                </a:solidFill>
                <a:latin typeface="+mn-lt"/>
                <a:ea typeface="Nunito Sans" pitchFamily="2" charset="0"/>
              </a:defRPr>
            </a:lvl4pPr>
            <a:lvl5pPr marL="1332033">
              <a:spcAft>
                <a:spcPts val="601"/>
              </a:spcAft>
              <a:buClr>
                <a:schemeClr val="bg1"/>
              </a:buClr>
              <a:defRPr sz="1050" b="0" i="0">
                <a:solidFill>
                  <a:schemeClr val="bg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4" name="Kuva 3" descr="Kuva, joka sisältää kohteen teksti&#10;&#10;Kuvaus luotu automaattisesti">
            <a:extLst>
              <a:ext uri="{FF2B5EF4-FFF2-40B4-BE49-F238E27FC236}">
                <a16:creationId xmlns:a16="http://schemas.microsoft.com/office/drawing/2014/main" id="{CED14FBC-2FFD-344F-9038-274A895456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30259" y="1420484"/>
            <a:ext cx="11463147" cy="5589444"/>
          </a:xfrm>
          <a:prstGeom prst="rect">
            <a:avLst/>
          </a:prstGeom>
        </p:spPr>
      </p:pic>
    </p:spTree>
    <p:extLst>
      <p:ext uri="{BB962C8B-B14F-4D97-AF65-F5344CB8AC3E}">
        <p14:creationId xmlns:p14="http://schemas.microsoft.com/office/powerpoint/2010/main" val="318283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rtta-sisältö-turkoosi 2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5D2F1F-3BF7-CF44-8A78-827E26D226CC}"/>
              </a:ext>
            </a:extLst>
          </p:cNvPr>
          <p:cNvSpPr/>
          <p:nvPr userDrawn="1"/>
        </p:nvSpPr>
        <p:spPr>
          <a:xfrm>
            <a:off x="609600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solidFill>
                <a:schemeClr val="tx1"/>
              </a:solidFill>
            </a:endParaRPr>
          </a:p>
        </p:txBody>
      </p:sp>
      <p:pic>
        <p:nvPicPr>
          <p:cNvPr id="10" name="Picture 9" descr="A picture containing drawing, cup, mug&#10;&#10;Description automatically generated">
            <a:extLst>
              <a:ext uri="{FF2B5EF4-FFF2-40B4-BE49-F238E27FC236}">
                <a16:creationId xmlns:a16="http://schemas.microsoft.com/office/drawing/2014/main" id="{BEBABF5F-1B7C-3544-A8BA-00238970C7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0626" y="6444098"/>
            <a:ext cx="1044000" cy="141983"/>
          </a:xfrm>
          <a:prstGeom prst="rect">
            <a:avLst/>
          </a:prstGeom>
        </p:spPr>
      </p:pic>
      <p:sp>
        <p:nvSpPr>
          <p:cNvPr id="14" name="Slide Number Placeholder 14">
            <a:extLst>
              <a:ext uri="{FF2B5EF4-FFF2-40B4-BE49-F238E27FC236}">
                <a16:creationId xmlns:a16="http://schemas.microsoft.com/office/drawing/2014/main" id="{014162B5-9E84-7F4A-8B2C-747F6F04F513}"/>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fld id="{5C84E9D2-3C8E-954C-B089-DE7631A91B38}" type="slidenum">
              <a:rPr lang="ru-RU" smtClean="0"/>
              <a:pPr/>
              <a:t>‹#›</a:t>
            </a:fld>
            <a:endParaRPr lang="ru-RU"/>
          </a:p>
        </p:txBody>
      </p:sp>
      <p:sp>
        <p:nvSpPr>
          <p:cNvPr id="15" name="Date Placeholder 16">
            <a:extLst>
              <a:ext uri="{FF2B5EF4-FFF2-40B4-BE49-F238E27FC236}">
                <a16:creationId xmlns:a16="http://schemas.microsoft.com/office/drawing/2014/main" id="{1382304C-0C88-0E49-B9C2-14D19C192546}"/>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fld id="{49EAB0FF-F750-9A41-9299-CD638338DC64}" type="datetime1">
              <a:rPr lang="fi-FI" smtClean="0"/>
              <a:t>11.1.2024</a:t>
            </a:fld>
            <a:endParaRPr lang="ru-RU"/>
          </a:p>
        </p:txBody>
      </p:sp>
      <p:pic>
        <p:nvPicPr>
          <p:cNvPr id="2" name="Picture 1">
            <a:extLst>
              <a:ext uri="{FF2B5EF4-FFF2-40B4-BE49-F238E27FC236}">
                <a16:creationId xmlns:a16="http://schemas.microsoft.com/office/drawing/2014/main" id="{E39CD747-D655-F942-925B-3E218902C68F}"/>
              </a:ext>
            </a:extLst>
          </p:cNvPr>
          <p:cNvPicPr>
            <a:picLocks noChangeAspect="1"/>
          </p:cNvPicPr>
          <p:nvPr userDrawn="1"/>
        </p:nvPicPr>
        <p:blipFill>
          <a:blip r:embed="rId3"/>
          <a:stretch>
            <a:fillRect/>
          </a:stretch>
        </p:blipFill>
        <p:spPr>
          <a:xfrm>
            <a:off x="7172961" y="116623"/>
            <a:ext cx="3992880" cy="6541527"/>
          </a:xfrm>
          <a:prstGeom prst="rect">
            <a:avLst/>
          </a:prstGeom>
        </p:spPr>
      </p:pic>
      <p:sp>
        <p:nvSpPr>
          <p:cNvPr id="150" name="Otsikko 1">
            <a:extLst>
              <a:ext uri="{FF2B5EF4-FFF2-40B4-BE49-F238E27FC236}">
                <a16:creationId xmlns:a16="http://schemas.microsoft.com/office/drawing/2014/main" id="{E9BF1B32-9527-BA48-A836-9BD550D84755}"/>
              </a:ext>
            </a:extLst>
          </p:cNvPr>
          <p:cNvSpPr>
            <a:spLocks noGrp="1"/>
          </p:cNvSpPr>
          <p:nvPr>
            <p:ph type="title"/>
          </p:nvPr>
        </p:nvSpPr>
        <p:spPr>
          <a:xfrm>
            <a:off x="442914" y="351780"/>
            <a:ext cx="5175568" cy="1050299"/>
          </a:xfrm>
          <a:prstGeom prst="rect">
            <a:avLst/>
          </a:prstGeom>
        </p:spPr>
        <p:txBody>
          <a:bodyPr/>
          <a:lstStyle>
            <a:lvl1pPr algn="l">
              <a:defRPr sz="3200">
                <a:solidFill>
                  <a:schemeClr val="tx2"/>
                </a:solidFill>
              </a:defRPr>
            </a:lvl1pPr>
          </a:lstStyle>
          <a:p>
            <a:r>
              <a:rPr lang="fi-FI"/>
              <a:t>Muokkaa ots. perustyyl. napsautt.</a:t>
            </a:r>
            <a:endParaRPr lang="fi-FI" dirty="0"/>
          </a:p>
        </p:txBody>
      </p:sp>
      <p:sp>
        <p:nvSpPr>
          <p:cNvPr id="151" name="Sisällön paikkamerkki 2">
            <a:extLst>
              <a:ext uri="{FF2B5EF4-FFF2-40B4-BE49-F238E27FC236}">
                <a16:creationId xmlns:a16="http://schemas.microsoft.com/office/drawing/2014/main" id="{DA36FC43-2F06-4342-A4EA-AD91285135B5}"/>
              </a:ext>
            </a:extLst>
          </p:cNvPr>
          <p:cNvSpPr>
            <a:spLocks noGrp="1"/>
          </p:cNvSpPr>
          <p:nvPr>
            <p:ph idx="1"/>
          </p:nvPr>
        </p:nvSpPr>
        <p:spPr>
          <a:xfrm>
            <a:off x="442913" y="1503680"/>
            <a:ext cx="5175568" cy="4667548"/>
          </a:xfrm>
          <a:prstGeom prst="rect">
            <a:avLst/>
          </a:prstGeom>
        </p:spPr>
        <p:txBody>
          <a:bodyPr wrap="square" lIns="0">
            <a:normAutofit/>
          </a:bodyPr>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1801" b="0" i="0">
                <a:solidFill>
                  <a:schemeClr val="tx1"/>
                </a:solidFill>
                <a:latin typeface="+mn-lt"/>
                <a:ea typeface="Nunito Sans" pitchFamily="2" charset="0"/>
              </a:defRPr>
            </a:lvl2pPr>
            <a:lvl3pPr marL="756019" indent="-180979">
              <a:spcAft>
                <a:spcPts val="601"/>
              </a:spcAft>
              <a:buClr>
                <a:schemeClr val="tx1"/>
              </a:buClr>
              <a:buFont typeface="Arial"/>
              <a:buChar char="–"/>
              <a:defRPr sz="1401" b="0" i="0">
                <a:solidFill>
                  <a:schemeClr val="tx1"/>
                </a:solidFill>
                <a:latin typeface="+mn-lt"/>
                <a:ea typeface="Nunito Sans" pitchFamily="2" charset="0"/>
              </a:defRPr>
            </a:lvl3pPr>
            <a:lvl4pPr marL="1044026">
              <a:spcAft>
                <a:spcPts val="601"/>
              </a:spcAft>
              <a:buClr>
                <a:schemeClr val="tx1"/>
              </a:buClr>
              <a:defRPr sz="1100" b="0" i="0">
                <a:solidFill>
                  <a:schemeClr val="tx1"/>
                </a:solidFill>
                <a:latin typeface="+mn-lt"/>
                <a:ea typeface="Nunito Sans" pitchFamily="2" charset="0"/>
              </a:defRPr>
            </a:lvl4pPr>
            <a:lvl5pPr marL="1332033">
              <a:spcAft>
                <a:spcPts val="601"/>
              </a:spcAft>
              <a:buClr>
                <a:schemeClr val="tx1"/>
              </a:buClr>
              <a:defRPr sz="105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9" name="Kuva 8">
            <a:extLst>
              <a:ext uri="{FF2B5EF4-FFF2-40B4-BE49-F238E27FC236}">
                <a16:creationId xmlns:a16="http://schemas.microsoft.com/office/drawing/2014/main" id="{BB0E21C6-2AE4-C143-8C04-013E976B374F}"/>
              </a:ext>
            </a:extLst>
          </p:cNvPr>
          <p:cNvPicPr>
            <a:picLocks noChangeAspect="1"/>
          </p:cNvPicPr>
          <p:nvPr userDrawn="1"/>
        </p:nvPicPr>
        <p:blipFill>
          <a:blip r:embed="rId4"/>
          <a:stretch>
            <a:fillRect/>
          </a:stretch>
        </p:blipFill>
        <p:spPr>
          <a:xfrm>
            <a:off x="7401868" y="5029202"/>
            <a:ext cx="607017" cy="89637"/>
          </a:xfrm>
          <a:prstGeom prst="rect">
            <a:avLst/>
          </a:prstGeom>
        </p:spPr>
      </p:pic>
    </p:spTree>
    <p:extLst>
      <p:ext uri="{BB962C8B-B14F-4D97-AF65-F5344CB8AC3E}">
        <p14:creationId xmlns:p14="http://schemas.microsoft.com/office/powerpoint/2010/main" val="388552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teksti-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71284B-8511-4DFC-BBE3-5642C1E29E33}"/>
              </a:ext>
            </a:extLst>
          </p:cNvPr>
          <p:cNvSpPr>
            <a:spLocks noGrp="1"/>
          </p:cNvSpPr>
          <p:nvPr>
            <p:ph type="title"/>
          </p:nvPr>
        </p:nvSpPr>
        <p:spPr>
          <a:xfrm>
            <a:off x="442914" y="459355"/>
            <a:ext cx="11306175" cy="737620"/>
          </a:xfrm>
          <a:prstGeom prst="rect">
            <a:avLst/>
          </a:prstGeom>
          <a:noFill/>
        </p:spPr>
        <p:txBody>
          <a:bodyPr/>
          <a:lstStyle>
            <a:lvl1pPr algn="l">
              <a:defRPr sz="3200">
                <a:solidFill>
                  <a:schemeClr val="tx2"/>
                </a:solidFill>
                <a:latin typeface="+mj-lt"/>
              </a:defRPr>
            </a:lvl1pPr>
          </a:lstStyle>
          <a:p>
            <a:r>
              <a:rPr lang="fi-FI"/>
              <a:t>Muokkaa ots. perustyyl. napsautt.</a:t>
            </a:r>
            <a:endParaRPr lang="fi-FI" dirty="0"/>
          </a:p>
        </p:txBody>
      </p:sp>
      <p:sp>
        <p:nvSpPr>
          <p:cNvPr id="21" name="Sisällön paikkamerkki 2">
            <a:extLst>
              <a:ext uri="{FF2B5EF4-FFF2-40B4-BE49-F238E27FC236}">
                <a16:creationId xmlns:a16="http://schemas.microsoft.com/office/drawing/2014/main" id="{596BF89D-F5D2-8C4D-A0D4-CC86C58B287D}"/>
              </a:ext>
            </a:extLst>
          </p:cNvPr>
          <p:cNvSpPr>
            <a:spLocks noGrp="1"/>
          </p:cNvSpPr>
          <p:nvPr>
            <p:ph idx="1"/>
          </p:nvPr>
        </p:nvSpPr>
        <p:spPr>
          <a:xfrm>
            <a:off x="460518" y="1356851"/>
            <a:ext cx="11288569" cy="4852220"/>
          </a:xfrm>
          <a:prstGeom prst="rect">
            <a:avLst/>
          </a:prstGeom>
        </p:spPr>
        <p:txBody>
          <a:bodyPr wrap="square" lIns="0"/>
          <a:lstStyle>
            <a:lvl1pPr>
              <a:spcAft>
                <a:spcPts val="601"/>
              </a:spcAft>
              <a:buClr>
                <a:schemeClr val="tx1"/>
              </a:buClr>
              <a:defRPr sz="2400" b="0" i="0">
                <a:solidFill>
                  <a:schemeClr val="tx1"/>
                </a:solidFill>
                <a:latin typeface="+mn-lt"/>
                <a:ea typeface="Nunito Sans" pitchFamily="2" charset="0"/>
              </a:defRPr>
            </a:lvl1pPr>
            <a:lvl2pPr marL="468012" indent="-180979">
              <a:spcAft>
                <a:spcPts val="601"/>
              </a:spcAft>
              <a:buClr>
                <a:schemeClr val="tx1"/>
              </a:buClr>
              <a:buFont typeface="Arial" panose="020B0604020202020204" pitchFamily="34" charset="0"/>
              <a:buChar char="•"/>
              <a:defRPr sz="2000" b="0" i="0">
                <a:solidFill>
                  <a:schemeClr val="tx1"/>
                </a:solidFill>
                <a:latin typeface="+mn-lt"/>
                <a:ea typeface="Nunito Sans" pitchFamily="2" charset="0"/>
              </a:defRPr>
            </a:lvl2pPr>
            <a:lvl3pPr marL="756019" indent="-180979">
              <a:spcAft>
                <a:spcPts val="601"/>
              </a:spcAft>
              <a:buClr>
                <a:schemeClr val="tx1"/>
              </a:buClr>
              <a:buFont typeface="Arial"/>
              <a:buChar char="–"/>
              <a:defRPr sz="1600" b="0" i="0">
                <a:solidFill>
                  <a:schemeClr val="tx1"/>
                </a:solidFill>
                <a:latin typeface="+mn-lt"/>
                <a:ea typeface="Nunito Sans" pitchFamily="2" charset="0"/>
              </a:defRPr>
            </a:lvl3pPr>
            <a:lvl4pPr marL="1044026">
              <a:spcAft>
                <a:spcPts val="601"/>
              </a:spcAft>
              <a:buClr>
                <a:schemeClr val="tx1"/>
              </a:buClr>
              <a:defRPr sz="1401" b="0" i="0">
                <a:solidFill>
                  <a:schemeClr val="tx1"/>
                </a:solidFill>
                <a:latin typeface="+mn-lt"/>
                <a:ea typeface="Nunito Sans" pitchFamily="2" charset="0"/>
              </a:defRPr>
            </a:lvl4pPr>
            <a:lvl5pPr marL="1332033">
              <a:spcAft>
                <a:spcPts val="601"/>
              </a:spcAft>
              <a:buClr>
                <a:schemeClr val="tx1"/>
              </a:buClr>
              <a:defRPr sz="1200" b="0" i="0">
                <a:solidFill>
                  <a:schemeClr val="tx1"/>
                </a:solidFill>
                <a:latin typeface="+mn-lt"/>
                <a:ea typeface="Nunito Sans"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Slide Number Placeholder 14">
            <a:extLst>
              <a:ext uri="{FF2B5EF4-FFF2-40B4-BE49-F238E27FC236}">
                <a16:creationId xmlns:a16="http://schemas.microsoft.com/office/drawing/2014/main" id="{AD8EF9E4-13CF-2943-B4CE-B8D6BB8FE314}"/>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9" name="Date Placeholder 16">
            <a:extLst>
              <a:ext uri="{FF2B5EF4-FFF2-40B4-BE49-F238E27FC236}">
                <a16:creationId xmlns:a16="http://schemas.microsoft.com/office/drawing/2014/main" id="{DBB8D150-A91C-1944-90BE-500BEA329E69}"/>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35AC2313-D29A-DA4E-B371-A0CFF12C6843}" type="datetime1">
              <a:rPr lang="fi-FI" smtClean="0"/>
              <a:t>11.1.2024</a:t>
            </a:fld>
            <a:endParaRPr lang="ru-RU"/>
          </a:p>
        </p:txBody>
      </p:sp>
    </p:spTree>
    <p:extLst>
      <p:ext uri="{BB962C8B-B14F-4D97-AF65-F5344CB8AC3E}">
        <p14:creationId xmlns:p14="http://schemas.microsoft.com/office/powerpoint/2010/main" val="85856104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47A6FBA-AD3E-4FE1-B357-8E1EBB867BE0}"/>
              </a:ext>
            </a:extLst>
          </p:cNvPr>
          <p:cNvSpPr>
            <a:spLocks noGrp="1"/>
          </p:cNvSpPr>
          <p:nvPr>
            <p:ph type="title"/>
          </p:nvPr>
        </p:nvSpPr>
        <p:spPr>
          <a:xfrm>
            <a:off x="442914" y="459355"/>
            <a:ext cx="11306175" cy="737620"/>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0" name="Picture 9" descr="Logo&#10;&#10;Description automatically generated">
            <a:extLst>
              <a:ext uri="{FF2B5EF4-FFF2-40B4-BE49-F238E27FC236}">
                <a16:creationId xmlns:a16="http://schemas.microsoft.com/office/drawing/2014/main" id="{B7E5E40F-657B-854E-9E58-52EA1270FA45}"/>
              </a:ext>
            </a:extLst>
          </p:cNvPr>
          <p:cNvPicPr>
            <a:picLocks noChangeAspect="1"/>
          </p:cNvPicPr>
          <p:nvPr userDrawn="1"/>
        </p:nvPicPr>
        <p:blipFill rotWithShape="1">
          <a:blip r:embed="rId64" cstate="screen">
            <a:extLst>
              <a:ext uri="{28A0092B-C50C-407E-A947-70E740481C1C}">
                <a14:useLocalDpi xmlns:a14="http://schemas.microsoft.com/office/drawing/2010/main"/>
              </a:ext>
            </a:extLst>
          </a:blip>
          <a:srcRect t="27587" b="25654"/>
          <a:stretch/>
        </p:blipFill>
        <p:spPr>
          <a:xfrm>
            <a:off x="10635572" y="6311799"/>
            <a:ext cx="1400500" cy="463916"/>
          </a:xfrm>
          <a:prstGeom prst="rect">
            <a:avLst/>
          </a:prstGeom>
        </p:spPr>
      </p:pic>
      <p:sp>
        <p:nvSpPr>
          <p:cNvPr id="15" name="Slide Number Placeholder 14">
            <a:extLst>
              <a:ext uri="{FF2B5EF4-FFF2-40B4-BE49-F238E27FC236}">
                <a16:creationId xmlns:a16="http://schemas.microsoft.com/office/drawing/2014/main" id="{FE716BA7-58FF-A84C-8D57-31F287E7DA5A}"/>
              </a:ext>
            </a:extLst>
          </p:cNvPr>
          <p:cNvSpPr>
            <a:spLocks noGrp="1"/>
          </p:cNvSpPr>
          <p:nvPr>
            <p:ph type="sldNum" sz="quarter" idx="4"/>
          </p:nvPr>
        </p:nvSpPr>
        <p:spPr>
          <a:xfrm>
            <a:off x="1212172" y="6361197"/>
            <a:ext cx="557980" cy="365125"/>
          </a:xfrm>
          <a:prstGeom prst="rect">
            <a:avLst/>
          </a:prstGeom>
        </p:spPr>
        <p:txBody>
          <a:bodyPr vert="horz" lIns="91440" tIns="45720" rIns="91440" bIns="45720" rtlCol="0" anchor="ctr"/>
          <a:lstStyle>
            <a:lvl1pPr algn="l">
              <a:defRPr sz="800">
                <a:solidFill>
                  <a:schemeClr val="accent2"/>
                </a:solidFill>
              </a:defRPr>
            </a:lvl1pPr>
          </a:lstStyle>
          <a:p>
            <a:pPr algn="l"/>
            <a:fld id="{5C84E9D2-3C8E-954C-B089-DE7631A91B38}" type="slidenum">
              <a:rPr lang="ru-RU" smtClean="0"/>
              <a:pPr/>
              <a:t>‹#›</a:t>
            </a:fld>
            <a:endParaRPr lang="ru-RU"/>
          </a:p>
        </p:txBody>
      </p:sp>
      <p:sp>
        <p:nvSpPr>
          <p:cNvPr id="17" name="Date Placeholder 16">
            <a:extLst>
              <a:ext uri="{FF2B5EF4-FFF2-40B4-BE49-F238E27FC236}">
                <a16:creationId xmlns:a16="http://schemas.microsoft.com/office/drawing/2014/main" id="{FC24FB0A-E85C-DD43-ABB6-179FDBC85B39}"/>
              </a:ext>
            </a:extLst>
          </p:cNvPr>
          <p:cNvSpPr>
            <a:spLocks noGrp="1"/>
          </p:cNvSpPr>
          <p:nvPr>
            <p:ph type="dt" sz="half" idx="2"/>
          </p:nvPr>
        </p:nvSpPr>
        <p:spPr>
          <a:xfrm>
            <a:off x="242579" y="6361197"/>
            <a:ext cx="958647" cy="365125"/>
          </a:xfrm>
          <a:prstGeom prst="rect">
            <a:avLst/>
          </a:prstGeom>
        </p:spPr>
        <p:txBody>
          <a:bodyPr vert="horz" lIns="91440" tIns="45720" rIns="91440" bIns="45720" rtlCol="0" anchor="ctr"/>
          <a:lstStyle>
            <a:lvl1pPr algn="l">
              <a:defRPr sz="800">
                <a:solidFill>
                  <a:schemeClr val="accent2"/>
                </a:solidFill>
              </a:defRPr>
            </a:lvl1pPr>
          </a:lstStyle>
          <a:p>
            <a:pPr algn="l"/>
            <a:fld id="{4E001AF3-7075-F047-9126-0D5E4EB42AC3}" type="datetime1">
              <a:rPr lang="fi-FI" smtClean="0"/>
              <a:t>11.1.2024</a:t>
            </a:fld>
            <a:endParaRPr lang="ru-RU"/>
          </a:p>
        </p:txBody>
      </p:sp>
    </p:spTree>
    <p:extLst>
      <p:ext uri="{BB962C8B-B14F-4D97-AF65-F5344CB8AC3E}">
        <p14:creationId xmlns:p14="http://schemas.microsoft.com/office/powerpoint/2010/main" val="4193949536"/>
      </p:ext>
    </p:extLst>
  </p:cSld>
  <p:clrMap bg1="lt1" tx1="dk1" bg2="lt2" tx2="dk2" accent1="accent1" accent2="accent2" accent3="accent3" accent4="accent4" accent5="accent5" accent6="accent6" hlink="hlink" folHlink="folHlink"/>
  <p:sldLayoutIdLst>
    <p:sldLayoutId id="2147484105" r:id="rId1"/>
    <p:sldLayoutId id="2147484107" r:id="rId2"/>
    <p:sldLayoutId id="2147484102" r:id="rId3"/>
    <p:sldLayoutId id="2147484099" r:id="rId4"/>
    <p:sldLayoutId id="2147484157" r:id="rId5"/>
    <p:sldLayoutId id="2147484158" r:id="rId6"/>
    <p:sldLayoutId id="2147484217" r:id="rId7"/>
    <p:sldLayoutId id="2147484156" r:id="rId8"/>
    <p:sldLayoutId id="2147483885" r:id="rId9"/>
    <p:sldLayoutId id="2147484056" r:id="rId10"/>
    <p:sldLayoutId id="2147484031" r:id="rId11"/>
    <p:sldLayoutId id="2147484116" r:id="rId12"/>
    <p:sldLayoutId id="2147484130" r:id="rId13"/>
    <p:sldLayoutId id="2147484131" r:id="rId14"/>
    <p:sldLayoutId id="2147484120" r:id="rId15"/>
    <p:sldLayoutId id="2147484096" r:id="rId16"/>
    <p:sldLayoutId id="2147484129" r:id="rId17"/>
    <p:sldLayoutId id="2147484121" r:id="rId18"/>
    <p:sldLayoutId id="2147484220" r:id="rId19"/>
    <p:sldLayoutId id="2147484061" r:id="rId20"/>
    <p:sldLayoutId id="2147484115" r:id="rId21"/>
    <p:sldLayoutId id="2147483927" r:id="rId22"/>
    <p:sldLayoutId id="2147484114" r:id="rId23"/>
    <p:sldLayoutId id="2147484218" r:id="rId24"/>
    <p:sldLayoutId id="2147484219" r:id="rId25"/>
    <p:sldLayoutId id="2147484221" r:id="rId26"/>
    <p:sldLayoutId id="2147484222" r:id="rId27"/>
    <p:sldLayoutId id="2147484110" r:id="rId28"/>
    <p:sldLayoutId id="2147484057" r:id="rId29"/>
    <p:sldLayoutId id="2147483914" r:id="rId30"/>
    <p:sldLayoutId id="2147483992" r:id="rId31"/>
    <p:sldLayoutId id="2147484033" r:id="rId32"/>
    <p:sldLayoutId id="2147484137" r:id="rId33"/>
    <p:sldLayoutId id="2147484138" r:id="rId34"/>
    <p:sldLayoutId id="2147484125" r:id="rId35"/>
    <p:sldLayoutId id="2147484128" r:id="rId36"/>
    <p:sldLayoutId id="2147484143" r:id="rId37"/>
    <p:sldLayoutId id="2147484144" r:id="rId38"/>
    <p:sldLayoutId id="2147484133" r:id="rId39"/>
    <p:sldLayoutId id="2147484123" r:id="rId40"/>
    <p:sldLayoutId id="2147484124" r:id="rId41"/>
    <p:sldLayoutId id="2147484132" r:id="rId42"/>
    <p:sldLayoutId id="2147484112" r:id="rId43"/>
    <p:sldLayoutId id="2147484087" r:id="rId44"/>
    <p:sldLayoutId id="2147484134" r:id="rId45"/>
    <p:sldLayoutId id="2147484135" r:id="rId46"/>
    <p:sldLayoutId id="2147484111" r:id="rId47"/>
    <p:sldLayoutId id="2147484147" r:id="rId48"/>
    <p:sldLayoutId id="2147483969" r:id="rId49"/>
    <p:sldLayoutId id="2147484141" r:id="rId50"/>
    <p:sldLayoutId id="2147483978" r:id="rId51"/>
    <p:sldLayoutId id="2147484009" r:id="rId52"/>
    <p:sldLayoutId id="2147484060" r:id="rId53"/>
    <p:sldLayoutId id="2147484151" r:id="rId54"/>
    <p:sldLayoutId id="2147484153" r:id="rId55"/>
    <p:sldLayoutId id="2147484154" r:id="rId56"/>
    <p:sldLayoutId id="2147484152" r:id="rId57"/>
    <p:sldLayoutId id="2147484155" r:id="rId58"/>
    <p:sldLayoutId id="2147484097" r:id="rId59"/>
    <p:sldLayoutId id="2147484127" r:id="rId60"/>
    <p:sldLayoutId id="2147484126" r:id="rId61"/>
    <p:sldLayoutId id="2147484122" r:id="rId62"/>
  </p:sldLayoutIdLst>
  <p:hf sldNum="0" hdr="0" ftr="0" dt="0"/>
  <p:txStyles>
    <p:titleStyle>
      <a:lvl1pPr algn="ctr" defTabSz="914423" rtl="0" eaLnBrk="1" latinLnBrk="0" hangingPunct="1">
        <a:lnSpc>
          <a:spcPct val="100000"/>
        </a:lnSpc>
        <a:spcBef>
          <a:spcPct val="0"/>
        </a:spcBef>
        <a:buNone/>
        <a:defRPr sz="4000" b="1" i="0" kern="1200">
          <a:solidFill>
            <a:schemeClr val="tx2"/>
          </a:solidFill>
          <a:latin typeface="+mj-lt"/>
          <a:ea typeface="Nunito Sans" pitchFamily="2" charset="0"/>
          <a:cs typeface="+mj-cs"/>
        </a:defRPr>
      </a:lvl1pPr>
    </p:titleStyle>
    <p:bodyStyle>
      <a:lvl1pPr marL="228606" indent="-228606" algn="l" defTabSz="914423" rtl="0" eaLnBrk="1" latinLnBrk="0" hangingPunct="1">
        <a:lnSpc>
          <a:spcPct val="100000"/>
        </a:lnSpc>
        <a:spcBef>
          <a:spcPts val="0"/>
        </a:spcBef>
        <a:spcAft>
          <a:spcPts val="800"/>
        </a:spcAft>
        <a:buClr>
          <a:schemeClr val="bg1"/>
        </a:buClr>
        <a:buFont typeface="Arial" panose="020B0604020202020204" pitchFamily="34" charset="0"/>
        <a:buChar char="•"/>
        <a:defRPr sz="3001" kern="1200">
          <a:solidFill>
            <a:schemeClr val="bg1"/>
          </a:solidFill>
          <a:latin typeface="+mn-lt"/>
          <a:ea typeface="+mn-ea"/>
          <a:cs typeface="+mn-cs"/>
        </a:defRPr>
      </a:lvl1pPr>
      <a:lvl2pPr marL="468012" indent="-180979" algn="l" defTabSz="914423" rtl="0" eaLnBrk="1" latinLnBrk="0" hangingPunct="1">
        <a:lnSpc>
          <a:spcPct val="100000"/>
        </a:lnSpc>
        <a:spcBef>
          <a:spcPts val="0"/>
        </a:spcBef>
        <a:spcAft>
          <a:spcPts val="800"/>
        </a:spcAft>
        <a:buClr>
          <a:schemeClr val="bg1"/>
        </a:buClr>
        <a:buFont typeface="Wingdings" pitchFamily="2" charset="2"/>
        <a:buChar char="§"/>
        <a:defRPr sz="2000" kern="1200">
          <a:solidFill>
            <a:schemeClr val="bg1"/>
          </a:solidFill>
          <a:latin typeface="+mn-lt"/>
          <a:ea typeface="+mn-ea"/>
          <a:cs typeface="+mn-cs"/>
        </a:defRPr>
      </a:lvl2pPr>
      <a:lvl3pPr marL="756019" indent="-180979" algn="l" defTabSz="914423" rtl="0" eaLnBrk="1" latinLnBrk="0" hangingPunct="1">
        <a:lnSpc>
          <a:spcPct val="100000"/>
        </a:lnSpc>
        <a:spcBef>
          <a:spcPts val="0"/>
        </a:spcBef>
        <a:spcAft>
          <a:spcPts val="800"/>
        </a:spcAft>
        <a:buClr>
          <a:schemeClr val="bg1"/>
        </a:buClr>
        <a:buFont typeface="Arial"/>
        <a:buChar char="–"/>
        <a:defRPr sz="1500" kern="1200">
          <a:solidFill>
            <a:schemeClr val="bg1"/>
          </a:solidFill>
          <a:latin typeface="+mn-lt"/>
          <a:ea typeface="+mn-ea"/>
          <a:cs typeface="+mn-cs"/>
        </a:defRPr>
      </a:lvl3pPr>
      <a:lvl4pPr marL="1044026" indent="-180979" algn="l" defTabSz="914423" rtl="0" eaLnBrk="1" latinLnBrk="0" hangingPunct="1">
        <a:lnSpc>
          <a:spcPct val="100000"/>
        </a:lnSpc>
        <a:spcBef>
          <a:spcPts val="0"/>
        </a:spcBef>
        <a:spcAft>
          <a:spcPts val="800"/>
        </a:spcAft>
        <a:buClr>
          <a:schemeClr val="bg1"/>
        </a:buClr>
        <a:buFont typeface="Arial" panose="020B0604020202020204" pitchFamily="34" charset="0"/>
        <a:buChar char="•"/>
        <a:defRPr sz="1300" kern="1200">
          <a:solidFill>
            <a:schemeClr val="bg1"/>
          </a:solidFill>
          <a:latin typeface="+mn-lt"/>
          <a:ea typeface="+mn-ea"/>
          <a:cs typeface="+mn-cs"/>
        </a:defRPr>
      </a:lvl4pPr>
      <a:lvl5pPr marL="1332033" indent="-180979" algn="l" defTabSz="914423" rtl="0" eaLnBrk="1" latinLnBrk="0" hangingPunct="1">
        <a:lnSpc>
          <a:spcPct val="100000"/>
        </a:lnSpc>
        <a:spcBef>
          <a:spcPts val="0"/>
        </a:spcBef>
        <a:spcAft>
          <a:spcPts val="800"/>
        </a:spcAft>
        <a:buClr>
          <a:schemeClr val="bg1"/>
        </a:buClr>
        <a:buFont typeface="Arial" panose="020B0604020202020204" pitchFamily="34" charset="0"/>
        <a:buChar char="•"/>
        <a:defRPr sz="1001" kern="1200">
          <a:solidFill>
            <a:schemeClr val="bg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9" userDrawn="1">
          <p15:clr>
            <a:srgbClr val="F26B43"/>
          </p15:clr>
        </p15:guide>
        <p15:guide id="4" pos="7401" userDrawn="1">
          <p15:clr>
            <a:srgbClr val="F26B43"/>
          </p15:clr>
        </p15:guide>
        <p15:guide id="5" orient="horz" pos="777" userDrawn="1">
          <p15:clr>
            <a:srgbClr val="F26B43"/>
          </p15:clr>
        </p15:guide>
        <p15:guide id="6" orient="horz" pos="278" userDrawn="1">
          <p15:clr>
            <a:srgbClr val="F26B43"/>
          </p15:clr>
        </p15:guide>
        <p15:guide id="7"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openxmlformats.org/officeDocument/2006/relationships/chart" Target="../charts/chart27.xml"/><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chart" Target="../charts/chart22.xml"/><Relationship Id="rId21" Type="http://schemas.openxmlformats.org/officeDocument/2006/relationships/image" Target="../media/image30.svg"/><Relationship Id="rId7" Type="http://schemas.openxmlformats.org/officeDocument/2006/relationships/chart" Target="../charts/chart26.xml"/><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Layout" Target="../slideLayouts/slideLayout9.xml"/><Relationship Id="rId6" Type="http://schemas.openxmlformats.org/officeDocument/2006/relationships/chart" Target="../charts/chart25.xml"/><Relationship Id="rId11" Type="http://schemas.openxmlformats.org/officeDocument/2006/relationships/chart" Target="../charts/chart30.xml"/><Relationship Id="rId24" Type="http://schemas.openxmlformats.org/officeDocument/2006/relationships/image" Target="../media/image33.png"/><Relationship Id="rId5" Type="http://schemas.openxmlformats.org/officeDocument/2006/relationships/chart" Target="../charts/chart24.xml"/><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10" Type="http://schemas.openxmlformats.org/officeDocument/2006/relationships/chart" Target="../charts/chart29.xml"/><Relationship Id="rId19" Type="http://schemas.openxmlformats.org/officeDocument/2006/relationships/image" Target="../media/image28.svg"/><Relationship Id="rId4" Type="http://schemas.openxmlformats.org/officeDocument/2006/relationships/chart" Target="../charts/chart23.xml"/><Relationship Id="rId9" Type="http://schemas.openxmlformats.org/officeDocument/2006/relationships/chart" Target="../charts/chart28.xml"/><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chart" Target="../charts/chart1.xml"/><Relationship Id="rId21" Type="http://schemas.openxmlformats.org/officeDocument/2006/relationships/image" Target="../media/image30.svg"/><Relationship Id="rId7" Type="http://schemas.openxmlformats.org/officeDocument/2006/relationships/chart" Target="../charts/chart5.xml"/><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notesSlide" Target="../notesSlides/notesSlide1.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Layout" Target="../slideLayouts/slideLayout9.xml"/><Relationship Id="rId6" Type="http://schemas.openxmlformats.org/officeDocument/2006/relationships/chart" Target="../charts/chart4.xml"/><Relationship Id="rId11" Type="http://schemas.openxmlformats.org/officeDocument/2006/relationships/chart" Target="../charts/chart9.xml"/><Relationship Id="rId24" Type="http://schemas.openxmlformats.org/officeDocument/2006/relationships/image" Target="../media/image33.png"/><Relationship Id="rId5" Type="http://schemas.openxmlformats.org/officeDocument/2006/relationships/chart" Target="../charts/chart3.xml"/><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10" Type="http://schemas.openxmlformats.org/officeDocument/2006/relationships/chart" Target="../charts/chart8.xml"/><Relationship Id="rId19" Type="http://schemas.openxmlformats.org/officeDocument/2006/relationships/image" Target="../media/image28.svg"/><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s>
</file>

<file path=ppt/slides/_rels/slide2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chart" Target="../charts/chart47.xml"/><Relationship Id="rId7" Type="http://schemas.openxmlformats.org/officeDocument/2006/relationships/image" Target="../media/image44.svg"/><Relationship Id="rId2" Type="http://schemas.openxmlformats.org/officeDocument/2006/relationships/chart" Target="../charts/chart46.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2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26.svg"/><Relationship Id="rId2"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2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44A05A-3503-724F-9418-CCAEB95064CF}"/>
              </a:ext>
            </a:extLst>
          </p:cNvPr>
          <p:cNvSpPr>
            <a:spLocks noGrp="1"/>
          </p:cNvSpPr>
          <p:nvPr>
            <p:ph type="title"/>
          </p:nvPr>
        </p:nvSpPr>
        <p:spPr>
          <a:xfrm>
            <a:off x="2161413" y="2436366"/>
            <a:ext cx="7869174" cy="1569104"/>
          </a:xfrm>
        </p:spPr>
        <p:txBody>
          <a:bodyPr/>
          <a:lstStyle/>
          <a:p>
            <a:r>
              <a:rPr lang="fi-FI" sz="4800" dirty="0">
                <a:solidFill>
                  <a:schemeClr val="accent1"/>
                </a:solidFill>
              </a:rPr>
              <a:t>Kärkimedian digilukijat</a:t>
            </a:r>
          </a:p>
        </p:txBody>
      </p:sp>
      <p:sp>
        <p:nvSpPr>
          <p:cNvPr id="2" name="Suorakulmio 1">
            <a:extLst>
              <a:ext uri="{FF2B5EF4-FFF2-40B4-BE49-F238E27FC236}">
                <a16:creationId xmlns:a16="http://schemas.microsoft.com/office/drawing/2014/main" id="{1091DE2C-1FCA-714E-B882-7E925AF74D7F}"/>
              </a:ext>
            </a:extLst>
          </p:cNvPr>
          <p:cNvSpPr/>
          <p:nvPr/>
        </p:nvSpPr>
        <p:spPr>
          <a:xfrm>
            <a:off x="2364465" y="3463512"/>
            <a:ext cx="7561119" cy="1569660"/>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300" normalizeH="0" baseline="0" noProof="0" dirty="0">
                <a:ln>
                  <a:noFill/>
                </a:ln>
                <a:solidFill>
                  <a:schemeClr val="bg1"/>
                </a:solidFill>
                <a:effectLst/>
                <a:uLnTx/>
                <a:uFillTx/>
                <a:ea typeface="+mn-ea"/>
                <a:cs typeface="+mn-cs"/>
              </a:rPr>
              <a:t>Kärkimedian digitaaliset kanavat tavoittavat valtavan yleisön viikossa; 2,9 miljoonaa lukijaa. </a:t>
            </a:r>
            <a:br>
              <a:rPr lang="fi-FI" sz="1600" b="0" i="0" u="none" strike="noStrike" kern="1200" cap="none" spc="300" normalizeH="0" baseline="0" noProof="0" dirty="0">
                <a:ln>
                  <a:noFill/>
                </a:ln>
                <a:solidFill>
                  <a:schemeClr val="bg1"/>
                </a:solidFill>
                <a:effectLst/>
                <a:uLnTx/>
                <a:uFillTx/>
              </a:rPr>
            </a:br>
            <a:r>
              <a:rPr kumimoji="0" lang="fi-FI" sz="1600" b="0" i="0" u="none" strike="noStrike" kern="1200" cap="none" spc="300" normalizeH="0" baseline="0" noProof="0" dirty="0">
                <a:ln>
                  <a:noFill/>
                </a:ln>
                <a:solidFill>
                  <a:schemeClr val="bg1"/>
                </a:solidFill>
                <a:effectLst/>
                <a:uLnTx/>
                <a:uFillTx/>
                <a:ea typeface="+mn-ea"/>
                <a:cs typeface="+mn-cs"/>
              </a:rPr>
              <a:t>Kun tavoitetaan näin suuri osa suomalaisista, profiili luonnollisesti vastaa hyvin pitkälle koko väestön profiilia. Joitain korostumia digilukijoiden osalta kuitenkin löytyy.</a:t>
            </a:r>
            <a:endParaRPr lang="fi-FI" sz="1600" b="0" i="0" u="none" strike="noStrike" kern="1200" cap="none" spc="300" normalizeH="0" baseline="0" noProof="0" dirty="0">
              <a:ln>
                <a:noFill/>
              </a:ln>
              <a:solidFill>
                <a:schemeClr val="bg1"/>
              </a:solidFill>
              <a:effectLst/>
              <a:uLnTx/>
              <a:uFillTx/>
              <a:cs typeface="Arial"/>
            </a:endParaRPr>
          </a:p>
        </p:txBody>
      </p:sp>
      <p:pic>
        <p:nvPicPr>
          <p:cNvPr id="3" name="Picture 5" descr="A picture containing text&#10;&#10;Description automatically generated">
            <a:extLst>
              <a:ext uri="{FF2B5EF4-FFF2-40B4-BE49-F238E27FC236}">
                <a16:creationId xmlns:a16="http://schemas.microsoft.com/office/drawing/2014/main" id="{DEDD0DAD-5867-4402-8AA9-F0D057CA9E81}"/>
              </a:ext>
            </a:extLst>
          </p:cNvPr>
          <p:cNvPicPr>
            <a:picLocks noChangeAspect="1"/>
          </p:cNvPicPr>
          <p:nvPr/>
        </p:nvPicPr>
        <p:blipFill>
          <a:blip r:embed="rId2"/>
          <a:stretch>
            <a:fillRect/>
          </a:stretch>
        </p:blipFill>
        <p:spPr>
          <a:xfrm>
            <a:off x="5781675" y="1510536"/>
            <a:ext cx="628650" cy="657225"/>
          </a:xfrm>
          <a:prstGeom prst="rect">
            <a:avLst/>
          </a:prstGeom>
        </p:spPr>
      </p:pic>
    </p:spTree>
    <p:extLst>
      <p:ext uri="{BB962C8B-B14F-4D97-AF65-F5344CB8AC3E}">
        <p14:creationId xmlns:p14="http://schemas.microsoft.com/office/powerpoint/2010/main" val="1623631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E2C562-CC2C-7FAD-AC66-C44A55EDF49C}"/>
              </a:ext>
            </a:extLst>
          </p:cNvPr>
          <p:cNvSpPr>
            <a:spLocks noGrp="1"/>
          </p:cNvSpPr>
          <p:nvPr>
            <p:ph type="title"/>
          </p:nvPr>
        </p:nvSpPr>
        <p:spPr/>
        <p:txBody>
          <a:bodyPr/>
          <a:lstStyle/>
          <a:p>
            <a:r>
              <a:rPr lang="fi-FI" dirty="0">
                <a:solidFill>
                  <a:schemeClr val="tx1"/>
                </a:solidFill>
              </a:rPr>
              <a:t>Verkko-ostaminen</a:t>
            </a:r>
            <a:br>
              <a:rPr lang="fi-FI" dirty="0">
                <a:solidFill>
                  <a:schemeClr val="tx1"/>
                </a:solidFill>
              </a:rPr>
            </a:br>
            <a:r>
              <a:rPr lang="en-US" sz="1400" dirty="0" err="1">
                <a:solidFill>
                  <a:schemeClr val="tx1"/>
                </a:solidFill>
              </a:rPr>
              <a:t>Kärkimedia</a:t>
            </a:r>
            <a:r>
              <a:rPr lang="en-US" sz="1400" dirty="0">
                <a:solidFill>
                  <a:schemeClr val="tx1"/>
                </a:solidFill>
              </a:rPr>
              <a:t> </a:t>
            </a:r>
            <a:r>
              <a:rPr lang="en-US" sz="1400" dirty="0" err="1">
                <a:solidFill>
                  <a:schemeClr val="tx1"/>
                </a:solidFill>
              </a:rPr>
              <a:t>digilukijat</a:t>
            </a:r>
            <a:r>
              <a:rPr lang="en-US" sz="1400" dirty="0">
                <a:solidFill>
                  <a:schemeClr val="tx1"/>
                </a:solidFill>
              </a:rPr>
              <a:t> </a:t>
            </a:r>
            <a:r>
              <a:rPr lang="en-US" sz="1400" dirty="0" err="1">
                <a:solidFill>
                  <a:schemeClr val="tx1"/>
                </a:solidFill>
              </a:rPr>
              <a:t>viikko</a:t>
            </a:r>
            <a:r>
              <a:rPr lang="en-US" sz="1400" dirty="0">
                <a:solidFill>
                  <a:schemeClr val="tx1"/>
                </a:solidFill>
              </a:rPr>
              <a:t> (est. 2 931</a:t>
            </a:r>
            <a:r>
              <a:rPr lang="en-US" sz="1400" baseline="0" dirty="0">
                <a:solidFill>
                  <a:schemeClr val="tx1"/>
                </a:solidFill>
              </a:rPr>
              <a:t> 000)</a:t>
            </a:r>
            <a:br>
              <a:rPr lang="en-US" sz="1400" dirty="0">
                <a:solidFill>
                  <a:schemeClr val="tx1"/>
                </a:solidFill>
              </a:rPr>
            </a:br>
            <a:endParaRPr lang="fi-FI" sz="1400" dirty="0">
              <a:solidFill>
                <a:schemeClr val="tx1"/>
              </a:solidFill>
            </a:endParaRPr>
          </a:p>
        </p:txBody>
      </p:sp>
      <p:graphicFrame>
        <p:nvGraphicFramePr>
          <p:cNvPr id="6" name="Sisällön paikkamerkki 5">
            <a:extLst>
              <a:ext uri="{FF2B5EF4-FFF2-40B4-BE49-F238E27FC236}">
                <a16:creationId xmlns:a16="http://schemas.microsoft.com/office/drawing/2014/main" id="{64CF11AA-AC13-01FA-39C1-1FC403FAFDB5}"/>
              </a:ext>
            </a:extLst>
          </p:cNvPr>
          <p:cNvGraphicFramePr>
            <a:graphicFrameLocks noGrp="1"/>
          </p:cNvGraphicFramePr>
          <p:nvPr>
            <p:ph idx="1"/>
            <p:extLst>
              <p:ext uri="{D42A27DB-BD31-4B8C-83A1-F6EECF244321}">
                <p14:modId xmlns:p14="http://schemas.microsoft.com/office/powerpoint/2010/main" val="2226446833"/>
              </p:ext>
            </p:extLst>
          </p:nvPr>
        </p:nvGraphicFramePr>
        <p:xfrm>
          <a:off x="85629" y="1475780"/>
          <a:ext cx="4586290" cy="52471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Kaavio 8">
            <a:extLst>
              <a:ext uri="{FF2B5EF4-FFF2-40B4-BE49-F238E27FC236}">
                <a16:creationId xmlns:a16="http://schemas.microsoft.com/office/drawing/2014/main" id="{D31C435E-37E7-C15F-9EE1-B1D9ED468063}"/>
              </a:ext>
            </a:extLst>
          </p:cNvPr>
          <p:cNvGraphicFramePr/>
          <p:nvPr>
            <p:extLst>
              <p:ext uri="{D42A27DB-BD31-4B8C-83A1-F6EECF244321}">
                <p14:modId xmlns:p14="http://schemas.microsoft.com/office/powerpoint/2010/main" val="3190579690"/>
              </p:ext>
            </p:extLst>
          </p:nvPr>
        </p:nvGraphicFramePr>
        <p:xfrm>
          <a:off x="5738349" y="1479175"/>
          <a:ext cx="6234858" cy="5091954"/>
        </p:xfrm>
        <a:graphic>
          <a:graphicData uri="http://schemas.openxmlformats.org/drawingml/2006/chart">
            <c:chart xmlns:c="http://schemas.openxmlformats.org/drawingml/2006/chart" xmlns:r="http://schemas.openxmlformats.org/officeDocument/2006/relationships" r:id="rId3"/>
          </a:graphicData>
        </a:graphic>
      </p:graphicFrame>
      <p:sp>
        <p:nvSpPr>
          <p:cNvPr id="10" name="Date Placeholder 3">
            <a:extLst>
              <a:ext uri="{FF2B5EF4-FFF2-40B4-BE49-F238E27FC236}">
                <a16:creationId xmlns:a16="http://schemas.microsoft.com/office/drawing/2014/main" id="{9A12B0C2-2420-0570-9FB3-A4F42F80CA21}"/>
              </a:ext>
            </a:extLst>
          </p:cNvPr>
          <p:cNvSpPr>
            <a:spLocks noGrp="1"/>
          </p:cNvSpPr>
          <p:nvPr>
            <p:ph type="dt" sz="half" idx="2"/>
          </p:nvPr>
        </p:nvSpPr>
        <p:spPr>
          <a:xfrm>
            <a:off x="242579" y="6361197"/>
            <a:ext cx="9586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a:t>
            </a:r>
            <a:endParaRPr kumimoji="0" lang="ru-RU" sz="8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234388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E2C562-CC2C-7FAD-AC66-C44A55EDF49C}"/>
              </a:ext>
            </a:extLst>
          </p:cNvPr>
          <p:cNvSpPr>
            <a:spLocks noGrp="1"/>
          </p:cNvSpPr>
          <p:nvPr>
            <p:ph type="title"/>
          </p:nvPr>
        </p:nvSpPr>
        <p:spPr/>
        <p:txBody>
          <a:bodyPr/>
          <a:lstStyle/>
          <a:p>
            <a:r>
              <a:rPr lang="fi-FI" dirty="0">
                <a:solidFill>
                  <a:schemeClr val="tx1"/>
                </a:solidFill>
              </a:rPr>
              <a:t>Verkko-ostaminen</a:t>
            </a:r>
            <a:br>
              <a:rPr lang="fi-FI" dirty="0">
                <a:solidFill>
                  <a:schemeClr val="tx1"/>
                </a:solidFill>
              </a:rPr>
            </a:br>
            <a:r>
              <a:rPr lang="en-US" sz="1400" dirty="0">
                <a:solidFill>
                  <a:schemeClr val="tx1"/>
                </a:solidFill>
              </a:rPr>
              <a:t>Kärkimedia </a:t>
            </a:r>
            <a:r>
              <a:rPr lang="en-US" sz="1400" dirty="0" err="1">
                <a:solidFill>
                  <a:schemeClr val="tx1"/>
                </a:solidFill>
              </a:rPr>
              <a:t>digikanavien</a:t>
            </a:r>
            <a:r>
              <a:rPr lang="en-US" sz="1400" baseline="0" dirty="0">
                <a:solidFill>
                  <a:schemeClr val="tx1"/>
                </a:solidFill>
              </a:rPr>
              <a:t> </a:t>
            </a:r>
            <a:r>
              <a:rPr lang="en-US" sz="1400" dirty="0" err="1">
                <a:solidFill>
                  <a:schemeClr val="tx1"/>
                </a:solidFill>
              </a:rPr>
              <a:t>viikkolukijat</a:t>
            </a:r>
            <a:r>
              <a:rPr lang="en-US" sz="1400" dirty="0">
                <a:solidFill>
                  <a:schemeClr val="tx1"/>
                </a:solidFill>
              </a:rPr>
              <a:t> (est. </a:t>
            </a:r>
            <a:r>
              <a:rPr lang="en-US" sz="1400">
                <a:solidFill>
                  <a:schemeClr val="tx1"/>
                </a:solidFill>
              </a:rPr>
              <a:t>2 398</a:t>
            </a:r>
            <a:r>
              <a:rPr lang="en-US" sz="1400" baseline="0">
                <a:solidFill>
                  <a:schemeClr val="tx1"/>
                </a:solidFill>
              </a:rPr>
              <a:t> </a:t>
            </a:r>
            <a:r>
              <a:rPr lang="en-US" sz="1400" baseline="0" dirty="0">
                <a:solidFill>
                  <a:schemeClr val="tx1"/>
                </a:solidFill>
              </a:rPr>
              <a:t>000)</a:t>
            </a:r>
            <a:br>
              <a:rPr lang="en-US" sz="1400" dirty="0">
                <a:solidFill>
                  <a:schemeClr val="tx1"/>
                </a:solidFill>
              </a:rPr>
            </a:br>
            <a:endParaRPr lang="fi-FI" sz="1400" dirty="0">
              <a:solidFill>
                <a:schemeClr val="tx1"/>
              </a:solidFill>
            </a:endParaRPr>
          </a:p>
        </p:txBody>
      </p:sp>
      <p:graphicFrame>
        <p:nvGraphicFramePr>
          <p:cNvPr id="6" name="Sisällön paikkamerkki 5">
            <a:extLst>
              <a:ext uri="{FF2B5EF4-FFF2-40B4-BE49-F238E27FC236}">
                <a16:creationId xmlns:a16="http://schemas.microsoft.com/office/drawing/2014/main" id="{64CF11AA-AC13-01FA-39C1-1FC403FAFDB5}"/>
              </a:ext>
            </a:extLst>
          </p:cNvPr>
          <p:cNvGraphicFramePr>
            <a:graphicFrameLocks noGrp="1"/>
          </p:cNvGraphicFramePr>
          <p:nvPr>
            <p:ph idx="1"/>
            <p:extLst>
              <p:ext uri="{D42A27DB-BD31-4B8C-83A1-F6EECF244321}">
                <p14:modId xmlns:p14="http://schemas.microsoft.com/office/powerpoint/2010/main" val="2321223429"/>
              </p:ext>
            </p:extLst>
          </p:nvPr>
        </p:nvGraphicFramePr>
        <p:xfrm>
          <a:off x="218794" y="1479176"/>
          <a:ext cx="4586290" cy="52471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Kaavio 8">
            <a:extLst>
              <a:ext uri="{FF2B5EF4-FFF2-40B4-BE49-F238E27FC236}">
                <a16:creationId xmlns:a16="http://schemas.microsoft.com/office/drawing/2014/main" id="{D31C435E-37E7-C15F-9EE1-B1D9ED468063}"/>
              </a:ext>
            </a:extLst>
          </p:cNvPr>
          <p:cNvGraphicFramePr/>
          <p:nvPr>
            <p:extLst>
              <p:ext uri="{D42A27DB-BD31-4B8C-83A1-F6EECF244321}">
                <p14:modId xmlns:p14="http://schemas.microsoft.com/office/powerpoint/2010/main" val="1300811975"/>
              </p:ext>
            </p:extLst>
          </p:nvPr>
        </p:nvGraphicFramePr>
        <p:xfrm>
          <a:off x="5738349" y="1479175"/>
          <a:ext cx="6234858" cy="5091954"/>
        </p:xfrm>
        <a:graphic>
          <a:graphicData uri="http://schemas.openxmlformats.org/drawingml/2006/chart">
            <c:chart xmlns:c="http://schemas.openxmlformats.org/drawingml/2006/chart" xmlns:r="http://schemas.openxmlformats.org/officeDocument/2006/relationships" r:id="rId3"/>
          </a:graphicData>
        </a:graphic>
      </p:graphicFrame>
      <p:sp>
        <p:nvSpPr>
          <p:cNvPr id="10" name="Date Placeholder 3">
            <a:extLst>
              <a:ext uri="{FF2B5EF4-FFF2-40B4-BE49-F238E27FC236}">
                <a16:creationId xmlns:a16="http://schemas.microsoft.com/office/drawing/2014/main" id="{9A12B0C2-2420-0570-9FB3-A4F42F80CA21}"/>
              </a:ext>
            </a:extLst>
          </p:cNvPr>
          <p:cNvSpPr>
            <a:spLocks noGrp="1"/>
          </p:cNvSpPr>
          <p:nvPr>
            <p:ph type="dt" sz="half" idx="2"/>
          </p:nvPr>
        </p:nvSpPr>
        <p:spPr>
          <a:xfrm>
            <a:off x="242579" y="6361197"/>
            <a:ext cx="9586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2022</a:t>
            </a:r>
            <a:endParaRPr kumimoji="0" lang="ru-RU" sz="8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355882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44A05A-3503-724F-9418-CCAEB95064CF}"/>
              </a:ext>
            </a:extLst>
          </p:cNvPr>
          <p:cNvSpPr>
            <a:spLocks noGrp="1"/>
          </p:cNvSpPr>
          <p:nvPr>
            <p:ph type="title"/>
          </p:nvPr>
        </p:nvSpPr>
        <p:spPr>
          <a:xfrm>
            <a:off x="2161413" y="2436366"/>
            <a:ext cx="7869174" cy="1569104"/>
          </a:xfrm>
        </p:spPr>
        <p:txBody>
          <a:bodyPr/>
          <a:lstStyle/>
          <a:p>
            <a:r>
              <a:rPr lang="fi-FI" sz="4800" dirty="0">
                <a:solidFill>
                  <a:schemeClr val="accent4"/>
                </a:solidFill>
              </a:rPr>
              <a:t>Kärkimedian </a:t>
            </a:r>
            <a:br>
              <a:rPr lang="fi-FI" sz="4800" dirty="0">
                <a:solidFill>
                  <a:schemeClr val="accent4"/>
                </a:solidFill>
              </a:rPr>
            </a:br>
            <a:r>
              <a:rPr lang="fi-FI" sz="4800" dirty="0">
                <a:solidFill>
                  <a:schemeClr val="accent4"/>
                </a:solidFill>
              </a:rPr>
              <a:t>näköislehden lukijat</a:t>
            </a:r>
          </a:p>
        </p:txBody>
      </p:sp>
      <p:sp>
        <p:nvSpPr>
          <p:cNvPr id="2" name="Suorakulmio 1">
            <a:extLst>
              <a:ext uri="{FF2B5EF4-FFF2-40B4-BE49-F238E27FC236}">
                <a16:creationId xmlns:a16="http://schemas.microsoft.com/office/drawing/2014/main" id="{1091DE2C-1FCA-714E-B882-7E925AF74D7F}"/>
              </a:ext>
            </a:extLst>
          </p:cNvPr>
          <p:cNvSpPr/>
          <p:nvPr/>
        </p:nvSpPr>
        <p:spPr>
          <a:xfrm>
            <a:off x="2364465" y="4274075"/>
            <a:ext cx="7561119" cy="2431435"/>
          </a:xfrm>
          <a:prstGeom prst="rect">
            <a:avLst/>
          </a:prstGeom>
        </p:spPr>
        <p:txBody>
          <a:bodyPr wrap="square" lIns="91440" tIns="45720" rIns="91440" bIns="45720" anchor="t">
            <a:spAutoFit/>
          </a:bodyPr>
          <a:lstStyle/>
          <a:p>
            <a:pPr algn="ctr"/>
            <a:r>
              <a:rPr lang="fi-FI" sz="2000" dirty="0">
                <a:solidFill>
                  <a:schemeClr val="bg1"/>
                </a:solidFill>
              </a:rPr>
              <a:t>Näköislehden ja painetun lehden lukeminen on hyvin samanlaista ja poikkeaa verkkosivujen lukemisesta.</a:t>
            </a:r>
          </a:p>
          <a:p>
            <a:pPr algn="ctr"/>
            <a:r>
              <a:rPr lang="fi-FI" sz="2000" dirty="0">
                <a:solidFill>
                  <a:schemeClr val="bg1"/>
                </a:solidFill>
              </a:rPr>
              <a:t>Näköislehden lukeminen painottuu aamuun ja iso osa lukijoista lukee lehden kerralla. Näköislehti luetaan yhtä yleisesti matkapuhelimella tai tietokoneella. Myös tabletilla lukevia on lähes yhtä paljon. </a:t>
            </a:r>
          </a:p>
          <a:p>
            <a:pPr marL="0" marR="0" lvl="0" indent="0" algn="ctr" defTabSz="914400" rtl="0" eaLnBrk="1" fontAlgn="auto" latinLnBrk="0" hangingPunct="1">
              <a:lnSpc>
                <a:spcPct val="100000"/>
              </a:lnSpc>
              <a:spcBef>
                <a:spcPts val="0"/>
              </a:spcBef>
              <a:spcAft>
                <a:spcPts val="0"/>
              </a:spcAft>
              <a:buClrTx/>
              <a:buSzTx/>
              <a:buFontTx/>
              <a:buNone/>
              <a:tabLst/>
              <a:defRPr/>
            </a:pPr>
            <a:br>
              <a:rPr lang="fi-FI" sz="1600" b="0" i="0" u="none" strike="noStrike" kern="1200" cap="none" spc="300" normalizeH="0" baseline="0" noProof="0" dirty="0">
                <a:ln>
                  <a:noFill/>
                </a:ln>
                <a:solidFill>
                  <a:schemeClr val="bg1"/>
                </a:solidFill>
                <a:effectLst/>
                <a:uLnTx/>
                <a:uFillTx/>
                <a:latin typeface="Arial" panose="020B0604020202020204"/>
              </a:rPr>
            </a:br>
            <a:endParaRPr lang="fi-FI" sz="1600" b="0" i="0" u="none" strike="noStrike" kern="1200" cap="none" spc="300" normalizeH="0" baseline="0" noProof="0" dirty="0">
              <a:ln>
                <a:noFill/>
              </a:ln>
              <a:solidFill>
                <a:schemeClr val="bg1"/>
              </a:solidFill>
              <a:effectLst/>
              <a:uLnTx/>
              <a:uFillTx/>
              <a:latin typeface="Arial" panose="020B0604020202020204"/>
              <a:cs typeface="Arial"/>
            </a:endParaRPr>
          </a:p>
        </p:txBody>
      </p:sp>
      <p:pic>
        <p:nvPicPr>
          <p:cNvPr id="3" name="Picture 5" descr="A picture containing text&#10;&#10;Description automatically generated">
            <a:extLst>
              <a:ext uri="{FF2B5EF4-FFF2-40B4-BE49-F238E27FC236}">
                <a16:creationId xmlns:a16="http://schemas.microsoft.com/office/drawing/2014/main" id="{DEDD0DAD-5867-4402-8AA9-F0D057CA9E81}"/>
              </a:ext>
            </a:extLst>
          </p:cNvPr>
          <p:cNvPicPr>
            <a:picLocks noChangeAspect="1"/>
          </p:cNvPicPr>
          <p:nvPr/>
        </p:nvPicPr>
        <p:blipFill>
          <a:blip r:embed="rId2"/>
          <a:stretch>
            <a:fillRect/>
          </a:stretch>
        </p:blipFill>
        <p:spPr>
          <a:xfrm>
            <a:off x="5781675" y="1510536"/>
            <a:ext cx="628650" cy="657225"/>
          </a:xfrm>
          <a:prstGeom prst="rect">
            <a:avLst/>
          </a:prstGeom>
        </p:spPr>
      </p:pic>
    </p:spTree>
    <p:extLst>
      <p:ext uri="{BB962C8B-B14F-4D97-AF65-F5344CB8AC3E}">
        <p14:creationId xmlns:p14="http://schemas.microsoft.com/office/powerpoint/2010/main" val="2034301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E29412-260C-4712-AD8A-665262C4B76D}"/>
              </a:ext>
            </a:extLst>
          </p:cNvPr>
          <p:cNvSpPr>
            <a:spLocks noGrp="1"/>
          </p:cNvSpPr>
          <p:nvPr>
            <p:ph type="title"/>
          </p:nvPr>
        </p:nvSpPr>
        <p:spPr/>
        <p:txBody>
          <a:bodyPr/>
          <a:lstStyle/>
          <a:p>
            <a:r>
              <a:rPr lang="fi-FI" dirty="0">
                <a:solidFill>
                  <a:schemeClr val="tx1"/>
                </a:solidFill>
              </a:rPr>
              <a:t>Näköislehden lukijoiden profiili</a:t>
            </a:r>
          </a:p>
        </p:txBody>
      </p:sp>
      <p:graphicFrame>
        <p:nvGraphicFramePr>
          <p:cNvPr id="8" name="Sisällön paikkamerkki 7">
            <a:extLst>
              <a:ext uri="{FF2B5EF4-FFF2-40B4-BE49-F238E27FC236}">
                <a16:creationId xmlns:a16="http://schemas.microsoft.com/office/drawing/2014/main" id="{C1BF2370-3EFE-4713-9448-6E734C61A208}"/>
              </a:ext>
            </a:extLst>
          </p:cNvPr>
          <p:cNvGraphicFramePr>
            <a:graphicFrameLocks noGrp="1"/>
          </p:cNvGraphicFramePr>
          <p:nvPr>
            <p:ph idx="1"/>
            <p:extLst>
              <p:ext uri="{D42A27DB-BD31-4B8C-83A1-F6EECF244321}">
                <p14:modId xmlns:p14="http://schemas.microsoft.com/office/powerpoint/2010/main" val="1068448732"/>
              </p:ext>
            </p:extLst>
          </p:nvPr>
        </p:nvGraphicFramePr>
        <p:xfrm>
          <a:off x="332864" y="2085969"/>
          <a:ext cx="2480480" cy="1128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Sisällön paikkamerkki 7">
            <a:extLst>
              <a:ext uri="{FF2B5EF4-FFF2-40B4-BE49-F238E27FC236}">
                <a16:creationId xmlns:a16="http://schemas.microsoft.com/office/drawing/2014/main" id="{4A82777B-4FC7-4D3A-918E-4EA8329ABEA2}"/>
              </a:ext>
            </a:extLst>
          </p:cNvPr>
          <p:cNvGraphicFramePr>
            <a:graphicFrameLocks/>
          </p:cNvGraphicFramePr>
          <p:nvPr>
            <p:extLst>
              <p:ext uri="{D42A27DB-BD31-4B8C-83A1-F6EECF244321}">
                <p14:modId xmlns:p14="http://schemas.microsoft.com/office/powerpoint/2010/main" val="3351343430"/>
              </p:ext>
            </p:extLst>
          </p:nvPr>
        </p:nvGraphicFramePr>
        <p:xfrm>
          <a:off x="2347945" y="2085969"/>
          <a:ext cx="3662273" cy="19017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Sisällön paikkamerkki 7">
            <a:extLst>
              <a:ext uri="{FF2B5EF4-FFF2-40B4-BE49-F238E27FC236}">
                <a16:creationId xmlns:a16="http://schemas.microsoft.com/office/drawing/2014/main" id="{DFD62272-219B-4E54-91D8-F744AED87607}"/>
              </a:ext>
            </a:extLst>
          </p:cNvPr>
          <p:cNvGraphicFramePr>
            <a:graphicFrameLocks/>
          </p:cNvGraphicFramePr>
          <p:nvPr>
            <p:extLst>
              <p:ext uri="{D42A27DB-BD31-4B8C-83A1-F6EECF244321}">
                <p14:modId xmlns:p14="http://schemas.microsoft.com/office/powerpoint/2010/main" val="2468881019"/>
              </p:ext>
            </p:extLst>
          </p:nvPr>
        </p:nvGraphicFramePr>
        <p:xfrm>
          <a:off x="4358007" y="2088484"/>
          <a:ext cx="4175620" cy="19984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Sisällön paikkamerkki 7">
            <a:extLst>
              <a:ext uri="{FF2B5EF4-FFF2-40B4-BE49-F238E27FC236}">
                <a16:creationId xmlns:a16="http://schemas.microsoft.com/office/drawing/2014/main" id="{544ED137-8B72-485B-8C22-821BB6ED9748}"/>
              </a:ext>
            </a:extLst>
          </p:cNvPr>
          <p:cNvGraphicFramePr>
            <a:graphicFrameLocks/>
          </p:cNvGraphicFramePr>
          <p:nvPr>
            <p:extLst>
              <p:ext uri="{D42A27DB-BD31-4B8C-83A1-F6EECF244321}">
                <p14:modId xmlns:p14="http://schemas.microsoft.com/office/powerpoint/2010/main" val="1223077649"/>
              </p:ext>
            </p:extLst>
          </p:nvPr>
        </p:nvGraphicFramePr>
        <p:xfrm>
          <a:off x="9914226" y="1944923"/>
          <a:ext cx="3030810" cy="19984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Sisällön paikkamerkki 7">
            <a:extLst>
              <a:ext uri="{FF2B5EF4-FFF2-40B4-BE49-F238E27FC236}">
                <a16:creationId xmlns:a16="http://schemas.microsoft.com/office/drawing/2014/main" id="{89562B4F-F0B3-4F3B-8C78-5EC90AC067B6}"/>
              </a:ext>
            </a:extLst>
          </p:cNvPr>
          <p:cNvGraphicFramePr>
            <a:graphicFrameLocks/>
          </p:cNvGraphicFramePr>
          <p:nvPr>
            <p:extLst>
              <p:ext uri="{D42A27DB-BD31-4B8C-83A1-F6EECF244321}">
                <p14:modId xmlns:p14="http://schemas.microsoft.com/office/powerpoint/2010/main" val="215662997"/>
              </p:ext>
            </p:extLst>
          </p:nvPr>
        </p:nvGraphicFramePr>
        <p:xfrm>
          <a:off x="228747" y="4400163"/>
          <a:ext cx="3242361" cy="19984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Sisällön paikkamerkki 7">
            <a:extLst>
              <a:ext uri="{FF2B5EF4-FFF2-40B4-BE49-F238E27FC236}">
                <a16:creationId xmlns:a16="http://schemas.microsoft.com/office/drawing/2014/main" id="{33B88929-DAFE-475B-9851-E95654071ED3}"/>
              </a:ext>
            </a:extLst>
          </p:cNvPr>
          <p:cNvGraphicFramePr>
            <a:graphicFrameLocks/>
          </p:cNvGraphicFramePr>
          <p:nvPr>
            <p:extLst>
              <p:ext uri="{D42A27DB-BD31-4B8C-83A1-F6EECF244321}">
                <p14:modId xmlns:p14="http://schemas.microsoft.com/office/powerpoint/2010/main" val="510671652"/>
              </p:ext>
            </p:extLst>
          </p:nvPr>
        </p:nvGraphicFramePr>
        <p:xfrm>
          <a:off x="2778238" y="4523407"/>
          <a:ext cx="3753514" cy="19984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Sisällön paikkamerkki 7">
            <a:extLst>
              <a:ext uri="{FF2B5EF4-FFF2-40B4-BE49-F238E27FC236}">
                <a16:creationId xmlns:a16="http://schemas.microsoft.com/office/drawing/2014/main" id="{376F708B-F5F3-4E87-8550-ADD1E661080B}"/>
              </a:ext>
            </a:extLst>
          </p:cNvPr>
          <p:cNvGraphicFramePr>
            <a:graphicFrameLocks/>
          </p:cNvGraphicFramePr>
          <p:nvPr>
            <p:extLst>
              <p:ext uri="{D42A27DB-BD31-4B8C-83A1-F6EECF244321}">
                <p14:modId xmlns:p14="http://schemas.microsoft.com/office/powerpoint/2010/main" val="1036233444"/>
              </p:ext>
            </p:extLst>
          </p:nvPr>
        </p:nvGraphicFramePr>
        <p:xfrm>
          <a:off x="6010218" y="4549035"/>
          <a:ext cx="3175163" cy="199848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Sisällön paikkamerkki 7">
            <a:extLst>
              <a:ext uri="{FF2B5EF4-FFF2-40B4-BE49-F238E27FC236}">
                <a16:creationId xmlns:a16="http://schemas.microsoft.com/office/drawing/2014/main" id="{5F9B1017-C068-47F2-8035-ED73F2108AEC}"/>
              </a:ext>
            </a:extLst>
          </p:cNvPr>
          <p:cNvGraphicFramePr>
            <a:graphicFrameLocks/>
          </p:cNvGraphicFramePr>
          <p:nvPr>
            <p:extLst>
              <p:ext uri="{D42A27DB-BD31-4B8C-83A1-F6EECF244321}">
                <p14:modId xmlns:p14="http://schemas.microsoft.com/office/powerpoint/2010/main" val="66557261"/>
              </p:ext>
            </p:extLst>
          </p:nvPr>
        </p:nvGraphicFramePr>
        <p:xfrm>
          <a:off x="9070862" y="4616437"/>
          <a:ext cx="3223049" cy="133141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 name="Sisällön paikkamerkki 7">
            <a:extLst>
              <a:ext uri="{FF2B5EF4-FFF2-40B4-BE49-F238E27FC236}">
                <a16:creationId xmlns:a16="http://schemas.microsoft.com/office/drawing/2014/main" id="{70E1118C-CBC7-AF39-D873-F65B406907BB}"/>
              </a:ext>
            </a:extLst>
          </p:cNvPr>
          <p:cNvGraphicFramePr>
            <a:graphicFrameLocks/>
          </p:cNvGraphicFramePr>
          <p:nvPr>
            <p:extLst>
              <p:ext uri="{D42A27DB-BD31-4B8C-83A1-F6EECF244321}">
                <p14:modId xmlns:p14="http://schemas.microsoft.com/office/powerpoint/2010/main" val="2234525729"/>
              </p:ext>
            </p:extLst>
          </p:nvPr>
        </p:nvGraphicFramePr>
        <p:xfrm>
          <a:off x="7081283" y="2085969"/>
          <a:ext cx="3801870" cy="1998482"/>
        </p:xfrm>
        <a:graphic>
          <a:graphicData uri="http://schemas.openxmlformats.org/drawingml/2006/chart">
            <c:chart xmlns:c="http://schemas.openxmlformats.org/drawingml/2006/chart" xmlns:r="http://schemas.openxmlformats.org/officeDocument/2006/relationships" r:id="rId11"/>
          </a:graphicData>
        </a:graphic>
      </p:graphicFrame>
      <p:pic>
        <p:nvPicPr>
          <p:cNvPr id="7" name="Graphic 21">
            <a:extLst>
              <a:ext uri="{FF2B5EF4-FFF2-40B4-BE49-F238E27FC236}">
                <a16:creationId xmlns:a16="http://schemas.microsoft.com/office/drawing/2014/main" id="{3F2D4C1D-625A-A162-379A-4E61EB71B21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0424" y="1395913"/>
            <a:ext cx="597351" cy="576017"/>
          </a:xfrm>
          <a:prstGeom prst="rect">
            <a:avLst/>
          </a:prstGeom>
        </p:spPr>
      </p:pic>
      <p:pic>
        <p:nvPicPr>
          <p:cNvPr id="10" name="Graphic 17">
            <a:extLst>
              <a:ext uri="{FF2B5EF4-FFF2-40B4-BE49-F238E27FC236}">
                <a16:creationId xmlns:a16="http://schemas.microsoft.com/office/drawing/2014/main" id="{93A865A3-5924-678C-BEA4-F2EE6C34975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52573" y="1370655"/>
            <a:ext cx="818535" cy="626533"/>
          </a:xfrm>
          <a:prstGeom prst="rect">
            <a:avLst/>
          </a:prstGeom>
        </p:spPr>
      </p:pic>
      <p:pic>
        <p:nvPicPr>
          <p:cNvPr id="12" name="Graphic 35">
            <a:extLst>
              <a:ext uri="{FF2B5EF4-FFF2-40B4-BE49-F238E27FC236}">
                <a16:creationId xmlns:a16="http://schemas.microsoft.com/office/drawing/2014/main" id="{D1C93D6A-F920-5630-98B5-87D7D8FFC6D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01729" y="1404468"/>
            <a:ext cx="705986" cy="558906"/>
          </a:xfrm>
          <a:prstGeom prst="rect">
            <a:avLst/>
          </a:prstGeom>
        </p:spPr>
      </p:pic>
      <p:pic>
        <p:nvPicPr>
          <p:cNvPr id="14" name="Graphic 25">
            <a:extLst>
              <a:ext uri="{FF2B5EF4-FFF2-40B4-BE49-F238E27FC236}">
                <a16:creationId xmlns:a16="http://schemas.microsoft.com/office/drawing/2014/main" id="{A1B58ECA-B53B-3FDF-65B3-12BC8325FEB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69781" y="1374597"/>
            <a:ext cx="618649" cy="618649"/>
          </a:xfrm>
          <a:prstGeom prst="rect">
            <a:avLst/>
          </a:prstGeom>
        </p:spPr>
      </p:pic>
      <p:pic>
        <p:nvPicPr>
          <p:cNvPr id="18" name="Graphic 28">
            <a:extLst>
              <a:ext uri="{FF2B5EF4-FFF2-40B4-BE49-F238E27FC236}">
                <a16:creationId xmlns:a16="http://schemas.microsoft.com/office/drawing/2014/main" id="{BA305AF8-A624-46F2-CB22-E9DB0838128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361575" y="1371598"/>
            <a:ext cx="644166" cy="624646"/>
          </a:xfrm>
          <a:prstGeom prst="rect">
            <a:avLst/>
          </a:prstGeom>
        </p:spPr>
      </p:pic>
      <p:pic>
        <p:nvPicPr>
          <p:cNvPr id="20" name="Graphic 20">
            <a:extLst>
              <a:ext uri="{FF2B5EF4-FFF2-40B4-BE49-F238E27FC236}">
                <a16:creationId xmlns:a16="http://schemas.microsoft.com/office/drawing/2014/main" id="{AE9E8738-2931-B829-3357-EE8C2098FF4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78215" y="4033879"/>
            <a:ext cx="575001" cy="469584"/>
          </a:xfrm>
          <a:prstGeom prst="rect">
            <a:avLst/>
          </a:prstGeom>
        </p:spPr>
      </p:pic>
      <p:pic>
        <p:nvPicPr>
          <p:cNvPr id="22" name="Graphic 23">
            <a:extLst>
              <a:ext uri="{FF2B5EF4-FFF2-40B4-BE49-F238E27FC236}">
                <a16:creationId xmlns:a16="http://schemas.microsoft.com/office/drawing/2014/main" id="{697FE08F-F9EE-E54A-2134-36D35C4C88B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503723" y="4125569"/>
            <a:ext cx="734794" cy="377894"/>
          </a:xfrm>
          <a:prstGeom prst="rect">
            <a:avLst/>
          </a:prstGeom>
        </p:spPr>
      </p:pic>
      <p:pic>
        <p:nvPicPr>
          <p:cNvPr id="24" name="Graphic 29">
            <a:extLst>
              <a:ext uri="{FF2B5EF4-FFF2-40B4-BE49-F238E27FC236}">
                <a16:creationId xmlns:a16="http://schemas.microsoft.com/office/drawing/2014/main" id="{C58295A8-31CB-2208-00BE-47664E07567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418651" y="3995448"/>
            <a:ext cx="588281" cy="638136"/>
          </a:xfrm>
          <a:prstGeom prst="rect">
            <a:avLst/>
          </a:prstGeom>
        </p:spPr>
      </p:pic>
      <p:pic>
        <p:nvPicPr>
          <p:cNvPr id="28" name="Graphic 18">
            <a:extLst>
              <a:ext uri="{FF2B5EF4-FFF2-40B4-BE49-F238E27FC236}">
                <a16:creationId xmlns:a16="http://schemas.microsoft.com/office/drawing/2014/main" id="{FDE9E593-281B-97BC-F13E-32DB62C1F4F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277041" y="4151853"/>
            <a:ext cx="483915" cy="414784"/>
          </a:xfrm>
          <a:prstGeom prst="rect">
            <a:avLst/>
          </a:prstGeom>
        </p:spPr>
      </p:pic>
      <p:sp>
        <p:nvSpPr>
          <p:cNvPr id="3" name="Päivämäärän paikkamerkki 3">
            <a:extLst>
              <a:ext uri="{FF2B5EF4-FFF2-40B4-BE49-F238E27FC236}">
                <a16:creationId xmlns:a16="http://schemas.microsoft.com/office/drawing/2014/main" id="{0186EEF2-C93F-5059-3E52-2E91A663F714}"/>
              </a:ext>
            </a:extLst>
          </p:cNvPr>
          <p:cNvSpPr>
            <a:spLocks noGrp="1"/>
          </p:cNvSpPr>
          <p:nvPr>
            <p:ph type="dt" sz="half" idx="2"/>
          </p:nvPr>
        </p:nvSpPr>
        <p:spPr>
          <a:xfrm>
            <a:off x="242578" y="6361195"/>
            <a:ext cx="189545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solidFill>
                  <a:schemeClr val="tx1"/>
                </a:solidFill>
              </a:rPr>
              <a:t>Näköis</a:t>
            </a:r>
            <a:r>
              <a:rPr kumimoji="0" lang="fi-FI" sz="800" b="0" i="0" u="none" strike="noStrike" kern="1200" cap="none" spc="0" normalizeH="0" baseline="0" noProof="0" dirty="0">
                <a:ln>
                  <a:noFill/>
                </a:ln>
                <a:solidFill>
                  <a:schemeClr val="tx1"/>
                </a:solidFill>
                <a:effectLst/>
                <a:uLnTx/>
                <a:uFillTx/>
                <a:ea typeface="+mn-ea"/>
                <a:cs typeface="+mn-cs"/>
              </a:rPr>
              <a:t>lehden lukijoissa viikoittain</a:t>
            </a:r>
            <a:endParaRPr lang="fi-FI"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err="1">
                <a:ln>
                  <a:noFill/>
                </a:ln>
                <a:solidFill>
                  <a:schemeClr val="tx1"/>
                </a:solidFill>
                <a:effectLst/>
                <a:uLnTx/>
                <a:uFillTx/>
                <a:ea typeface="+mn-ea"/>
                <a:cs typeface="+mn-cs"/>
              </a:rPr>
              <a:t>Est</a:t>
            </a:r>
            <a:r>
              <a:rPr kumimoji="0" lang="fi-FI" sz="800" b="0" i="0" u="none" strike="noStrike" kern="1200" cap="none" spc="0" normalizeH="0" baseline="0" noProof="0" dirty="0">
                <a:ln>
                  <a:noFill/>
                </a:ln>
                <a:solidFill>
                  <a:schemeClr val="tx1"/>
                </a:solidFill>
                <a:effectLst/>
                <a:uLnTx/>
                <a:uFillTx/>
                <a:ea typeface="+mn-ea"/>
                <a:cs typeface="+mn-cs"/>
              </a:rPr>
              <a:t>. </a:t>
            </a:r>
            <a:r>
              <a:rPr lang="fi-FI" dirty="0">
                <a:solidFill>
                  <a:schemeClr val="tx1"/>
                </a:solidFill>
              </a:rPr>
              <a:t>652 3</a:t>
            </a:r>
            <a:r>
              <a:rPr kumimoji="0" lang="fi-FI" sz="800" b="0" i="0" u="none" strike="noStrike" kern="1200" cap="none" spc="0" normalizeH="0" baseline="0" noProof="0" dirty="0">
                <a:ln>
                  <a:noFill/>
                </a:ln>
                <a:solidFill>
                  <a:schemeClr val="tx1"/>
                </a:solidFill>
                <a:effectLst/>
                <a:uLnTx/>
                <a:uFillTx/>
                <a:ea typeface="+mn-ea"/>
                <a:cs typeface="+mn-cs"/>
              </a:rPr>
              <a:t>00</a:t>
            </a:r>
            <a:endParaRPr kumimoji="0" lang="ru-RU" sz="8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1342090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E29412-260C-4712-AD8A-665262C4B76D}"/>
              </a:ext>
            </a:extLst>
          </p:cNvPr>
          <p:cNvSpPr>
            <a:spLocks noGrp="1"/>
          </p:cNvSpPr>
          <p:nvPr>
            <p:ph type="title"/>
          </p:nvPr>
        </p:nvSpPr>
        <p:spPr/>
        <p:txBody>
          <a:bodyPr/>
          <a:lstStyle/>
          <a:p>
            <a:r>
              <a:rPr lang="fi-FI" dirty="0">
                <a:solidFill>
                  <a:schemeClr val="tx1"/>
                </a:solidFill>
              </a:rPr>
              <a:t>Printtilukijoiden profiili</a:t>
            </a:r>
          </a:p>
        </p:txBody>
      </p:sp>
      <p:graphicFrame>
        <p:nvGraphicFramePr>
          <p:cNvPr id="8" name="Sisällön paikkamerkki 7">
            <a:extLst>
              <a:ext uri="{FF2B5EF4-FFF2-40B4-BE49-F238E27FC236}">
                <a16:creationId xmlns:a16="http://schemas.microsoft.com/office/drawing/2014/main" id="{C1BF2370-3EFE-4713-9448-6E734C61A208}"/>
              </a:ext>
            </a:extLst>
          </p:cNvPr>
          <p:cNvGraphicFramePr>
            <a:graphicFrameLocks noGrp="1"/>
          </p:cNvGraphicFramePr>
          <p:nvPr>
            <p:ph idx="1"/>
            <p:extLst>
              <p:ext uri="{D42A27DB-BD31-4B8C-83A1-F6EECF244321}">
                <p14:modId xmlns:p14="http://schemas.microsoft.com/office/powerpoint/2010/main" val="2616939944"/>
              </p:ext>
            </p:extLst>
          </p:nvPr>
        </p:nvGraphicFramePr>
        <p:xfrm>
          <a:off x="460375" y="1095375"/>
          <a:ext cx="11179175" cy="5303270"/>
        </p:xfrm>
        <a:graphic>
          <a:graphicData uri="http://schemas.openxmlformats.org/drawingml/2006/chart">
            <c:chart xmlns:c="http://schemas.openxmlformats.org/drawingml/2006/chart" xmlns:r="http://schemas.openxmlformats.org/officeDocument/2006/relationships" r:id="rId3"/>
          </a:graphicData>
        </a:graphic>
      </p:graphicFrame>
      <p:sp>
        <p:nvSpPr>
          <p:cNvPr id="4" name="Päivämäärän paikkamerkki 3">
            <a:extLst>
              <a:ext uri="{FF2B5EF4-FFF2-40B4-BE49-F238E27FC236}">
                <a16:creationId xmlns:a16="http://schemas.microsoft.com/office/drawing/2014/main" id="{0F7FB46A-7177-4FE3-8049-89CB435CC60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a:t>
            </a:r>
            <a:endParaRPr kumimoji="0" lang="ru-RU" sz="800" b="0" i="0" u="none" strike="noStrike" kern="1200" cap="none" spc="0" normalizeH="0" baseline="0" noProof="0" dirty="0">
              <a:ln>
                <a:noFill/>
              </a:ln>
              <a:solidFill>
                <a:schemeClr val="tx1"/>
              </a:solidFill>
              <a:effectLst/>
              <a:uLnTx/>
              <a:uFillTx/>
              <a:ea typeface="+mn-ea"/>
              <a:cs typeface="+mn-cs"/>
            </a:endParaRPr>
          </a:p>
        </p:txBody>
      </p:sp>
      <p:sp>
        <p:nvSpPr>
          <p:cNvPr id="10" name="Tähti: 5-sakarainen 9">
            <a:extLst>
              <a:ext uri="{FF2B5EF4-FFF2-40B4-BE49-F238E27FC236}">
                <a16:creationId xmlns:a16="http://schemas.microsoft.com/office/drawing/2014/main" id="{2DA06879-11F7-4B12-A228-AE8D2F3F7222}"/>
              </a:ext>
            </a:extLst>
          </p:cNvPr>
          <p:cNvSpPr/>
          <p:nvPr/>
        </p:nvSpPr>
        <p:spPr>
          <a:xfrm>
            <a:off x="1089306" y="6443744"/>
            <a:ext cx="223838" cy="20002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FFFFFF"/>
              </a:solidFill>
              <a:effectLst/>
              <a:uLnTx/>
              <a:uFillTx/>
              <a:latin typeface="Arial" panose="020B0604020202020204"/>
              <a:ea typeface="Source Sans Pro" panose="020B0503030403020204" pitchFamily="34" charset="0"/>
              <a:cs typeface="+mn-cs"/>
            </a:endParaRPr>
          </a:p>
        </p:txBody>
      </p:sp>
      <p:sp>
        <p:nvSpPr>
          <p:cNvPr id="12" name="Tekstiruutu 11">
            <a:extLst>
              <a:ext uri="{FF2B5EF4-FFF2-40B4-BE49-F238E27FC236}">
                <a16:creationId xmlns:a16="http://schemas.microsoft.com/office/drawing/2014/main" id="{B38B8565-F15F-4C82-8924-2B8662C9EC6F}"/>
              </a:ext>
            </a:extLst>
          </p:cNvPr>
          <p:cNvSpPr txBox="1"/>
          <p:nvPr/>
        </p:nvSpPr>
        <p:spPr>
          <a:xfrm>
            <a:off x="1308156" y="6443744"/>
            <a:ext cx="201278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800" dirty="0">
                <a:solidFill>
                  <a:srgbClr val="182A3D"/>
                </a:solidFill>
              </a:rPr>
              <a:t>K</a:t>
            </a:r>
            <a:r>
              <a:rPr kumimoji="0" lang="fi-FI" sz="800" b="0" i="0" u="none" strike="noStrike" kern="1200" cap="none" spc="0" normalizeH="0" baseline="0" noProof="0" dirty="0" err="1">
                <a:ln>
                  <a:noFill/>
                </a:ln>
                <a:solidFill>
                  <a:srgbClr val="182A3D"/>
                </a:solidFill>
                <a:effectLst/>
                <a:uLnTx/>
                <a:uFillTx/>
                <a:ea typeface="+mn-ea"/>
                <a:cs typeface="+mn-cs"/>
              </a:rPr>
              <a:t>orostuu</a:t>
            </a:r>
            <a:r>
              <a:rPr kumimoji="0" lang="fi-FI" sz="800" b="0" i="0" u="none" strike="noStrike" kern="1200" cap="none" spc="0" normalizeH="0" baseline="0" noProof="0" dirty="0">
                <a:ln>
                  <a:noFill/>
                </a:ln>
                <a:solidFill>
                  <a:srgbClr val="182A3D"/>
                </a:solidFill>
                <a:effectLst/>
                <a:uLnTx/>
                <a:uFillTx/>
                <a:ea typeface="+mn-ea"/>
                <a:cs typeface="+mn-cs"/>
              </a:rPr>
              <a:t> suhteessa väestöön</a:t>
            </a:r>
          </a:p>
        </p:txBody>
      </p:sp>
      <p:sp>
        <p:nvSpPr>
          <p:cNvPr id="18" name="Tähti: 5-sakarainen 17">
            <a:extLst>
              <a:ext uri="{FF2B5EF4-FFF2-40B4-BE49-F238E27FC236}">
                <a16:creationId xmlns:a16="http://schemas.microsoft.com/office/drawing/2014/main" id="{53039391-498A-4F5C-A351-AB82C1182A78}"/>
              </a:ext>
            </a:extLst>
          </p:cNvPr>
          <p:cNvSpPr/>
          <p:nvPr/>
        </p:nvSpPr>
        <p:spPr>
          <a:xfrm>
            <a:off x="4008354" y="5466605"/>
            <a:ext cx="223838" cy="20002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FFFFFF"/>
              </a:solidFill>
              <a:effectLst/>
              <a:uLnTx/>
              <a:uFillTx/>
              <a:latin typeface="Arial" panose="020B0604020202020204"/>
              <a:ea typeface="Source Sans Pro" panose="020B0503030403020204" pitchFamily="34" charset="0"/>
              <a:cs typeface="+mn-cs"/>
            </a:endParaRPr>
          </a:p>
        </p:txBody>
      </p:sp>
      <p:sp>
        <p:nvSpPr>
          <p:cNvPr id="20" name="Tähti: 5-sakarainen 19">
            <a:extLst>
              <a:ext uri="{FF2B5EF4-FFF2-40B4-BE49-F238E27FC236}">
                <a16:creationId xmlns:a16="http://schemas.microsoft.com/office/drawing/2014/main" id="{AF8A5BF3-4F50-41A9-94D4-DFE26DA09296}"/>
              </a:ext>
            </a:extLst>
          </p:cNvPr>
          <p:cNvSpPr/>
          <p:nvPr/>
        </p:nvSpPr>
        <p:spPr>
          <a:xfrm>
            <a:off x="3543963" y="5539984"/>
            <a:ext cx="223838" cy="20002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FFFFFF"/>
              </a:solidFill>
              <a:effectLst/>
              <a:uLnTx/>
              <a:uFillTx/>
              <a:latin typeface="Arial" panose="020B0604020202020204"/>
              <a:ea typeface="Source Sans Pro" panose="020B0503030403020204" pitchFamily="34" charset="0"/>
              <a:cs typeface="+mn-cs"/>
            </a:endParaRPr>
          </a:p>
        </p:txBody>
      </p:sp>
      <p:sp>
        <p:nvSpPr>
          <p:cNvPr id="22" name="Tähti: 5-sakarainen 21">
            <a:extLst>
              <a:ext uri="{FF2B5EF4-FFF2-40B4-BE49-F238E27FC236}">
                <a16:creationId xmlns:a16="http://schemas.microsoft.com/office/drawing/2014/main" id="{2D4051EC-1662-4833-A24B-B1EF4B60CA97}"/>
              </a:ext>
            </a:extLst>
          </p:cNvPr>
          <p:cNvSpPr/>
          <p:nvPr/>
        </p:nvSpPr>
        <p:spPr>
          <a:xfrm>
            <a:off x="6823462" y="5666630"/>
            <a:ext cx="223838" cy="20002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dirty="0">
              <a:ln>
                <a:noFill/>
              </a:ln>
              <a:solidFill>
                <a:srgbClr val="FFFFFF"/>
              </a:solidFill>
              <a:effectLst/>
              <a:uLnTx/>
              <a:uFillTx/>
              <a:latin typeface="Arial" panose="020B0604020202020204"/>
              <a:ea typeface="Source Sans Pro" panose="020B0503030403020204" pitchFamily="34" charset="0"/>
              <a:cs typeface="+mn-cs"/>
            </a:endParaRPr>
          </a:p>
        </p:txBody>
      </p:sp>
      <p:sp>
        <p:nvSpPr>
          <p:cNvPr id="19" name="Tähti: 5-sakarainen 18">
            <a:extLst>
              <a:ext uri="{FF2B5EF4-FFF2-40B4-BE49-F238E27FC236}">
                <a16:creationId xmlns:a16="http://schemas.microsoft.com/office/drawing/2014/main" id="{CFCF9610-E27D-4F86-BD04-E6306040E2FF}"/>
              </a:ext>
            </a:extLst>
          </p:cNvPr>
          <p:cNvSpPr/>
          <p:nvPr/>
        </p:nvSpPr>
        <p:spPr>
          <a:xfrm>
            <a:off x="9627664" y="6226167"/>
            <a:ext cx="223838" cy="20002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FFFFFF"/>
              </a:solidFill>
              <a:effectLst/>
              <a:uLnTx/>
              <a:uFillTx/>
              <a:latin typeface="Arial" panose="020B0604020202020204"/>
              <a:ea typeface="Source Sans Pro" panose="020B0503030403020204" pitchFamily="34" charset="0"/>
              <a:cs typeface="+mn-cs"/>
            </a:endParaRPr>
          </a:p>
        </p:txBody>
      </p:sp>
      <p:sp>
        <p:nvSpPr>
          <p:cNvPr id="3" name="Tähti: 5-sakarainen 2">
            <a:extLst>
              <a:ext uri="{FF2B5EF4-FFF2-40B4-BE49-F238E27FC236}">
                <a16:creationId xmlns:a16="http://schemas.microsoft.com/office/drawing/2014/main" id="{5000E229-A54D-D83E-89C6-8BB1A93FA46F}"/>
              </a:ext>
            </a:extLst>
          </p:cNvPr>
          <p:cNvSpPr/>
          <p:nvPr/>
        </p:nvSpPr>
        <p:spPr>
          <a:xfrm>
            <a:off x="3065486" y="5498023"/>
            <a:ext cx="223838" cy="20002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FFFFFF"/>
              </a:solidFill>
              <a:effectLst/>
              <a:uLnTx/>
              <a:uFillTx/>
              <a:latin typeface="Arial" panose="020B0604020202020204"/>
              <a:ea typeface="Source Sans Pro" panose="020B0503030403020204" pitchFamily="34" charset="0"/>
              <a:cs typeface="+mn-cs"/>
            </a:endParaRPr>
          </a:p>
        </p:txBody>
      </p:sp>
      <p:sp>
        <p:nvSpPr>
          <p:cNvPr id="5" name="Tähti: 5-sakarainen 4">
            <a:extLst>
              <a:ext uri="{FF2B5EF4-FFF2-40B4-BE49-F238E27FC236}">
                <a16:creationId xmlns:a16="http://schemas.microsoft.com/office/drawing/2014/main" id="{24AF48AD-18FE-A759-2864-E5E2C915EC9C}"/>
              </a:ext>
            </a:extLst>
          </p:cNvPr>
          <p:cNvSpPr/>
          <p:nvPr/>
        </p:nvSpPr>
        <p:spPr>
          <a:xfrm>
            <a:off x="5058101" y="5977656"/>
            <a:ext cx="223838" cy="20002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FFFFFF"/>
              </a:solidFill>
              <a:effectLst/>
              <a:uLnTx/>
              <a:uFillTx/>
              <a:latin typeface="Arial" panose="020B0604020202020204"/>
              <a:ea typeface="Source Sans Pro" panose="020B0503030403020204" pitchFamily="34" charset="0"/>
              <a:cs typeface="+mn-cs"/>
            </a:endParaRPr>
          </a:p>
        </p:txBody>
      </p:sp>
      <p:sp>
        <p:nvSpPr>
          <p:cNvPr id="6" name="Tähti: 5-sakarainen 5">
            <a:extLst>
              <a:ext uri="{FF2B5EF4-FFF2-40B4-BE49-F238E27FC236}">
                <a16:creationId xmlns:a16="http://schemas.microsoft.com/office/drawing/2014/main" id="{66A2BEFF-98F6-48A8-171B-D23AC9CF9735}"/>
              </a:ext>
            </a:extLst>
          </p:cNvPr>
          <p:cNvSpPr/>
          <p:nvPr/>
        </p:nvSpPr>
        <p:spPr>
          <a:xfrm>
            <a:off x="5813223" y="5691709"/>
            <a:ext cx="223838" cy="20002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FFFFFF"/>
              </a:solidFill>
              <a:effectLst/>
              <a:uLnTx/>
              <a:uFillTx/>
              <a:latin typeface="Arial" panose="020B0604020202020204"/>
              <a:ea typeface="Source Sans Pro" panose="020B0503030403020204" pitchFamily="34" charset="0"/>
              <a:cs typeface="+mn-cs"/>
            </a:endParaRPr>
          </a:p>
        </p:txBody>
      </p:sp>
    </p:spTree>
    <p:extLst>
      <p:ext uri="{BB962C8B-B14F-4D97-AF65-F5344CB8AC3E}">
        <p14:creationId xmlns:p14="http://schemas.microsoft.com/office/powerpoint/2010/main" val="4278457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7A39-002B-214D-9653-B61FD5454B74}"/>
              </a:ext>
            </a:extLst>
          </p:cNvPr>
          <p:cNvSpPr>
            <a:spLocks noGrp="1"/>
          </p:cNvSpPr>
          <p:nvPr>
            <p:ph type="title"/>
          </p:nvPr>
        </p:nvSpPr>
        <p:spPr/>
        <p:txBody>
          <a:bodyPr/>
          <a:lstStyle/>
          <a:p>
            <a:r>
              <a:rPr lang="fi-FI" dirty="0">
                <a:solidFill>
                  <a:schemeClr val="tx1"/>
                </a:solidFill>
              </a:rPr>
              <a:t>Näköislehden lukijoiden kiinnostuksen kohteet</a:t>
            </a:r>
          </a:p>
        </p:txBody>
      </p:sp>
      <p:sp>
        <p:nvSpPr>
          <p:cNvPr id="4" name="Date Placeholder 3">
            <a:extLst>
              <a:ext uri="{FF2B5EF4-FFF2-40B4-BE49-F238E27FC236}">
                <a16:creationId xmlns:a16="http://schemas.microsoft.com/office/drawing/2014/main" id="{2E3BB399-DB82-7C44-9AA5-4D76F39F30BF}"/>
              </a:ext>
            </a:extLst>
          </p:cNvPr>
          <p:cNvSpPr>
            <a:spLocks noGrp="1"/>
          </p:cNvSpPr>
          <p:nvPr>
            <p:ph type="dt" sz="half" idx="2"/>
          </p:nvPr>
        </p:nvSpPr>
        <p:spPr>
          <a:xfrm>
            <a:off x="250487" y="6492875"/>
            <a:ext cx="9586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a:t>
            </a:r>
            <a:endParaRPr kumimoji="0" lang="ru-RU" sz="800" b="0" i="0" u="none" strike="noStrike" kern="1200" cap="none" spc="0" normalizeH="0" baseline="0" noProof="0" dirty="0">
              <a:ln>
                <a:noFill/>
              </a:ln>
              <a:solidFill>
                <a:schemeClr val="tx1"/>
              </a:solidFill>
              <a:effectLst/>
              <a:uLnTx/>
              <a:uFillTx/>
              <a:ea typeface="+mn-ea"/>
              <a:cs typeface="+mn-cs"/>
            </a:endParaRPr>
          </a:p>
        </p:txBody>
      </p:sp>
      <p:graphicFrame>
        <p:nvGraphicFramePr>
          <p:cNvPr id="5" name="Sisällön paikkamerkki 8">
            <a:extLst>
              <a:ext uri="{FF2B5EF4-FFF2-40B4-BE49-F238E27FC236}">
                <a16:creationId xmlns:a16="http://schemas.microsoft.com/office/drawing/2014/main" id="{05A1BF05-3F80-4580-9A71-DF9279A1C7CC}"/>
              </a:ext>
            </a:extLst>
          </p:cNvPr>
          <p:cNvGraphicFramePr>
            <a:graphicFrameLocks/>
          </p:cNvGraphicFramePr>
          <p:nvPr>
            <p:extLst>
              <p:ext uri="{D42A27DB-BD31-4B8C-83A1-F6EECF244321}">
                <p14:modId xmlns:p14="http://schemas.microsoft.com/office/powerpoint/2010/main" val="2405353376"/>
              </p:ext>
            </p:extLst>
          </p:nvPr>
        </p:nvGraphicFramePr>
        <p:xfrm>
          <a:off x="979425" y="939689"/>
          <a:ext cx="8634583" cy="5677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5299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334E9C-7BF3-4DCA-6781-596ECBB8512E}"/>
              </a:ext>
            </a:extLst>
          </p:cNvPr>
          <p:cNvSpPr>
            <a:spLocks noGrp="1"/>
          </p:cNvSpPr>
          <p:nvPr>
            <p:ph type="title"/>
          </p:nvPr>
        </p:nvSpPr>
        <p:spPr/>
        <p:txBody>
          <a:bodyPr/>
          <a:lstStyle/>
          <a:p>
            <a:r>
              <a:rPr lang="fi-FI" dirty="0">
                <a:solidFill>
                  <a:schemeClr val="tx1"/>
                </a:solidFill>
              </a:rPr>
              <a:t>Näköislehden lukijoiden ostoaikeet / 12 kk</a:t>
            </a:r>
          </a:p>
        </p:txBody>
      </p:sp>
      <p:graphicFrame>
        <p:nvGraphicFramePr>
          <p:cNvPr id="6" name="Sisällön paikkamerkki 5">
            <a:extLst>
              <a:ext uri="{FF2B5EF4-FFF2-40B4-BE49-F238E27FC236}">
                <a16:creationId xmlns:a16="http://schemas.microsoft.com/office/drawing/2014/main" id="{7757E649-3549-BA52-A3B7-DEE1299A4163}"/>
              </a:ext>
            </a:extLst>
          </p:cNvPr>
          <p:cNvGraphicFramePr>
            <a:graphicFrameLocks noGrp="1"/>
          </p:cNvGraphicFramePr>
          <p:nvPr>
            <p:ph idx="1"/>
            <p:extLst>
              <p:ext uri="{D42A27DB-BD31-4B8C-83A1-F6EECF244321}">
                <p14:modId xmlns:p14="http://schemas.microsoft.com/office/powerpoint/2010/main" val="4215613847"/>
              </p:ext>
            </p:extLst>
          </p:nvPr>
        </p:nvGraphicFramePr>
        <p:xfrm>
          <a:off x="340659" y="1357313"/>
          <a:ext cx="11408429" cy="5041332"/>
        </p:xfrm>
        <a:graphic>
          <a:graphicData uri="http://schemas.openxmlformats.org/drawingml/2006/chart">
            <c:chart xmlns:c="http://schemas.openxmlformats.org/drawingml/2006/chart" xmlns:r="http://schemas.openxmlformats.org/officeDocument/2006/relationships" r:id="rId2"/>
          </a:graphicData>
        </a:graphic>
      </p:graphicFrame>
      <p:sp>
        <p:nvSpPr>
          <p:cNvPr id="9" name="Date Placeholder 3">
            <a:extLst>
              <a:ext uri="{FF2B5EF4-FFF2-40B4-BE49-F238E27FC236}">
                <a16:creationId xmlns:a16="http://schemas.microsoft.com/office/drawing/2014/main" id="{48BA029B-E160-F8EE-0E01-3CEB04BFAD07}"/>
              </a:ext>
            </a:extLst>
          </p:cNvPr>
          <p:cNvSpPr>
            <a:spLocks noGrp="1"/>
          </p:cNvSpPr>
          <p:nvPr>
            <p:ph type="dt" sz="half" idx="2"/>
          </p:nvPr>
        </p:nvSpPr>
        <p:spPr>
          <a:xfrm>
            <a:off x="242579" y="6361197"/>
            <a:ext cx="9586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a:t>
            </a:r>
          </a:p>
        </p:txBody>
      </p:sp>
    </p:spTree>
    <p:extLst>
      <p:ext uri="{BB962C8B-B14F-4D97-AF65-F5344CB8AC3E}">
        <p14:creationId xmlns:p14="http://schemas.microsoft.com/office/powerpoint/2010/main" val="3829703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334E9C-7BF3-4DCA-6781-596ECBB8512E}"/>
              </a:ext>
            </a:extLst>
          </p:cNvPr>
          <p:cNvSpPr>
            <a:spLocks noGrp="1"/>
          </p:cNvSpPr>
          <p:nvPr>
            <p:ph type="title"/>
          </p:nvPr>
        </p:nvSpPr>
        <p:spPr/>
        <p:txBody>
          <a:bodyPr/>
          <a:lstStyle/>
          <a:p>
            <a:r>
              <a:rPr lang="fi-FI" dirty="0">
                <a:solidFill>
                  <a:schemeClr val="tx1"/>
                </a:solidFill>
              </a:rPr>
              <a:t>Näköislehden lukijoiden ostoaikeet / 12 kk</a:t>
            </a:r>
          </a:p>
        </p:txBody>
      </p:sp>
      <p:graphicFrame>
        <p:nvGraphicFramePr>
          <p:cNvPr id="6" name="Sisällön paikkamerkki 5">
            <a:extLst>
              <a:ext uri="{FF2B5EF4-FFF2-40B4-BE49-F238E27FC236}">
                <a16:creationId xmlns:a16="http://schemas.microsoft.com/office/drawing/2014/main" id="{7757E649-3549-BA52-A3B7-DEE1299A4163}"/>
              </a:ext>
            </a:extLst>
          </p:cNvPr>
          <p:cNvGraphicFramePr>
            <a:graphicFrameLocks noGrp="1"/>
          </p:cNvGraphicFramePr>
          <p:nvPr>
            <p:ph idx="1"/>
          </p:nvPr>
        </p:nvGraphicFramePr>
        <p:xfrm>
          <a:off x="340659" y="1357313"/>
          <a:ext cx="11408429" cy="5041332"/>
        </p:xfrm>
        <a:graphic>
          <a:graphicData uri="http://schemas.openxmlformats.org/drawingml/2006/chart">
            <c:chart xmlns:c="http://schemas.openxmlformats.org/drawingml/2006/chart" xmlns:r="http://schemas.openxmlformats.org/officeDocument/2006/relationships" r:id="rId2"/>
          </a:graphicData>
        </a:graphic>
      </p:graphicFrame>
      <p:sp>
        <p:nvSpPr>
          <p:cNvPr id="8" name="Ellipsi 7">
            <a:extLst>
              <a:ext uri="{FF2B5EF4-FFF2-40B4-BE49-F238E27FC236}">
                <a16:creationId xmlns:a16="http://schemas.microsoft.com/office/drawing/2014/main" id="{19982398-A3C7-379A-74F9-DC9FDB2AE527}"/>
              </a:ext>
            </a:extLst>
          </p:cNvPr>
          <p:cNvSpPr/>
          <p:nvPr/>
        </p:nvSpPr>
        <p:spPr>
          <a:xfrm>
            <a:off x="9323294" y="681318"/>
            <a:ext cx="1918447" cy="15777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latin typeface="+mn-lt"/>
                <a:ea typeface="Source Sans Pro" panose="020B0503030403020204" pitchFamily="34" charset="0"/>
              </a:rPr>
              <a:t>79% </a:t>
            </a:r>
          </a:p>
          <a:p>
            <a:pPr algn="ctr"/>
            <a:r>
              <a:rPr lang="fi-FI" sz="1400" b="1" dirty="0">
                <a:latin typeface="+mn-lt"/>
                <a:ea typeface="Source Sans Pro" panose="020B0503030403020204" pitchFamily="34" charset="0"/>
              </a:rPr>
              <a:t>ostanut tuotteita tai palveluita verkosta</a:t>
            </a:r>
          </a:p>
        </p:txBody>
      </p:sp>
      <p:sp>
        <p:nvSpPr>
          <p:cNvPr id="9" name="Date Placeholder 3">
            <a:extLst>
              <a:ext uri="{FF2B5EF4-FFF2-40B4-BE49-F238E27FC236}">
                <a16:creationId xmlns:a16="http://schemas.microsoft.com/office/drawing/2014/main" id="{48BA029B-E160-F8EE-0E01-3CEB04BFAD07}"/>
              </a:ext>
            </a:extLst>
          </p:cNvPr>
          <p:cNvSpPr>
            <a:spLocks noGrp="1"/>
          </p:cNvSpPr>
          <p:nvPr>
            <p:ph type="dt" sz="half" idx="2"/>
          </p:nvPr>
        </p:nvSpPr>
        <p:spPr>
          <a:xfrm>
            <a:off x="242579" y="6361197"/>
            <a:ext cx="9586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2022</a:t>
            </a:r>
            <a:endParaRPr kumimoji="0" lang="ru-RU" sz="8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684691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90153C-C1D2-C8F0-15E9-C08C88D72852}"/>
              </a:ext>
            </a:extLst>
          </p:cNvPr>
          <p:cNvSpPr>
            <a:spLocks noGrp="1"/>
          </p:cNvSpPr>
          <p:nvPr>
            <p:ph type="title"/>
          </p:nvPr>
        </p:nvSpPr>
        <p:spPr/>
        <p:txBody>
          <a:bodyPr/>
          <a:lstStyle/>
          <a:p>
            <a:r>
              <a:rPr lang="fi-FI" dirty="0">
                <a:solidFill>
                  <a:schemeClr val="tx1"/>
                </a:solidFill>
              </a:rPr>
              <a:t>Suunnitellut suuremmat hankinnat ja </a:t>
            </a:r>
            <a:br>
              <a:rPr lang="fi-FI" dirty="0">
                <a:solidFill>
                  <a:schemeClr val="tx1"/>
                </a:solidFill>
              </a:rPr>
            </a:br>
            <a:r>
              <a:rPr lang="fi-FI" dirty="0">
                <a:solidFill>
                  <a:schemeClr val="tx1"/>
                </a:solidFill>
              </a:rPr>
              <a:t>palveluiden vaihtoaikeet</a:t>
            </a:r>
            <a:br>
              <a:rPr lang="fi-FI" dirty="0">
                <a:solidFill>
                  <a:schemeClr val="tx1"/>
                </a:solidFill>
              </a:rPr>
            </a:br>
            <a:r>
              <a:rPr lang="en-US" sz="1400" dirty="0" err="1">
                <a:solidFill>
                  <a:schemeClr val="tx1"/>
                </a:solidFill>
              </a:rPr>
              <a:t>Kärkimedia</a:t>
            </a:r>
            <a:r>
              <a:rPr lang="en-US" sz="1400" dirty="0">
                <a:solidFill>
                  <a:schemeClr val="tx1"/>
                </a:solidFill>
              </a:rPr>
              <a:t> </a:t>
            </a:r>
            <a:r>
              <a:rPr lang="en-US" sz="1400" dirty="0" err="1">
                <a:solidFill>
                  <a:schemeClr val="tx1"/>
                </a:solidFill>
              </a:rPr>
              <a:t>näköis</a:t>
            </a:r>
            <a:r>
              <a:rPr lang="en-US" sz="1400" baseline="0" dirty="0" err="1">
                <a:solidFill>
                  <a:schemeClr val="tx1"/>
                </a:solidFill>
              </a:rPr>
              <a:t>lehden</a:t>
            </a:r>
            <a:r>
              <a:rPr lang="en-US" sz="1400" baseline="0" dirty="0">
                <a:solidFill>
                  <a:schemeClr val="tx1"/>
                </a:solidFill>
              </a:rPr>
              <a:t> </a:t>
            </a:r>
            <a:r>
              <a:rPr lang="en-US" sz="1400" dirty="0" err="1">
                <a:solidFill>
                  <a:schemeClr val="tx1"/>
                </a:solidFill>
              </a:rPr>
              <a:t>viikkolukijat</a:t>
            </a:r>
            <a:r>
              <a:rPr lang="en-US" sz="1400" dirty="0">
                <a:solidFill>
                  <a:schemeClr val="tx1"/>
                </a:solidFill>
              </a:rPr>
              <a:t> (est. 652 </a:t>
            </a:r>
            <a:r>
              <a:rPr lang="en-US" sz="1400" baseline="0" dirty="0">
                <a:solidFill>
                  <a:schemeClr val="tx1"/>
                </a:solidFill>
              </a:rPr>
              <a:t>300)</a:t>
            </a:r>
            <a:br>
              <a:rPr lang="en-US" sz="1400" dirty="0">
                <a:solidFill>
                  <a:schemeClr val="tx1"/>
                </a:solidFill>
              </a:rPr>
            </a:br>
            <a:endParaRPr lang="fi-FI" sz="1400" dirty="0">
              <a:solidFill>
                <a:schemeClr val="tx1"/>
              </a:solidFill>
            </a:endParaRPr>
          </a:p>
        </p:txBody>
      </p:sp>
      <p:graphicFrame>
        <p:nvGraphicFramePr>
          <p:cNvPr id="6" name="Sisällön paikkamerkki 5">
            <a:extLst>
              <a:ext uri="{FF2B5EF4-FFF2-40B4-BE49-F238E27FC236}">
                <a16:creationId xmlns:a16="http://schemas.microsoft.com/office/drawing/2014/main" id="{8EF1F280-F051-47C1-A520-03AEAF51D9E6}"/>
              </a:ext>
            </a:extLst>
          </p:cNvPr>
          <p:cNvGraphicFramePr>
            <a:graphicFrameLocks noGrp="1"/>
          </p:cNvGraphicFramePr>
          <p:nvPr>
            <p:ph idx="1"/>
            <p:extLst>
              <p:ext uri="{D42A27DB-BD31-4B8C-83A1-F6EECF244321}">
                <p14:modId xmlns:p14="http://schemas.microsoft.com/office/powerpoint/2010/main" val="2404657868"/>
              </p:ext>
            </p:extLst>
          </p:nvPr>
        </p:nvGraphicFramePr>
        <p:xfrm>
          <a:off x="460377" y="1999129"/>
          <a:ext cx="5435223" cy="4209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Sisällön paikkamerkki 5">
            <a:extLst>
              <a:ext uri="{FF2B5EF4-FFF2-40B4-BE49-F238E27FC236}">
                <a16:creationId xmlns:a16="http://schemas.microsoft.com/office/drawing/2014/main" id="{4A976035-18FC-96D7-6A56-6B60F927E7FF}"/>
              </a:ext>
            </a:extLst>
          </p:cNvPr>
          <p:cNvGraphicFramePr>
            <a:graphicFrameLocks/>
          </p:cNvGraphicFramePr>
          <p:nvPr>
            <p:extLst>
              <p:ext uri="{D42A27DB-BD31-4B8C-83A1-F6EECF244321}">
                <p14:modId xmlns:p14="http://schemas.microsoft.com/office/powerpoint/2010/main" val="523122754"/>
              </p:ext>
            </p:extLst>
          </p:nvPr>
        </p:nvGraphicFramePr>
        <p:xfrm>
          <a:off x="6296403" y="1999129"/>
          <a:ext cx="5698374" cy="4209584"/>
        </p:xfrm>
        <a:graphic>
          <a:graphicData uri="http://schemas.openxmlformats.org/drawingml/2006/chart">
            <c:chart xmlns:c="http://schemas.openxmlformats.org/drawingml/2006/chart" xmlns:r="http://schemas.openxmlformats.org/officeDocument/2006/relationships" r:id="rId3"/>
          </a:graphicData>
        </a:graphic>
      </p:graphicFrame>
      <p:sp>
        <p:nvSpPr>
          <p:cNvPr id="8" name="Date Placeholder 3">
            <a:extLst>
              <a:ext uri="{FF2B5EF4-FFF2-40B4-BE49-F238E27FC236}">
                <a16:creationId xmlns:a16="http://schemas.microsoft.com/office/drawing/2014/main" id="{6EA566DA-8967-F245-CF64-8B479A496008}"/>
              </a:ext>
            </a:extLst>
          </p:cNvPr>
          <p:cNvSpPr>
            <a:spLocks noGrp="1"/>
          </p:cNvSpPr>
          <p:nvPr>
            <p:ph type="dt" sz="half" idx="2"/>
          </p:nvPr>
        </p:nvSpPr>
        <p:spPr>
          <a:xfrm>
            <a:off x="242579" y="6361197"/>
            <a:ext cx="9586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a:t>
            </a:r>
            <a:endParaRPr kumimoji="0" lang="ru-RU" sz="8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288021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90153C-C1D2-C8F0-15E9-C08C88D72852}"/>
              </a:ext>
            </a:extLst>
          </p:cNvPr>
          <p:cNvSpPr>
            <a:spLocks noGrp="1"/>
          </p:cNvSpPr>
          <p:nvPr>
            <p:ph type="title"/>
          </p:nvPr>
        </p:nvSpPr>
        <p:spPr/>
        <p:txBody>
          <a:bodyPr/>
          <a:lstStyle/>
          <a:p>
            <a:r>
              <a:rPr lang="fi-FI" dirty="0">
                <a:solidFill>
                  <a:schemeClr val="tx1"/>
                </a:solidFill>
              </a:rPr>
              <a:t>Suunnitellut suuremmat hankinnat ja </a:t>
            </a:r>
            <a:br>
              <a:rPr lang="fi-FI" dirty="0">
                <a:solidFill>
                  <a:schemeClr val="tx1"/>
                </a:solidFill>
              </a:rPr>
            </a:br>
            <a:r>
              <a:rPr lang="fi-FI" dirty="0">
                <a:solidFill>
                  <a:schemeClr val="tx1"/>
                </a:solidFill>
              </a:rPr>
              <a:t>palveluiden vaihtoaikeet</a:t>
            </a:r>
            <a:br>
              <a:rPr lang="fi-FI" dirty="0">
                <a:solidFill>
                  <a:schemeClr val="tx1"/>
                </a:solidFill>
              </a:rPr>
            </a:br>
            <a:r>
              <a:rPr lang="en-US" sz="1400" dirty="0">
                <a:solidFill>
                  <a:schemeClr val="tx1"/>
                </a:solidFill>
              </a:rPr>
              <a:t>Kärkimedia </a:t>
            </a:r>
            <a:r>
              <a:rPr lang="en-US" sz="1400" dirty="0" err="1">
                <a:solidFill>
                  <a:schemeClr val="tx1"/>
                </a:solidFill>
              </a:rPr>
              <a:t>näköis</a:t>
            </a:r>
            <a:r>
              <a:rPr lang="en-US" sz="1400" baseline="0" dirty="0" err="1">
                <a:solidFill>
                  <a:schemeClr val="tx1"/>
                </a:solidFill>
              </a:rPr>
              <a:t>lehden</a:t>
            </a:r>
            <a:r>
              <a:rPr lang="en-US" sz="1400" baseline="0" dirty="0">
                <a:solidFill>
                  <a:schemeClr val="tx1"/>
                </a:solidFill>
              </a:rPr>
              <a:t> </a:t>
            </a:r>
            <a:r>
              <a:rPr lang="en-US" sz="1400" dirty="0" err="1">
                <a:solidFill>
                  <a:schemeClr val="tx1"/>
                </a:solidFill>
              </a:rPr>
              <a:t>lukijat</a:t>
            </a:r>
            <a:r>
              <a:rPr lang="en-US" sz="1400" dirty="0">
                <a:solidFill>
                  <a:schemeClr val="tx1"/>
                </a:solidFill>
              </a:rPr>
              <a:t> (est. 417</a:t>
            </a:r>
            <a:r>
              <a:rPr lang="en-US" sz="1400" baseline="0" dirty="0">
                <a:solidFill>
                  <a:schemeClr val="tx1"/>
                </a:solidFill>
              </a:rPr>
              <a:t> 000)</a:t>
            </a:r>
            <a:br>
              <a:rPr lang="en-US" sz="1400" dirty="0">
                <a:solidFill>
                  <a:schemeClr val="tx1"/>
                </a:solidFill>
              </a:rPr>
            </a:br>
            <a:endParaRPr lang="fi-FI" sz="1400" dirty="0">
              <a:solidFill>
                <a:schemeClr val="tx1"/>
              </a:solidFill>
            </a:endParaRPr>
          </a:p>
        </p:txBody>
      </p:sp>
      <p:graphicFrame>
        <p:nvGraphicFramePr>
          <p:cNvPr id="6" name="Sisällön paikkamerkki 5">
            <a:extLst>
              <a:ext uri="{FF2B5EF4-FFF2-40B4-BE49-F238E27FC236}">
                <a16:creationId xmlns:a16="http://schemas.microsoft.com/office/drawing/2014/main" id="{8EF1F280-F051-47C1-A520-03AEAF51D9E6}"/>
              </a:ext>
            </a:extLst>
          </p:cNvPr>
          <p:cNvGraphicFramePr>
            <a:graphicFrameLocks noGrp="1"/>
          </p:cNvGraphicFramePr>
          <p:nvPr>
            <p:ph idx="1"/>
          </p:nvPr>
        </p:nvGraphicFramePr>
        <p:xfrm>
          <a:off x="460377" y="1999129"/>
          <a:ext cx="5435223" cy="4209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Sisällön paikkamerkki 5">
            <a:extLst>
              <a:ext uri="{FF2B5EF4-FFF2-40B4-BE49-F238E27FC236}">
                <a16:creationId xmlns:a16="http://schemas.microsoft.com/office/drawing/2014/main" id="{4A976035-18FC-96D7-6A56-6B60F927E7FF}"/>
              </a:ext>
            </a:extLst>
          </p:cNvPr>
          <p:cNvGraphicFramePr>
            <a:graphicFrameLocks/>
          </p:cNvGraphicFramePr>
          <p:nvPr/>
        </p:nvGraphicFramePr>
        <p:xfrm>
          <a:off x="6296403" y="1999129"/>
          <a:ext cx="5698374" cy="4209584"/>
        </p:xfrm>
        <a:graphic>
          <a:graphicData uri="http://schemas.openxmlformats.org/drawingml/2006/chart">
            <c:chart xmlns:c="http://schemas.openxmlformats.org/drawingml/2006/chart" xmlns:r="http://schemas.openxmlformats.org/officeDocument/2006/relationships" r:id="rId3"/>
          </a:graphicData>
        </a:graphic>
      </p:graphicFrame>
      <p:sp>
        <p:nvSpPr>
          <p:cNvPr id="8" name="Date Placeholder 3">
            <a:extLst>
              <a:ext uri="{FF2B5EF4-FFF2-40B4-BE49-F238E27FC236}">
                <a16:creationId xmlns:a16="http://schemas.microsoft.com/office/drawing/2014/main" id="{6EA566DA-8967-F245-CF64-8B479A496008}"/>
              </a:ext>
            </a:extLst>
          </p:cNvPr>
          <p:cNvSpPr>
            <a:spLocks noGrp="1"/>
          </p:cNvSpPr>
          <p:nvPr>
            <p:ph type="dt" sz="half" idx="2"/>
          </p:nvPr>
        </p:nvSpPr>
        <p:spPr>
          <a:xfrm>
            <a:off x="242579" y="6361197"/>
            <a:ext cx="9586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2022</a:t>
            </a:r>
            <a:endParaRPr kumimoji="0" lang="ru-RU" sz="8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305381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E29412-260C-4712-AD8A-665262C4B76D}"/>
              </a:ext>
            </a:extLst>
          </p:cNvPr>
          <p:cNvSpPr>
            <a:spLocks noGrp="1"/>
          </p:cNvSpPr>
          <p:nvPr>
            <p:ph type="title"/>
          </p:nvPr>
        </p:nvSpPr>
        <p:spPr/>
        <p:txBody>
          <a:bodyPr/>
          <a:lstStyle/>
          <a:p>
            <a:r>
              <a:rPr lang="fi-FI" dirty="0">
                <a:solidFill>
                  <a:schemeClr val="tx1"/>
                </a:solidFill>
              </a:rPr>
              <a:t>Digilukijoiden profiili</a:t>
            </a:r>
          </a:p>
        </p:txBody>
      </p:sp>
      <p:graphicFrame>
        <p:nvGraphicFramePr>
          <p:cNvPr id="8" name="Sisällön paikkamerkki 7">
            <a:extLst>
              <a:ext uri="{FF2B5EF4-FFF2-40B4-BE49-F238E27FC236}">
                <a16:creationId xmlns:a16="http://schemas.microsoft.com/office/drawing/2014/main" id="{C1BF2370-3EFE-4713-9448-6E734C61A208}"/>
              </a:ext>
            </a:extLst>
          </p:cNvPr>
          <p:cNvGraphicFramePr>
            <a:graphicFrameLocks noGrp="1"/>
          </p:cNvGraphicFramePr>
          <p:nvPr>
            <p:ph idx="1"/>
            <p:extLst>
              <p:ext uri="{D42A27DB-BD31-4B8C-83A1-F6EECF244321}">
                <p14:modId xmlns:p14="http://schemas.microsoft.com/office/powerpoint/2010/main" val="929641288"/>
              </p:ext>
            </p:extLst>
          </p:nvPr>
        </p:nvGraphicFramePr>
        <p:xfrm>
          <a:off x="332864" y="2085969"/>
          <a:ext cx="2480480" cy="1128744"/>
        </p:xfrm>
        <a:graphic>
          <a:graphicData uri="http://schemas.openxmlformats.org/drawingml/2006/chart">
            <c:chart xmlns:c="http://schemas.openxmlformats.org/drawingml/2006/chart" xmlns:r="http://schemas.openxmlformats.org/officeDocument/2006/relationships" r:id="rId3"/>
          </a:graphicData>
        </a:graphic>
      </p:graphicFrame>
      <p:sp>
        <p:nvSpPr>
          <p:cNvPr id="4" name="Päivämäärän paikkamerkki 3">
            <a:extLst>
              <a:ext uri="{FF2B5EF4-FFF2-40B4-BE49-F238E27FC236}">
                <a16:creationId xmlns:a16="http://schemas.microsoft.com/office/drawing/2014/main" id="{0F7FB46A-7177-4FE3-8049-89CB435CC609}"/>
              </a:ext>
            </a:extLst>
          </p:cNvPr>
          <p:cNvSpPr>
            <a:spLocks noGrp="1"/>
          </p:cNvSpPr>
          <p:nvPr>
            <p:ph type="dt" sz="half" idx="2"/>
          </p:nvPr>
        </p:nvSpPr>
        <p:spPr>
          <a:xfrm>
            <a:off x="242578" y="6361195"/>
            <a:ext cx="189545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Digilukijoissa </a:t>
            </a:r>
            <a:r>
              <a:rPr lang="fi-FI" dirty="0">
                <a:solidFill>
                  <a:schemeClr val="tx1"/>
                </a:solidFill>
              </a:rPr>
              <a:t>viikoittain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err="1">
                <a:ln>
                  <a:noFill/>
                </a:ln>
                <a:solidFill>
                  <a:schemeClr val="tx1"/>
                </a:solidFill>
                <a:effectLst/>
                <a:uLnTx/>
                <a:uFillTx/>
                <a:ea typeface="+mn-ea"/>
                <a:cs typeface="+mn-cs"/>
              </a:rPr>
              <a:t>Est</a:t>
            </a:r>
            <a:r>
              <a:rPr kumimoji="0" lang="fi-FI" sz="800" b="0" i="0" u="none" strike="noStrike" kern="1200" cap="none" spc="0" normalizeH="0" baseline="0" noProof="0" dirty="0">
                <a:ln>
                  <a:noFill/>
                </a:ln>
                <a:solidFill>
                  <a:schemeClr val="tx1"/>
                </a:solidFill>
                <a:effectLst/>
                <a:uLnTx/>
                <a:uFillTx/>
                <a:ea typeface="+mn-ea"/>
                <a:cs typeface="+mn-cs"/>
              </a:rPr>
              <a:t>. 2 931 000</a:t>
            </a:r>
            <a:endParaRPr kumimoji="0" lang="ru-RU" sz="800" b="0" i="0" u="none" strike="noStrike" kern="1200" cap="none" spc="0" normalizeH="0" baseline="0" noProof="0" dirty="0">
              <a:ln>
                <a:noFill/>
              </a:ln>
              <a:solidFill>
                <a:schemeClr val="tx1"/>
              </a:solidFill>
              <a:effectLst/>
              <a:uLnTx/>
              <a:uFillTx/>
              <a:ea typeface="+mn-ea"/>
              <a:cs typeface="+mn-cs"/>
            </a:endParaRPr>
          </a:p>
        </p:txBody>
      </p:sp>
      <p:graphicFrame>
        <p:nvGraphicFramePr>
          <p:cNvPr id="16" name="Sisällön paikkamerkki 7">
            <a:extLst>
              <a:ext uri="{FF2B5EF4-FFF2-40B4-BE49-F238E27FC236}">
                <a16:creationId xmlns:a16="http://schemas.microsoft.com/office/drawing/2014/main" id="{4A82777B-4FC7-4D3A-918E-4EA8329ABEA2}"/>
              </a:ext>
            </a:extLst>
          </p:cNvPr>
          <p:cNvGraphicFramePr>
            <a:graphicFrameLocks/>
          </p:cNvGraphicFramePr>
          <p:nvPr>
            <p:extLst>
              <p:ext uri="{D42A27DB-BD31-4B8C-83A1-F6EECF244321}">
                <p14:modId xmlns:p14="http://schemas.microsoft.com/office/powerpoint/2010/main" val="955927996"/>
              </p:ext>
            </p:extLst>
          </p:nvPr>
        </p:nvGraphicFramePr>
        <p:xfrm>
          <a:off x="2347945" y="2085969"/>
          <a:ext cx="3662273" cy="19017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Sisällön paikkamerkki 7">
            <a:extLst>
              <a:ext uri="{FF2B5EF4-FFF2-40B4-BE49-F238E27FC236}">
                <a16:creationId xmlns:a16="http://schemas.microsoft.com/office/drawing/2014/main" id="{DFD62272-219B-4E54-91D8-F744AED87607}"/>
              </a:ext>
            </a:extLst>
          </p:cNvPr>
          <p:cNvGraphicFramePr>
            <a:graphicFrameLocks/>
          </p:cNvGraphicFramePr>
          <p:nvPr>
            <p:extLst>
              <p:ext uri="{D42A27DB-BD31-4B8C-83A1-F6EECF244321}">
                <p14:modId xmlns:p14="http://schemas.microsoft.com/office/powerpoint/2010/main" val="733653883"/>
              </p:ext>
            </p:extLst>
          </p:nvPr>
        </p:nvGraphicFramePr>
        <p:xfrm>
          <a:off x="4358007" y="2088484"/>
          <a:ext cx="4175620" cy="19984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Sisällön paikkamerkki 7">
            <a:extLst>
              <a:ext uri="{FF2B5EF4-FFF2-40B4-BE49-F238E27FC236}">
                <a16:creationId xmlns:a16="http://schemas.microsoft.com/office/drawing/2014/main" id="{544ED137-8B72-485B-8C22-821BB6ED9748}"/>
              </a:ext>
            </a:extLst>
          </p:cNvPr>
          <p:cNvGraphicFramePr>
            <a:graphicFrameLocks/>
          </p:cNvGraphicFramePr>
          <p:nvPr>
            <p:extLst>
              <p:ext uri="{D42A27DB-BD31-4B8C-83A1-F6EECF244321}">
                <p14:modId xmlns:p14="http://schemas.microsoft.com/office/powerpoint/2010/main" val="4074917190"/>
              </p:ext>
            </p:extLst>
          </p:nvPr>
        </p:nvGraphicFramePr>
        <p:xfrm>
          <a:off x="9914226" y="1944923"/>
          <a:ext cx="3030810" cy="19984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Sisällön paikkamerkki 7">
            <a:extLst>
              <a:ext uri="{FF2B5EF4-FFF2-40B4-BE49-F238E27FC236}">
                <a16:creationId xmlns:a16="http://schemas.microsoft.com/office/drawing/2014/main" id="{89562B4F-F0B3-4F3B-8C78-5EC90AC067B6}"/>
              </a:ext>
            </a:extLst>
          </p:cNvPr>
          <p:cNvGraphicFramePr>
            <a:graphicFrameLocks/>
          </p:cNvGraphicFramePr>
          <p:nvPr>
            <p:extLst>
              <p:ext uri="{D42A27DB-BD31-4B8C-83A1-F6EECF244321}">
                <p14:modId xmlns:p14="http://schemas.microsoft.com/office/powerpoint/2010/main" val="3655005542"/>
              </p:ext>
            </p:extLst>
          </p:nvPr>
        </p:nvGraphicFramePr>
        <p:xfrm>
          <a:off x="228747" y="4400163"/>
          <a:ext cx="3242361" cy="19984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Sisällön paikkamerkki 7">
            <a:extLst>
              <a:ext uri="{FF2B5EF4-FFF2-40B4-BE49-F238E27FC236}">
                <a16:creationId xmlns:a16="http://schemas.microsoft.com/office/drawing/2014/main" id="{33B88929-DAFE-475B-9851-E95654071ED3}"/>
              </a:ext>
            </a:extLst>
          </p:cNvPr>
          <p:cNvGraphicFramePr>
            <a:graphicFrameLocks/>
          </p:cNvGraphicFramePr>
          <p:nvPr>
            <p:extLst>
              <p:ext uri="{D42A27DB-BD31-4B8C-83A1-F6EECF244321}">
                <p14:modId xmlns:p14="http://schemas.microsoft.com/office/powerpoint/2010/main" val="2379465126"/>
              </p:ext>
            </p:extLst>
          </p:nvPr>
        </p:nvGraphicFramePr>
        <p:xfrm>
          <a:off x="2778238" y="4523407"/>
          <a:ext cx="3753514" cy="19984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Sisällön paikkamerkki 7">
            <a:extLst>
              <a:ext uri="{FF2B5EF4-FFF2-40B4-BE49-F238E27FC236}">
                <a16:creationId xmlns:a16="http://schemas.microsoft.com/office/drawing/2014/main" id="{376F708B-F5F3-4E87-8550-ADD1E661080B}"/>
              </a:ext>
            </a:extLst>
          </p:cNvPr>
          <p:cNvGraphicFramePr>
            <a:graphicFrameLocks/>
          </p:cNvGraphicFramePr>
          <p:nvPr>
            <p:extLst>
              <p:ext uri="{D42A27DB-BD31-4B8C-83A1-F6EECF244321}">
                <p14:modId xmlns:p14="http://schemas.microsoft.com/office/powerpoint/2010/main" val="1737368250"/>
              </p:ext>
            </p:extLst>
          </p:nvPr>
        </p:nvGraphicFramePr>
        <p:xfrm>
          <a:off x="6010218" y="4549035"/>
          <a:ext cx="3175163" cy="199848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Sisällön paikkamerkki 7">
            <a:extLst>
              <a:ext uri="{FF2B5EF4-FFF2-40B4-BE49-F238E27FC236}">
                <a16:creationId xmlns:a16="http://schemas.microsoft.com/office/drawing/2014/main" id="{5F9B1017-C068-47F2-8035-ED73F2108AEC}"/>
              </a:ext>
            </a:extLst>
          </p:cNvPr>
          <p:cNvGraphicFramePr>
            <a:graphicFrameLocks/>
          </p:cNvGraphicFramePr>
          <p:nvPr>
            <p:extLst>
              <p:ext uri="{D42A27DB-BD31-4B8C-83A1-F6EECF244321}">
                <p14:modId xmlns:p14="http://schemas.microsoft.com/office/powerpoint/2010/main" val="1704773100"/>
              </p:ext>
            </p:extLst>
          </p:nvPr>
        </p:nvGraphicFramePr>
        <p:xfrm>
          <a:off x="9070862" y="4616437"/>
          <a:ext cx="3223049" cy="133141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 name="Sisällön paikkamerkki 7">
            <a:extLst>
              <a:ext uri="{FF2B5EF4-FFF2-40B4-BE49-F238E27FC236}">
                <a16:creationId xmlns:a16="http://schemas.microsoft.com/office/drawing/2014/main" id="{70E1118C-CBC7-AF39-D873-F65B406907BB}"/>
              </a:ext>
            </a:extLst>
          </p:cNvPr>
          <p:cNvGraphicFramePr>
            <a:graphicFrameLocks/>
          </p:cNvGraphicFramePr>
          <p:nvPr>
            <p:extLst>
              <p:ext uri="{D42A27DB-BD31-4B8C-83A1-F6EECF244321}">
                <p14:modId xmlns:p14="http://schemas.microsoft.com/office/powerpoint/2010/main" val="2959590325"/>
              </p:ext>
            </p:extLst>
          </p:nvPr>
        </p:nvGraphicFramePr>
        <p:xfrm>
          <a:off x="7081283" y="2085969"/>
          <a:ext cx="3801870" cy="1998482"/>
        </p:xfrm>
        <a:graphic>
          <a:graphicData uri="http://schemas.openxmlformats.org/drawingml/2006/chart">
            <c:chart xmlns:c="http://schemas.openxmlformats.org/drawingml/2006/chart" xmlns:r="http://schemas.openxmlformats.org/officeDocument/2006/relationships" r:id="rId11"/>
          </a:graphicData>
        </a:graphic>
      </p:graphicFrame>
      <p:pic>
        <p:nvPicPr>
          <p:cNvPr id="7" name="Graphic 21">
            <a:extLst>
              <a:ext uri="{FF2B5EF4-FFF2-40B4-BE49-F238E27FC236}">
                <a16:creationId xmlns:a16="http://schemas.microsoft.com/office/drawing/2014/main" id="{3F2D4C1D-625A-A162-379A-4E61EB71B21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0424" y="1395913"/>
            <a:ext cx="597351" cy="576017"/>
          </a:xfrm>
          <a:prstGeom prst="rect">
            <a:avLst/>
          </a:prstGeom>
        </p:spPr>
      </p:pic>
      <p:pic>
        <p:nvPicPr>
          <p:cNvPr id="10" name="Graphic 17">
            <a:extLst>
              <a:ext uri="{FF2B5EF4-FFF2-40B4-BE49-F238E27FC236}">
                <a16:creationId xmlns:a16="http://schemas.microsoft.com/office/drawing/2014/main" id="{93A865A3-5924-678C-BEA4-F2EE6C34975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52573" y="1370655"/>
            <a:ext cx="818535" cy="626533"/>
          </a:xfrm>
          <a:prstGeom prst="rect">
            <a:avLst/>
          </a:prstGeom>
        </p:spPr>
      </p:pic>
      <p:pic>
        <p:nvPicPr>
          <p:cNvPr id="12" name="Graphic 35">
            <a:extLst>
              <a:ext uri="{FF2B5EF4-FFF2-40B4-BE49-F238E27FC236}">
                <a16:creationId xmlns:a16="http://schemas.microsoft.com/office/drawing/2014/main" id="{D1C93D6A-F920-5630-98B5-87D7D8FFC6D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01729" y="1404468"/>
            <a:ext cx="705986" cy="558906"/>
          </a:xfrm>
          <a:prstGeom prst="rect">
            <a:avLst/>
          </a:prstGeom>
        </p:spPr>
      </p:pic>
      <p:pic>
        <p:nvPicPr>
          <p:cNvPr id="14" name="Graphic 25">
            <a:extLst>
              <a:ext uri="{FF2B5EF4-FFF2-40B4-BE49-F238E27FC236}">
                <a16:creationId xmlns:a16="http://schemas.microsoft.com/office/drawing/2014/main" id="{A1B58ECA-B53B-3FDF-65B3-12BC8325FEB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69781" y="1374597"/>
            <a:ext cx="618649" cy="618649"/>
          </a:xfrm>
          <a:prstGeom prst="rect">
            <a:avLst/>
          </a:prstGeom>
        </p:spPr>
      </p:pic>
      <p:pic>
        <p:nvPicPr>
          <p:cNvPr id="18" name="Graphic 28">
            <a:extLst>
              <a:ext uri="{FF2B5EF4-FFF2-40B4-BE49-F238E27FC236}">
                <a16:creationId xmlns:a16="http://schemas.microsoft.com/office/drawing/2014/main" id="{BA305AF8-A624-46F2-CB22-E9DB0838128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361575" y="1371598"/>
            <a:ext cx="644166" cy="624646"/>
          </a:xfrm>
          <a:prstGeom prst="rect">
            <a:avLst/>
          </a:prstGeom>
        </p:spPr>
      </p:pic>
      <p:pic>
        <p:nvPicPr>
          <p:cNvPr id="20" name="Graphic 20">
            <a:extLst>
              <a:ext uri="{FF2B5EF4-FFF2-40B4-BE49-F238E27FC236}">
                <a16:creationId xmlns:a16="http://schemas.microsoft.com/office/drawing/2014/main" id="{AE9E8738-2931-B829-3357-EE8C2098FF4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78215" y="4033879"/>
            <a:ext cx="575001" cy="469584"/>
          </a:xfrm>
          <a:prstGeom prst="rect">
            <a:avLst/>
          </a:prstGeom>
        </p:spPr>
      </p:pic>
      <p:pic>
        <p:nvPicPr>
          <p:cNvPr id="22" name="Graphic 23">
            <a:extLst>
              <a:ext uri="{FF2B5EF4-FFF2-40B4-BE49-F238E27FC236}">
                <a16:creationId xmlns:a16="http://schemas.microsoft.com/office/drawing/2014/main" id="{697FE08F-F9EE-E54A-2134-36D35C4C88B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503723" y="4125569"/>
            <a:ext cx="734794" cy="377894"/>
          </a:xfrm>
          <a:prstGeom prst="rect">
            <a:avLst/>
          </a:prstGeom>
        </p:spPr>
      </p:pic>
      <p:pic>
        <p:nvPicPr>
          <p:cNvPr id="24" name="Graphic 29">
            <a:extLst>
              <a:ext uri="{FF2B5EF4-FFF2-40B4-BE49-F238E27FC236}">
                <a16:creationId xmlns:a16="http://schemas.microsoft.com/office/drawing/2014/main" id="{C58295A8-31CB-2208-00BE-47664E07567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418651" y="3995448"/>
            <a:ext cx="588281" cy="638136"/>
          </a:xfrm>
          <a:prstGeom prst="rect">
            <a:avLst/>
          </a:prstGeom>
        </p:spPr>
      </p:pic>
      <p:pic>
        <p:nvPicPr>
          <p:cNvPr id="28" name="Graphic 18">
            <a:extLst>
              <a:ext uri="{FF2B5EF4-FFF2-40B4-BE49-F238E27FC236}">
                <a16:creationId xmlns:a16="http://schemas.microsoft.com/office/drawing/2014/main" id="{FDE9E593-281B-97BC-F13E-32DB62C1F4F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277041" y="4151853"/>
            <a:ext cx="483915" cy="414784"/>
          </a:xfrm>
          <a:prstGeom prst="rect">
            <a:avLst/>
          </a:prstGeom>
        </p:spPr>
      </p:pic>
    </p:spTree>
    <p:extLst>
      <p:ext uri="{BB962C8B-B14F-4D97-AF65-F5344CB8AC3E}">
        <p14:creationId xmlns:p14="http://schemas.microsoft.com/office/powerpoint/2010/main" val="934342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E2C562-CC2C-7FAD-AC66-C44A55EDF49C}"/>
              </a:ext>
            </a:extLst>
          </p:cNvPr>
          <p:cNvSpPr>
            <a:spLocks noGrp="1"/>
          </p:cNvSpPr>
          <p:nvPr>
            <p:ph type="title"/>
          </p:nvPr>
        </p:nvSpPr>
        <p:spPr/>
        <p:txBody>
          <a:bodyPr/>
          <a:lstStyle/>
          <a:p>
            <a:r>
              <a:rPr lang="fi-FI" dirty="0">
                <a:solidFill>
                  <a:schemeClr val="tx1"/>
                </a:solidFill>
              </a:rPr>
              <a:t>Verkko-ostaminen</a:t>
            </a:r>
            <a:br>
              <a:rPr lang="fi-FI" dirty="0">
                <a:solidFill>
                  <a:schemeClr val="tx1"/>
                </a:solidFill>
              </a:rPr>
            </a:br>
            <a:r>
              <a:rPr lang="en-US" sz="1400" dirty="0" err="1">
                <a:solidFill>
                  <a:schemeClr val="tx1"/>
                </a:solidFill>
              </a:rPr>
              <a:t>Kärkimedia</a:t>
            </a:r>
            <a:r>
              <a:rPr lang="en-US" sz="1400" dirty="0">
                <a:solidFill>
                  <a:schemeClr val="tx1"/>
                </a:solidFill>
              </a:rPr>
              <a:t> </a:t>
            </a:r>
            <a:r>
              <a:rPr lang="en-US" sz="1400" dirty="0" err="1">
                <a:solidFill>
                  <a:schemeClr val="tx1"/>
                </a:solidFill>
              </a:rPr>
              <a:t>näköis</a:t>
            </a:r>
            <a:r>
              <a:rPr lang="en-US" sz="1400" baseline="0" dirty="0" err="1">
                <a:solidFill>
                  <a:schemeClr val="tx1"/>
                </a:solidFill>
              </a:rPr>
              <a:t>lehden</a:t>
            </a:r>
            <a:r>
              <a:rPr lang="en-US" sz="1400" baseline="0" dirty="0">
                <a:solidFill>
                  <a:schemeClr val="tx1"/>
                </a:solidFill>
              </a:rPr>
              <a:t> </a:t>
            </a:r>
            <a:r>
              <a:rPr lang="en-US" sz="1400" dirty="0" err="1">
                <a:solidFill>
                  <a:schemeClr val="tx1"/>
                </a:solidFill>
              </a:rPr>
              <a:t>viikkolukijat</a:t>
            </a:r>
            <a:r>
              <a:rPr lang="en-US" sz="1400" dirty="0">
                <a:solidFill>
                  <a:schemeClr val="tx1"/>
                </a:solidFill>
              </a:rPr>
              <a:t> (est. 652 </a:t>
            </a:r>
            <a:r>
              <a:rPr lang="en-US" sz="1400" baseline="0" dirty="0">
                <a:solidFill>
                  <a:schemeClr val="tx1"/>
                </a:solidFill>
              </a:rPr>
              <a:t>300)</a:t>
            </a:r>
            <a:br>
              <a:rPr lang="en-US" sz="1400" dirty="0">
                <a:solidFill>
                  <a:schemeClr val="tx1"/>
                </a:solidFill>
              </a:rPr>
            </a:br>
            <a:endParaRPr lang="fi-FI" sz="1400" dirty="0">
              <a:solidFill>
                <a:schemeClr val="tx1"/>
              </a:solidFill>
            </a:endParaRPr>
          </a:p>
        </p:txBody>
      </p:sp>
      <p:graphicFrame>
        <p:nvGraphicFramePr>
          <p:cNvPr id="6" name="Sisällön paikkamerkki 5">
            <a:extLst>
              <a:ext uri="{FF2B5EF4-FFF2-40B4-BE49-F238E27FC236}">
                <a16:creationId xmlns:a16="http://schemas.microsoft.com/office/drawing/2014/main" id="{64CF11AA-AC13-01FA-39C1-1FC403FAFDB5}"/>
              </a:ext>
            </a:extLst>
          </p:cNvPr>
          <p:cNvGraphicFramePr>
            <a:graphicFrameLocks noGrp="1"/>
          </p:cNvGraphicFramePr>
          <p:nvPr>
            <p:ph idx="1"/>
            <p:extLst>
              <p:ext uri="{D42A27DB-BD31-4B8C-83A1-F6EECF244321}">
                <p14:modId xmlns:p14="http://schemas.microsoft.com/office/powerpoint/2010/main" val="4118283835"/>
              </p:ext>
            </p:extLst>
          </p:nvPr>
        </p:nvGraphicFramePr>
        <p:xfrm>
          <a:off x="85629" y="1475780"/>
          <a:ext cx="4586290" cy="52471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Kaavio 8">
            <a:extLst>
              <a:ext uri="{FF2B5EF4-FFF2-40B4-BE49-F238E27FC236}">
                <a16:creationId xmlns:a16="http://schemas.microsoft.com/office/drawing/2014/main" id="{D31C435E-37E7-C15F-9EE1-B1D9ED468063}"/>
              </a:ext>
            </a:extLst>
          </p:cNvPr>
          <p:cNvGraphicFramePr/>
          <p:nvPr>
            <p:extLst>
              <p:ext uri="{D42A27DB-BD31-4B8C-83A1-F6EECF244321}">
                <p14:modId xmlns:p14="http://schemas.microsoft.com/office/powerpoint/2010/main" val="3907115610"/>
              </p:ext>
            </p:extLst>
          </p:nvPr>
        </p:nvGraphicFramePr>
        <p:xfrm>
          <a:off x="5738349" y="1479175"/>
          <a:ext cx="6234858" cy="5091954"/>
        </p:xfrm>
        <a:graphic>
          <a:graphicData uri="http://schemas.openxmlformats.org/drawingml/2006/chart">
            <c:chart xmlns:c="http://schemas.openxmlformats.org/drawingml/2006/chart" xmlns:r="http://schemas.openxmlformats.org/officeDocument/2006/relationships" r:id="rId3"/>
          </a:graphicData>
        </a:graphic>
      </p:graphicFrame>
      <p:sp>
        <p:nvSpPr>
          <p:cNvPr id="10" name="Date Placeholder 3">
            <a:extLst>
              <a:ext uri="{FF2B5EF4-FFF2-40B4-BE49-F238E27FC236}">
                <a16:creationId xmlns:a16="http://schemas.microsoft.com/office/drawing/2014/main" id="{9A12B0C2-2420-0570-9FB3-A4F42F80CA21}"/>
              </a:ext>
            </a:extLst>
          </p:cNvPr>
          <p:cNvSpPr>
            <a:spLocks noGrp="1"/>
          </p:cNvSpPr>
          <p:nvPr>
            <p:ph type="dt" sz="half" idx="2"/>
          </p:nvPr>
        </p:nvSpPr>
        <p:spPr>
          <a:xfrm>
            <a:off x="242579" y="6361197"/>
            <a:ext cx="9586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a:t>
            </a:r>
            <a:endParaRPr kumimoji="0" lang="ru-RU" sz="8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327352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E2C562-CC2C-7FAD-AC66-C44A55EDF49C}"/>
              </a:ext>
            </a:extLst>
          </p:cNvPr>
          <p:cNvSpPr>
            <a:spLocks noGrp="1"/>
          </p:cNvSpPr>
          <p:nvPr>
            <p:ph type="title"/>
          </p:nvPr>
        </p:nvSpPr>
        <p:spPr/>
        <p:txBody>
          <a:bodyPr/>
          <a:lstStyle/>
          <a:p>
            <a:r>
              <a:rPr lang="fi-FI" dirty="0">
                <a:solidFill>
                  <a:schemeClr val="tx1"/>
                </a:solidFill>
              </a:rPr>
              <a:t>Verkko-ostaminen</a:t>
            </a:r>
            <a:br>
              <a:rPr lang="fi-FI" dirty="0">
                <a:solidFill>
                  <a:schemeClr val="tx1"/>
                </a:solidFill>
              </a:rPr>
            </a:br>
            <a:r>
              <a:rPr lang="en-US" sz="1400" dirty="0">
                <a:solidFill>
                  <a:schemeClr val="tx1"/>
                </a:solidFill>
              </a:rPr>
              <a:t>Kärkimedia </a:t>
            </a:r>
            <a:r>
              <a:rPr lang="en-US" sz="1400" dirty="0" err="1">
                <a:solidFill>
                  <a:schemeClr val="tx1"/>
                </a:solidFill>
              </a:rPr>
              <a:t>näköis</a:t>
            </a:r>
            <a:r>
              <a:rPr lang="en-US" sz="1400" baseline="0" dirty="0" err="1">
                <a:solidFill>
                  <a:schemeClr val="tx1"/>
                </a:solidFill>
              </a:rPr>
              <a:t>lehden</a:t>
            </a:r>
            <a:r>
              <a:rPr lang="en-US" sz="1400" baseline="0" dirty="0">
                <a:solidFill>
                  <a:schemeClr val="tx1"/>
                </a:solidFill>
              </a:rPr>
              <a:t> </a:t>
            </a:r>
            <a:r>
              <a:rPr lang="en-US" sz="1400" dirty="0" err="1">
                <a:solidFill>
                  <a:schemeClr val="tx1"/>
                </a:solidFill>
              </a:rPr>
              <a:t>lukijat</a:t>
            </a:r>
            <a:r>
              <a:rPr lang="en-US" sz="1400" dirty="0">
                <a:solidFill>
                  <a:schemeClr val="tx1"/>
                </a:solidFill>
              </a:rPr>
              <a:t> (est. 417</a:t>
            </a:r>
            <a:r>
              <a:rPr lang="en-US" sz="1400" baseline="0" dirty="0">
                <a:solidFill>
                  <a:schemeClr val="tx1"/>
                </a:solidFill>
              </a:rPr>
              <a:t> 000)</a:t>
            </a:r>
            <a:br>
              <a:rPr lang="en-US" sz="1400" dirty="0">
                <a:solidFill>
                  <a:schemeClr val="tx1"/>
                </a:solidFill>
              </a:rPr>
            </a:br>
            <a:endParaRPr lang="fi-FI" sz="1400" dirty="0">
              <a:solidFill>
                <a:schemeClr val="tx1"/>
              </a:solidFill>
            </a:endParaRPr>
          </a:p>
        </p:txBody>
      </p:sp>
      <p:graphicFrame>
        <p:nvGraphicFramePr>
          <p:cNvPr id="6" name="Sisällön paikkamerkki 5">
            <a:extLst>
              <a:ext uri="{FF2B5EF4-FFF2-40B4-BE49-F238E27FC236}">
                <a16:creationId xmlns:a16="http://schemas.microsoft.com/office/drawing/2014/main" id="{64CF11AA-AC13-01FA-39C1-1FC403FAFDB5}"/>
              </a:ext>
            </a:extLst>
          </p:cNvPr>
          <p:cNvGraphicFramePr>
            <a:graphicFrameLocks noGrp="1"/>
          </p:cNvGraphicFramePr>
          <p:nvPr>
            <p:ph idx="1"/>
          </p:nvPr>
        </p:nvGraphicFramePr>
        <p:xfrm>
          <a:off x="355954" y="1495311"/>
          <a:ext cx="5167022" cy="52197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Kaavio 8">
            <a:extLst>
              <a:ext uri="{FF2B5EF4-FFF2-40B4-BE49-F238E27FC236}">
                <a16:creationId xmlns:a16="http://schemas.microsoft.com/office/drawing/2014/main" id="{D31C435E-37E7-C15F-9EE1-B1D9ED468063}"/>
              </a:ext>
            </a:extLst>
          </p:cNvPr>
          <p:cNvGraphicFramePr/>
          <p:nvPr/>
        </p:nvGraphicFramePr>
        <p:xfrm>
          <a:off x="5636351" y="1495310"/>
          <a:ext cx="5992369" cy="5091954"/>
        </p:xfrm>
        <a:graphic>
          <a:graphicData uri="http://schemas.openxmlformats.org/drawingml/2006/chart">
            <c:chart xmlns:c="http://schemas.openxmlformats.org/drawingml/2006/chart" xmlns:r="http://schemas.openxmlformats.org/officeDocument/2006/relationships" r:id="rId3"/>
          </a:graphicData>
        </a:graphic>
      </p:graphicFrame>
      <p:sp>
        <p:nvSpPr>
          <p:cNvPr id="10" name="Date Placeholder 3">
            <a:extLst>
              <a:ext uri="{FF2B5EF4-FFF2-40B4-BE49-F238E27FC236}">
                <a16:creationId xmlns:a16="http://schemas.microsoft.com/office/drawing/2014/main" id="{9A12B0C2-2420-0570-9FB3-A4F42F80CA21}"/>
              </a:ext>
            </a:extLst>
          </p:cNvPr>
          <p:cNvSpPr>
            <a:spLocks noGrp="1"/>
          </p:cNvSpPr>
          <p:nvPr>
            <p:ph type="dt" sz="half" idx="2"/>
          </p:nvPr>
        </p:nvSpPr>
        <p:spPr>
          <a:xfrm>
            <a:off x="242579" y="6361197"/>
            <a:ext cx="9586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2022</a:t>
            </a:r>
            <a:endParaRPr kumimoji="0" lang="ru-RU" sz="8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205433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641645-E34E-E4B7-92AB-4CF1C4B28CCF}"/>
              </a:ext>
            </a:extLst>
          </p:cNvPr>
          <p:cNvSpPr>
            <a:spLocks noGrp="1"/>
          </p:cNvSpPr>
          <p:nvPr>
            <p:ph type="title"/>
          </p:nvPr>
        </p:nvSpPr>
        <p:spPr/>
        <p:txBody>
          <a:bodyPr/>
          <a:lstStyle/>
          <a:p>
            <a:r>
              <a:rPr lang="fi-FI" sz="2800" dirty="0">
                <a:solidFill>
                  <a:schemeClr val="tx1"/>
                </a:solidFill>
              </a:rPr>
              <a:t>Painettua- ja näköislehteä lukee suuri enemmistö aamuisin ennen klo 9.00. Verkkosivuja luetaan tasaisesti pitkin päivää iltamyöhään asti.</a:t>
            </a:r>
          </a:p>
        </p:txBody>
      </p:sp>
      <p:graphicFrame>
        <p:nvGraphicFramePr>
          <p:cNvPr id="6" name="Sisällön paikkamerkki 5">
            <a:extLst>
              <a:ext uri="{FF2B5EF4-FFF2-40B4-BE49-F238E27FC236}">
                <a16:creationId xmlns:a16="http://schemas.microsoft.com/office/drawing/2014/main" id="{90D39CCE-ECF5-6ACA-7C15-2A886CA5C403}"/>
              </a:ext>
            </a:extLst>
          </p:cNvPr>
          <p:cNvGraphicFramePr>
            <a:graphicFrameLocks noGrp="1"/>
          </p:cNvGraphicFramePr>
          <p:nvPr>
            <p:ph idx="1"/>
            <p:extLst>
              <p:ext uri="{D42A27DB-BD31-4B8C-83A1-F6EECF244321}">
                <p14:modId xmlns:p14="http://schemas.microsoft.com/office/powerpoint/2010/main" val="726048612"/>
              </p:ext>
            </p:extLst>
          </p:nvPr>
        </p:nvGraphicFramePr>
        <p:xfrm>
          <a:off x="460375" y="1807534"/>
          <a:ext cx="11288713" cy="42549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ruutu 7">
            <a:extLst>
              <a:ext uri="{FF2B5EF4-FFF2-40B4-BE49-F238E27FC236}">
                <a16:creationId xmlns:a16="http://schemas.microsoft.com/office/drawing/2014/main" id="{EEE7CDBD-48C8-4476-69C0-6BD8542BFDAC}"/>
              </a:ext>
            </a:extLst>
          </p:cNvPr>
          <p:cNvSpPr txBox="1"/>
          <p:nvPr/>
        </p:nvSpPr>
        <p:spPr>
          <a:xfrm>
            <a:off x="304800" y="6226877"/>
            <a:ext cx="10861040" cy="707886"/>
          </a:xfrm>
          <a:prstGeom prst="rect">
            <a:avLst/>
          </a:prstGeom>
          <a:noFill/>
        </p:spPr>
        <p:txBody>
          <a:bodyPr wrap="square">
            <a:spAutoFit/>
          </a:bodyPr>
          <a:lstStyle/>
          <a:p>
            <a:r>
              <a:rPr lang="fi-FI" sz="1000" dirty="0"/>
              <a:t>Mihin aikaan luet yleensä omaa sanomalehteäsi painettuna lehtenä / digitaalisena verkkosivuilta tai sovelluksesta (muuna kuin näköislehtenä) / näköislehtenä ARKISIN (MA-PE) ? Jos luet lehteä useampaan kertaan, merkitse kaikki kellonajat, jolloin lehteä yleensä luet. -&gt; Osuudet laskettu lehteä arkisin lukevien keskuudesta.</a:t>
            </a:r>
          </a:p>
          <a:p>
            <a:r>
              <a:rPr lang="fi-FI" sz="1000" dirty="0"/>
              <a:t>Lähde: Kärkimedian lukemistutkimus 2022</a:t>
            </a:r>
          </a:p>
          <a:p>
            <a:endParaRPr lang="fi-FI" sz="1000" dirty="0"/>
          </a:p>
        </p:txBody>
      </p:sp>
      <p:sp>
        <p:nvSpPr>
          <p:cNvPr id="3" name="Tekstiruutu 2">
            <a:extLst>
              <a:ext uri="{FF2B5EF4-FFF2-40B4-BE49-F238E27FC236}">
                <a16:creationId xmlns:a16="http://schemas.microsoft.com/office/drawing/2014/main" id="{0C052124-55A1-8843-5C82-11979F4808B7}"/>
              </a:ext>
            </a:extLst>
          </p:cNvPr>
          <p:cNvSpPr txBox="1"/>
          <p:nvPr/>
        </p:nvSpPr>
        <p:spPr>
          <a:xfrm>
            <a:off x="191155" y="4204157"/>
            <a:ext cx="320922" cy="276999"/>
          </a:xfrm>
          <a:prstGeom prst="rect">
            <a:avLst/>
          </a:prstGeom>
          <a:noFill/>
        </p:spPr>
        <p:txBody>
          <a:bodyPr wrap="none" rtlCol="0">
            <a:spAutoFit/>
          </a:bodyPr>
          <a:lstStyle/>
          <a:p>
            <a:r>
              <a:rPr lang="fi-FI" sz="1200" dirty="0"/>
              <a:t>%</a:t>
            </a:r>
          </a:p>
        </p:txBody>
      </p:sp>
      <p:sp>
        <p:nvSpPr>
          <p:cNvPr id="5" name="Ellipsi 4">
            <a:extLst>
              <a:ext uri="{FF2B5EF4-FFF2-40B4-BE49-F238E27FC236}">
                <a16:creationId xmlns:a16="http://schemas.microsoft.com/office/drawing/2014/main" id="{B3CCF1F3-4FC1-8E84-A678-105AA03FE7A8}"/>
              </a:ext>
            </a:extLst>
          </p:cNvPr>
          <p:cNvSpPr/>
          <p:nvPr/>
        </p:nvSpPr>
        <p:spPr>
          <a:xfrm>
            <a:off x="10441304" y="1472371"/>
            <a:ext cx="1559841" cy="15035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b="1" dirty="0">
                <a:ea typeface="Source Sans Pro" panose="020B0503030403020204" pitchFamily="34" charset="0"/>
              </a:rPr>
              <a:t>Näköislehden </a:t>
            </a:r>
            <a:r>
              <a:rPr lang="fi-FI" sz="1100" b="1" dirty="0" err="1">
                <a:ea typeface="Source Sans Pro" panose="020B0503030403020204" pitchFamily="34" charset="0"/>
              </a:rPr>
              <a:t>k</a:t>
            </a:r>
            <a:r>
              <a:rPr lang="fi-FI" sz="1100" b="1" dirty="0" err="1">
                <a:latin typeface="+mn-lt"/>
                <a:ea typeface="Source Sans Pro" panose="020B0503030403020204" pitchFamily="34" charset="0"/>
              </a:rPr>
              <a:t>eskimää-räinen</a:t>
            </a:r>
            <a:r>
              <a:rPr lang="fi-FI" sz="1100" b="1" dirty="0">
                <a:latin typeface="+mn-lt"/>
                <a:ea typeface="Source Sans Pro" panose="020B0503030403020204" pitchFamily="34" charset="0"/>
              </a:rPr>
              <a:t> lukuaika</a:t>
            </a:r>
          </a:p>
          <a:p>
            <a:pPr algn="ctr"/>
            <a:r>
              <a:rPr lang="fi-FI" sz="1400" b="1" dirty="0">
                <a:latin typeface="+mn-lt"/>
                <a:ea typeface="Source Sans Pro" panose="020B0503030403020204" pitchFamily="34" charset="0"/>
              </a:rPr>
              <a:t>33 MIN</a:t>
            </a:r>
          </a:p>
        </p:txBody>
      </p:sp>
    </p:spTree>
    <p:extLst>
      <p:ext uri="{BB962C8B-B14F-4D97-AF65-F5344CB8AC3E}">
        <p14:creationId xmlns:p14="http://schemas.microsoft.com/office/powerpoint/2010/main" val="716856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641645-E34E-E4B7-92AB-4CF1C4B28CCF}"/>
              </a:ext>
            </a:extLst>
          </p:cNvPr>
          <p:cNvSpPr>
            <a:spLocks noGrp="1"/>
          </p:cNvSpPr>
          <p:nvPr>
            <p:ph type="title"/>
          </p:nvPr>
        </p:nvSpPr>
        <p:spPr/>
        <p:txBody>
          <a:bodyPr/>
          <a:lstStyle/>
          <a:p>
            <a:r>
              <a:rPr lang="fi-FI" dirty="0">
                <a:solidFill>
                  <a:schemeClr val="tx1"/>
                </a:solidFill>
              </a:rPr>
              <a:t>Viikonloppuisin lehti luetaan hieman myöhemmin kuin arkisin.</a:t>
            </a:r>
          </a:p>
        </p:txBody>
      </p:sp>
      <p:graphicFrame>
        <p:nvGraphicFramePr>
          <p:cNvPr id="6" name="Sisällön paikkamerkki 5">
            <a:extLst>
              <a:ext uri="{FF2B5EF4-FFF2-40B4-BE49-F238E27FC236}">
                <a16:creationId xmlns:a16="http://schemas.microsoft.com/office/drawing/2014/main" id="{90D39CCE-ECF5-6ACA-7C15-2A886CA5C403}"/>
              </a:ext>
            </a:extLst>
          </p:cNvPr>
          <p:cNvGraphicFramePr>
            <a:graphicFrameLocks noGrp="1"/>
          </p:cNvGraphicFramePr>
          <p:nvPr>
            <p:ph idx="1"/>
            <p:extLst>
              <p:ext uri="{D42A27DB-BD31-4B8C-83A1-F6EECF244321}">
                <p14:modId xmlns:p14="http://schemas.microsoft.com/office/powerpoint/2010/main" val="1207397514"/>
              </p:ext>
            </p:extLst>
          </p:nvPr>
        </p:nvGraphicFramePr>
        <p:xfrm>
          <a:off x="451643" y="1691640"/>
          <a:ext cx="11288713"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39AFFA09-80FD-8D52-64F5-8FCEA1C0A264}"/>
              </a:ext>
            </a:extLst>
          </p:cNvPr>
          <p:cNvSpPr txBox="1"/>
          <p:nvPr/>
        </p:nvSpPr>
        <p:spPr>
          <a:xfrm>
            <a:off x="304800" y="6198590"/>
            <a:ext cx="9855200" cy="553998"/>
          </a:xfrm>
          <a:prstGeom prst="rect">
            <a:avLst/>
          </a:prstGeom>
          <a:noFill/>
        </p:spPr>
        <p:txBody>
          <a:bodyPr wrap="square">
            <a:spAutoFit/>
          </a:bodyPr>
          <a:lstStyle/>
          <a:p>
            <a:r>
              <a:rPr lang="fi-FI" sz="1000" dirty="0"/>
              <a:t>Mihin aikaan luet yleensä omaa sanomalehteäsi painettuna lehtenä / digitaalisena verkkosivuilta tai sovelluksesta (muuna kuin näköislehtenä) / näköislehtenä </a:t>
            </a:r>
            <a:r>
              <a:rPr lang="fi-FI" sz="1000" dirty="0">
                <a:effectLst/>
                <a:ea typeface="Calibri" panose="020F0502020204030204" pitchFamily="34" charset="0"/>
                <a:cs typeface="Times New Roman" panose="02020603050405020304" pitchFamily="18" charset="0"/>
              </a:rPr>
              <a:t>(LA-SU)? </a:t>
            </a:r>
            <a:r>
              <a:rPr lang="fi-FI" sz="1000" dirty="0"/>
              <a:t>? Jos luet lehteä useampaan kertaan, merkitse kaikki kellonajat, jolloin lehteä yleensä luet. * -&gt; Osuudet laskettu lehteä viikonloppuisin lukevien keskuudesta</a:t>
            </a:r>
          </a:p>
          <a:p>
            <a:r>
              <a:rPr lang="fi-FI" sz="1000" dirty="0"/>
              <a:t>Lähde: Kärkimedian lukemistutkimus 2022</a:t>
            </a:r>
          </a:p>
        </p:txBody>
      </p:sp>
      <p:sp>
        <p:nvSpPr>
          <p:cNvPr id="4" name="Tekstiruutu 3">
            <a:extLst>
              <a:ext uri="{FF2B5EF4-FFF2-40B4-BE49-F238E27FC236}">
                <a16:creationId xmlns:a16="http://schemas.microsoft.com/office/drawing/2014/main" id="{45A6E840-6D8F-8531-252F-1E29C802E3BC}"/>
              </a:ext>
            </a:extLst>
          </p:cNvPr>
          <p:cNvSpPr txBox="1"/>
          <p:nvPr/>
        </p:nvSpPr>
        <p:spPr>
          <a:xfrm>
            <a:off x="190853" y="4065657"/>
            <a:ext cx="320922" cy="276999"/>
          </a:xfrm>
          <a:prstGeom prst="rect">
            <a:avLst/>
          </a:prstGeom>
          <a:noFill/>
        </p:spPr>
        <p:txBody>
          <a:bodyPr wrap="none" rtlCol="0">
            <a:spAutoFit/>
          </a:bodyPr>
          <a:lstStyle/>
          <a:p>
            <a:r>
              <a:rPr lang="fi-FI" sz="1200" dirty="0"/>
              <a:t>%</a:t>
            </a:r>
          </a:p>
        </p:txBody>
      </p:sp>
      <p:sp>
        <p:nvSpPr>
          <p:cNvPr id="5" name="Ellipsi 4">
            <a:extLst>
              <a:ext uri="{FF2B5EF4-FFF2-40B4-BE49-F238E27FC236}">
                <a16:creationId xmlns:a16="http://schemas.microsoft.com/office/drawing/2014/main" id="{E4783F3E-88AA-A42A-0C3D-440683F69239}"/>
              </a:ext>
            </a:extLst>
          </p:cNvPr>
          <p:cNvSpPr/>
          <p:nvPr/>
        </p:nvSpPr>
        <p:spPr>
          <a:xfrm>
            <a:off x="10441304" y="1196975"/>
            <a:ext cx="1559841" cy="15035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b="1" dirty="0">
                <a:ea typeface="Source Sans Pro" panose="020B0503030403020204" pitchFamily="34" charset="0"/>
              </a:rPr>
              <a:t>Näköislehden </a:t>
            </a:r>
            <a:r>
              <a:rPr lang="fi-FI" sz="1100" b="1" dirty="0" err="1">
                <a:ea typeface="Source Sans Pro" panose="020B0503030403020204" pitchFamily="34" charset="0"/>
              </a:rPr>
              <a:t>k</a:t>
            </a:r>
            <a:r>
              <a:rPr lang="fi-FI" sz="1100" b="1" dirty="0" err="1">
                <a:latin typeface="+mn-lt"/>
                <a:ea typeface="Source Sans Pro" panose="020B0503030403020204" pitchFamily="34" charset="0"/>
              </a:rPr>
              <a:t>eskimää-räinen</a:t>
            </a:r>
            <a:r>
              <a:rPr lang="fi-FI" sz="1100" b="1" dirty="0">
                <a:latin typeface="+mn-lt"/>
                <a:ea typeface="Source Sans Pro" panose="020B0503030403020204" pitchFamily="34" charset="0"/>
              </a:rPr>
              <a:t> lukuaika</a:t>
            </a:r>
          </a:p>
          <a:p>
            <a:pPr algn="ctr"/>
            <a:r>
              <a:rPr lang="fi-FI" sz="1400" b="1" dirty="0">
                <a:latin typeface="+mn-lt"/>
                <a:ea typeface="Source Sans Pro" panose="020B0503030403020204" pitchFamily="34" charset="0"/>
              </a:rPr>
              <a:t>38 MIN</a:t>
            </a:r>
          </a:p>
        </p:txBody>
      </p:sp>
    </p:spTree>
    <p:extLst>
      <p:ext uri="{BB962C8B-B14F-4D97-AF65-F5344CB8AC3E}">
        <p14:creationId xmlns:p14="http://schemas.microsoft.com/office/powerpoint/2010/main" val="420379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311162-0F9D-EE9C-FB6E-541A63EDD2B8}"/>
              </a:ext>
            </a:extLst>
          </p:cNvPr>
          <p:cNvSpPr>
            <a:spLocks noGrp="1"/>
          </p:cNvSpPr>
          <p:nvPr>
            <p:ph type="title"/>
          </p:nvPr>
        </p:nvSpPr>
        <p:spPr/>
        <p:txBody>
          <a:bodyPr/>
          <a:lstStyle/>
          <a:p>
            <a:r>
              <a:rPr lang="fi-FI" sz="2400" dirty="0">
                <a:solidFill>
                  <a:schemeClr val="tx1"/>
                </a:solidFill>
              </a:rPr>
              <a:t>Verkkosivujen/sovelluksen ja näköislehden lukemistavat ovat erilaiset. Verkkosivuja luetaan monta kertaa päivässä kun taas näköislehden lukee moni yhdeltä istumalta </a:t>
            </a:r>
          </a:p>
        </p:txBody>
      </p:sp>
      <p:graphicFrame>
        <p:nvGraphicFramePr>
          <p:cNvPr id="9" name="Sisällön paikkamerkki 8">
            <a:extLst>
              <a:ext uri="{FF2B5EF4-FFF2-40B4-BE49-F238E27FC236}">
                <a16:creationId xmlns:a16="http://schemas.microsoft.com/office/drawing/2014/main" id="{5CE260E5-EA16-D5EE-799E-DDD42EE4FAC5}"/>
              </a:ext>
            </a:extLst>
          </p:cNvPr>
          <p:cNvGraphicFramePr>
            <a:graphicFrameLocks noGrp="1"/>
          </p:cNvGraphicFramePr>
          <p:nvPr>
            <p:ph idx="1"/>
            <p:extLst>
              <p:ext uri="{D42A27DB-BD31-4B8C-83A1-F6EECF244321}">
                <p14:modId xmlns:p14="http://schemas.microsoft.com/office/powerpoint/2010/main" val="2684857370"/>
              </p:ext>
            </p:extLst>
          </p:nvPr>
        </p:nvGraphicFramePr>
        <p:xfrm>
          <a:off x="442912" y="1615440"/>
          <a:ext cx="11226800" cy="447207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1">
            <a:extLst>
              <a:ext uri="{FF2B5EF4-FFF2-40B4-BE49-F238E27FC236}">
                <a16:creationId xmlns:a16="http://schemas.microsoft.com/office/drawing/2014/main" id="{8E205410-C66A-4522-324A-2A73AA0CA8E7}"/>
              </a:ext>
            </a:extLst>
          </p:cNvPr>
          <p:cNvSpPr txBox="1"/>
          <p:nvPr/>
        </p:nvSpPr>
        <p:spPr>
          <a:xfrm>
            <a:off x="233680" y="6398645"/>
            <a:ext cx="11155680" cy="245003"/>
          </a:xfrm>
          <a:prstGeom prst="rect">
            <a:avLst/>
          </a:prstGeom>
          <a:noFill/>
        </p:spPr>
        <p:txBody>
          <a:bodyPr wrap="square">
            <a:spAutoFit/>
          </a:bodyPr>
          <a:lstStyle/>
          <a:p>
            <a:pPr>
              <a:lnSpc>
                <a:spcPct val="107000"/>
              </a:lnSpc>
              <a:spcAft>
                <a:spcPts val="800"/>
              </a:spcAft>
            </a:pPr>
            <a:r>
              <a:rPr lang="fi-FI" sz="1000" dirty="0">
                <a:effectLst/>
                <a:ea typeface="Calibri" panose="020F0502020204030204" pitchFamily="34" charset="0"/>
                <a:cs typeface="Times New Roman" panose="02020603050405020304" pitchFamily="18" charset="0"/>
              </a:rPr>
              <a:t>Kuinka usein sinulla on tapana lukea oman sanomalehtesi verkkosivuja tai sovellusta (muuta kuin näköislehteä) / näköislehteä?</a:t>
            </a:r>
          </a:p>
        </p:txBody>
      </p:sp>
    </p:spTree>
    <p:extLst>
      <p:ext uri="{BB962C8B-B14F-4D97-AF65-F5344CB8AC3E}">
        <p14:creationId xmlns:p14="http://schemas.microsoft.com/office/powerpoint/2010/main" val="888894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311162-0F9D-EE9C-FB6E-541A63EDD2B8}"/>
              </a:ext>
            </a:extLst>
          </p:cNvPr>
          <p:cNvSpPr>
            <a:spLocks noGrp="1"/>
          </p:cNvSpPr>
          <p:nvPr>
            <p:ph type="title"/>
          </p:nvPr>
        </p:nvSpPr>
        <p:spPr>
          <a:xfrm>
            <a:off x="442912" y="381494"/>
            <a:ext cx="11306175" cy="737620"/>
          </a:xfrm>
        </p:spPr>
        <p:txBody>
          <a:bodyPr/>
          <a:lstStyle/>
          <a:p>
            <a:r>
              <a:rPr lang="fi-FI" sz="2400" dirty="0">
                <a:solidFill>
                  <a:schemeClr val="tx1"/>
                </a:solidFill>
              </a:rPr>
              <a:t>Verkkosivuja tai sovellusta luetaan selvästi yleisimmin puhelimella. Näköislehden lukeminen jakaantuu tasaisemmin eri laitteiden kesken. </a:t>
            </a:r>
          </a:p>
        </p:txBody>
      </p:sp>
      <p:graphicFrame>
        <p:nvGraphicFramePr>
          <p:cNvPr id="9" name="Sisällön paikkamerkki 8">
            <a:extLst>
              <a:ext uri="{FF2B5EF4-FFF2-40B4-BE49-F238E27FC236}">
                <a16:creationId xmlns:a16="http://schemas.microsoft.com/office/drawing/2014/main" id="{5CE260E5-EA16-D5EE-799E-DDD42EE4FAC5}"/>
              </a:ext>
            </a:extLst>
          </p:cNvPr>
          <p:cNvGraphicFramePr>
            <a:graphicFrameLocks noGrp="1"/>
          </p:cNvGraphicFramePr>
          <p:nvPr>
            <p:ph idx="1"/>
            <p:extLst>
              <p:ext uri="{D42A27DB-BD31-4B8C-83A1-F6EECF244321}">
                <p14:modId xmlns:p14="http://schemas.microsoft.com/office/powerpoint/2010/main" val="48432893"/>
              </p:ext>
            </p:extLst>
          </p:nvPr>
        </p:nvGraphicFramePr>
        <p:xfrm>
          <a:off x="589429" y="1669746"/>
          <a:ext cx="5737699" cy="4592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Sisällön paikkamerkki 8">
            <a:extLst>
              <a:ext uri="{FF2B5EF4-FFF2-40B4-BE49-F238E27FC236}">
                <a16:creationId xmlns:a16="http://schemas.microsoft.com/office/drawing/2014/main" id="{4CDF312F-C2D7-45BF-5EF9-FD7EB2D1334B}"/>
              </a:ext>
            </a:extLst>
          </p:cNvPr>
          <p:cNvGraphicFramePr>
            <a:graphicFrameLocks/>
          </p:cNvGraphicFramePr>
          <p:nvPr>
            <p:extLst>
              <p:ext uri="{D42A27DB-BD31-4B8C-83A1-F6EECF244321}">
                <p14:modId xmlns:p14="http://schemas.microsoft.com/office/powerpoint/2010/main" val="2995495113"/>
              </p:ext>
            </p:extLst>
          </p:nvPr>
        </p:nvGraphicFramePr>
        <p:xfrm>
          <a:off x="6327128" y="1775637"/>
          <a:ext cx="5577840" cy="44868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kstiruutu 11">
            <a:extLst>
              <a:ext uri="{FF2B5EF4-FFF2-40B4-BE49-F238E27FC236}">
                <a16:creationId xmlns:a16="http://schemas.microsoft.com/office/drawing/2014/main" id="{8E205410-C66A-4522-324A-2A73AA0CA8E7}"/>
              </a:ext>
            </a:extLst>
          </p:cNvPr>
          <p:cNvSpPr txBox="1"/>
          <p:nvPr/>
        </p:nvSpPr>
        <p:spPr>
          <a:xfrm>
            <a:off x="386080" y="6180250"/>
            <a:ext cx="11155680" cy="245003"/>
          </a:xfrm>
          <a:prstGeom prst="rect">
            <a:avLst/>
          </a:prstGeom>
          <a:noFill/>
        </p:spPr>
        <p:txBody>
          <a:bodyPr wrap="square">
            <a:spAutoFit/>
          </a:bodyPr>
          <a:lstStyle/>
          <a:p>
            <a:pPr>
              <a:lnSpc>
                <a:spcPct val="107000"/>
              </a:lnSpc>
              <a:spcAft>
                <a:spcPts val="800"/>
              </a:spcAft>
            </a:pPr>
            <a:r>
              <a:rPr lang="fi-FI" sz="1000" dirty="0">
                <a:effectLst/>
                <a:ea typeface="Calibri" panose="020F0502020204030204" pitchFamily="34" charset="0"/>
                <a:cs typeface="Times New Roman" panose="02020603050405020304" pitchFamily="18" charset="0"/>
              </a:rPr>
              <a:t>Millä laitteella luet oman sanomalehtesi verkkosivuja tai sovellusta (muuta kuin näköislehteä)? Voit valita monta vaihtoehtoa.</a:t>
            </a:r>
          </a:p>
        </p:txBody>
      </p:sp>
      <p:sp>
        <p:nvSpPr>
          <p:cNvPr id="5" name="Tekstiruutu 4">
            <a:extLst>
              <a:ext uri="{FF2B5EF4-FFF2-40B4-BE49-F238E27FC236}">
                <a16:creationId xmlns:a16="http://schemas.microsoft.com/office/drawing/2014/main" id="{9EF6BDF2-560B-18F2-1FA3-E10DE5C705FB}"/>
              </a:ext>
            </a:extLst>
          </p:cNvPr>
          <p:cNvSpPr txBox="1"/>
          <p:nvPr/>
        </p:nvSpPr>
        <p:spPr>
          <a:xfrm>
            <a:off x="386080" y="6365008"/>
            <a:ext cx="11155680" cy="840102"/>
          </a:xfrm>
          <a:prstGeom prst="rect">
            <a:avLst/>
          </a:prstGeom>
          <a:noFill/>
        </p:spPr>
        <p:txBody>
          <a:bodyPr wrap="square">
            <a:spAutoFit/>
          </a:bodyPr>
          <a:lstStyle/>
          <a:p>
            <a:pPr>
              <a:lnSpc>
                <a:spcPct val="107000"/>
              </a:lnSpc>
              <a:spcAft>
                <a:spcPts val="800"/>
              </a:spcAft>
            </a:pPr>
            <a:r>
              <a:rPr lang="fi-FI" sz="1000" dirty="0">
                <a:effectLst/>
                <a:ea typeface="Calibri" panose="020F0502020204030204" pitchFamily="34" charset="0"/>
                <a:cs typeface="Times New Roman" panose="02020603050405020304" pitchFamily="18" charset="0"/>
              </a:rPr>
              <a:t>Millä laitteella luet oman sanomalehtesi näköislehteä? Voit valita monta vaihtoehtoa.</a:t>
            </a:r>
            <a:br>
              <a:rPr lang="fi-FI" sz="1000" dirty="0">
                <a:effectLst/>
                <a:ea typeface="Calibri" panose="020F0502020204030204" pitchFamily="34" charset="0"/>
                <a:cs typeface="Times New Roman" panose="02020603050405020304" pitchFamily="18" charset="0"/>
              </a:rPr>
            </a:br>
            <a:r>
              <a:rPr lang="fi-FI" sz="1000" dirty="0"/>
              <a:t>Lähde: Kärkimedian lukemistutkimus 2022</a:t>
            </a:r>
          </a:p>
          <a:p>
            <a:r>
              <a:rPr lang="fi-FI" sz="1000" dirty="0"/>
              <a:t> </a:t>
            </a:r>
          </a:p>
          <a:p>
            <a:pPr>
              <a:lnSpc>
                <a:spcPct val="107000"/>
              </a:lnSpc>
              <a:spcAft>
                <a:spcPts val="800"/>
              </a:spcAft>
            </a:pPr>
            <a:endParaRPr lang="fi-FI" sz="1000" dirty="0">
              <a:effectLst/>
              <a:ea typeface="Calibri" panose="020F0502020204030204" pitchFamily="34" charset="0"/>
              <a:cs typeface="Times New Roman" panose="02020603050405020304" pitchFamily="18" charset="0"/>
            </a:endParaRPr>
          </a:p>
        </p:txBody>
      </p:sp>
      <p:pic>
        <p:nvPicPr>
          <p:cNvPr id="3" name="Graphic 5">
            <a:extLst>
              <a:ext uri="{FF2B5EF4-FFF2-40B4-BE49-F238E27FC236}">
                <a16:creationId xmlns:a16="http://schemas.microsoft.com/office/drawing/2014/main" id="{5F2D37ED-4D85-C3EE-42A0-D752058603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09092" y="4224850"/>
            <a:ext cx="477529" cy="792000"/>
          </a:xfrm>
          <a:prstGeom prst="rect">
            <a:avLst/>
          </a:prstGeom>
        </p:spPr>
      </p:pic>
      <p:pic>
        <p:nvPicPr>
          <p:cNvPr id="4" name="Graphic 82">
            <a:extLst>
              <a:ext uri="{FF2B5EF4-FFF2-40B4-BE49-F238E27FC236}">
                <a16:creationId xmlns:a16="http://schemas.microsoft.com/office/drawing/2014/main" id="{5EE31872-0D8D-FC57-41D4-FB9DE314D2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6096" y="4008270"/>
            <a:ext cx="736544" cy="624016"/>
          </a:xfrm>
          <a:prstGeom prst="rect">
            <a:avLst/>
          </a:prstGeom>
        </p:spPr>
      </p:pic>
      <p:pic>
        <p:nvPicPr>
          <p:cNvPr id="6" name="Graphic 2">
            <a:extLst>
              <a:ext uri="{FF2B5EF4-FFF2-40B4-BE49-F238E27FC236}">
                <a16:creationId xmlns:a16="http://schemas.microsoft.com/office/drawing/2014/main" id="{8DD7A654-FD32-FB96-D3E3-0C3D4B08F6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24706" y="4399186"/>
            <a:ext cx="525102" cy="661240"/>
          </a:xfrm>
          <a:prstGeom prst="rect">
            <a:avLst/>
          </a:prstGeom>
        </p:spPr>
      </p:pic>
      <p:pic>
        <p:nvPicPr>
          <p:cNvPr id="7" name="Graphic 2">
            <a:extLst>
              <a:ext uri="{FF2B5EF4-FFF2-40B4-BE49-F238E27FC236}">
                <a16:creationId xmlns:a16="http://schemas.microsoft.com/office/drawing/2014/main" id="{8737ADD8-BC1F-E9CA-8A13-7FDBAFC793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4456" y="4849182"/>
            <a:ext cx="525102" cy="661240"/>
          </a:xfrm>
          <a:prstGeom prst="rect">
            <a:avLst/>
          </a:prstGeom>
        </p:spPr>
      </p:pic>
      <p:pic>
        <p:nvPicPr>
          <p:cNvPr id="8" name="Graphic 5">
            <a:extLst>
              <a:ext uri="{FF2B5EF4-FFF2-40B4-BE49-F238E27FC236}">
                <a16:creationId xmlns:a16="http://schemas.microsoft.com/office/drawing/2014/main" id="{E8E10213-9BC1-1C35-C192-F1BDD084ED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58399" y="3034259"/>
            <a:ext cx="477529" cy="792000"/>
          </a:xfrm>
          <a:prstGeom prst="rect">
            <a:avLst/>
          </a:prstGeom>
        </p:spPr>
      </p:pic>
      <p:pic>
        <p:nvPicPr>
          <p:cNvPr id="11" name="Graphic 82">
            <a:extLst>
              <a:ext uri="{FF2B5EF4-FFF2-40B4-BE49-F238E27FC236}">
                <a16:creationId xmlns:a16="http://schemas.microsoft.com/office/drawing/2014/main" id="{37EF9EAF-D41D-4805-CDF1-03FC7E035A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4178" y="4237516"/>
            <a:ext cx="736544" cy="624016"/>
          </a:xfrm>
          <a:prstGeom prst="rect">
            <a:avLst/>
          </a:prstGeom>
        </p:spPr>
      </p:pic>
    </p:spTree>
    <p:extLst>
      <p:ext uri="{BB962C8B-B14F-4D97-AF65-F5344CB8AC3E}">
        <p14:creationId xmlns:p14="http://schemas.microsoft.com/office/powerpoint/2010/main" val="1437399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D8D2C9-4098-4908-4BA0-77366825AB67}"/>
              </a:ext>
            </a:extLst>
          </p:cNvPr>
          <p:cNvSpPr>
            <a:spLocks noGrp="1"/>
          </p:cNvSpPr>
          <p:nvPr>
            <p:ph type="title"/>
          </p:nvPr>
        </p:nvSpPr>
        <p:spPr/>
        <p:txBody>
          <a:bodyPr/>
          <a:lstStyle/>
          <a:p>
            <a:r>
              <a:rPr lang="fi-FI" dirty="0">
                <a:solidFill>
                  <a:schemeClr val="tx1"/>
                </a:solidFill>
              </a:rPr>
              <a:t>Lehden yleisimmin luetut osiot ovat kotimaa, kaupunki / paikallisuutiset ja ulkomaan uutiset</a:t>
            </a:r>
          </a:p>
        </p:txBody>
      </p:sp>
      <p:graphicFrame>
        <p:nvGraphicFramePr>
          <p:cNvPr id="6" name="Sisällön paikkamerkki 5">
            <a:extLst>
              <a:ext uri="{FF2B5EF4-FFF2-40B4-BE49-F238E27FC236}">
                <a16:creationId xmlns:a16="http://schemas.microsoft.com/office/drawing/2014/main" id="{8698490D-CA7A-6111-2999-9474D20D1069}"/>
              </a:ext>
            </a:extLst>
          </p:cNvPr>
          <p:cNvGraphicFramePr>
            <a:graphicFrameLocks noGrp="1"/>
          </p:cNvGraphicFramePr>
          <p:nvPr>
            <p:ph idx="1"/>
            <p:extLst>
              <p:ext uri="{D42A27DB-BD31-4B8C-83A1-F6EECF244321}">
                <p14:modId xmlns:p14="http://schemas.microsoft.com/office/powerpoint/2010/main" val="2293744409"/>
              </p:ext>
            </p:extLst>
          </p:nvPr>
        </p:nvGraphicFramePr>
        <p:xfrm>
          <a:off x="335280" y="1984248"/>
          <a:ext cx="5361306" cy="4414398"/>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ruutu 7">
            <a:extLst>
              <a:ext uri="{FF2B5EF4-FFF2-40B4-BE49-F238E27FC236}">
                <a16:creationId xmlns:a16="http://schemas.microsoft.com/office/drawing/2014/main" id="{173BF211-3D83-728C-6007-5F083522FE34}"/>
              </a:ext>
            </a:extLst>
          </p:cNvPr>
          <p:cNvSpPr txBox="1"/>
          <p:nvPr/>
        </p:nvSpPr>
        <p:spPr>
          <a:xfrm>
            <a:off x="335280" y="6398645"/>
            <a:ext cx="10271760" cy="553998"/>
          </a:xfrm>
          <a:prstGeom prst="rect">
            <a:avLst/>
          </a:prstGeom>
          <a:noFill/>
        </p:spPr>
        <p:txBody>
          <a:bodyPr wrap="square">
            <a:spAutoFit/>
          </a:bodyPr>
          <a:lstStyle/>
          <a:p>
            <a:r>
              <a:rPr lang="fi-FI" sz="1000" dirty="0"/>
              <a:t>Mitä seuraavista osioista tai aihepiireistä sinulla on tapana lukea omasta sanomalehdestäsi (painetusta lehdestä, verkkosivuilta tai näköislehdestä)?</a:t>
            </a:r>
          </a:p>
          <a:p>
            <a:r>
              <a:rPr lang="fi-FI" sz="1000" dirty="0"/>
              <a:t>Lähde: Kärkimedian lukemistutkimus 2022</a:t>
            </a:r>
          </a:p>
          <a:p>
            <a:r>
              <a:rPr lang="fi-FI" sz="1000" dirty="0"/>
              <a:t> </a:t>
            </a:r>
          </a:p>
        </p:txBody>
      </p:sp>
      <p:sp>
        <p:nvSpPr>
          <p:cNvPr id="10" name="Tekstiruutu 9">
            <a:extLst>
              <a:ext uri="{FF2B5EF4-FFF2-40B4-BE49-F238E27FC236}">
                <a16:creationId xmlns:a16="http://schemas.microsoft.com/office/drawing/2014/main" id="{B028BFF3-D1F8-D009-E567-7FFAF7AE1821}"/>
              </a:ext>
            </a:extLst>
          </p:cNvPr>
          <p:cNvSpPr txBox="1"/>
          <p:nvPr/>
        </p:nvSpPr>
        <p:spPr>
          <a:xfrm>
            <a:off x="11433809" y="5975751"/>
            <a:ext cx="375920" cy="261610"/>
          </a:xfrm>
          <a:prstGeom prst="rect">
            <a:avLst/>
          </a:prstGeom>
          <a:noFill/>
        </p:spPr>
        <p:txBody>
          <a:bodyPr wrap="square">
            <a:spAutoFit/>
          </a:bodyPr>
          <a:lstStyle/>
          <a:p>
            <a:r>
              <a:rPr lang="fi-FI" sz="1100" dirty="0"/>
              <a:t>%</a:t>
            </a:r>
          </a:p>
        </p:txBody>
      </p:sp>
      <p:graphicFrame>
        <p:nvGraphicFramePr>
          <p:cNvPr id="3" name="Sisällön paikkamerkki 5">
            <a:extLst>
              <a:ext uri="{FF2B5EF4-FFF2-40B4-BE49-F238E27FC236}">
                <a16:creationId xmlns:a16="http://schemas.microsoft.com/office/drawing/2014/main" id="{622A439B-137A-78B1-9A17-8A47B013B930}"/>
              </a:ext>
            </a:extLst>
          </p:cNvPr>
          <p:cNvGraphicFramePr>
            <a:graphicFrameLocks/>
          </p:cNvGraphicFramePr>
          <p:nvPr>
            <p:extLst>
              <p:ext uri="{D42A27DB-BD31-4B8C-83A1-F6EECF244321}">
                <p14:modId xmlns:p14="http://schemas.microsoft.com/office/powerpoint/2010/main" val="2660896040"/>
              </p:ext>
            </p:extLst>
          </p:nvPr>
        </p:nvGraphicFramePr>
        <p:xfrm>
          <a:off x="5936612" y="1984248"/>
          <a:ext cx="5920105" cy="4414397"/>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iruutu 3">
            <a:extLst>
              <a:ext uri="{FF2B5EF4-FFF2-40B4-BE49-F238E27FC236}">
                <a16:creationId xmlns:a16="http://schemas.microsoft.com/office/drawing/2014/main" id="{BD243122-0221-CD63-48DC-4828038AF810}"/>
              </a:ext>
            </a:extLst>
          </p:cNvPr>
          <p:cNvSpPr txBox="1"/>
          <p:nvPr/>
        </p:nvSpPr>
        <p:spPr>
          <a:xfrm>
            <a:off x="4454688" y="1548991"/>
            <a:ext cx="2723823" cy="584775"/>
          </a:xfrm>
          <a:prstGeom prst="rect">
            <a:avLst/>
          </a:prstGeom>
          <a:noFill/>
        </p:spPr>
        <p:txBody>
          <a:bodyPr wrap="none" rtlCol="0">
            <a:spAutoFit/>
          </a:bodyPr>
          <a:lstStyle/>
          <a:p>
            <a:pPr algn="ctr"/>
            <a:r>
              <a:rPr lang="fi-FI" dirty="0"/>
              <a:t>OSIOIDEN LUKEMINEN</a:t>
            </a:r>
          </a:p>
          <a:p>
            <a:pPr algn="ctr"/>
            <a:r>
              <a:rPr lang="fi-FI" sz="1400" dirty="0"/>
              <a:t>% näköislehteä lukevista</a:t>
            </a:r>
          </a:p>
        </p:txBody>
      </p:sp>
    </p:spTree>
    <p:extLst>
      <p:ext uri="{BB962C8B-B14F-4D97-AF65-F5344CB8AC3E}">
        <p14:creationId xmlns:p14="http://schemas.microsoft.com/office/powerpoint/2010/main" val="1710119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DCA8F90-27EA-7944-0740-DA25E4081A5A}"/>
              </a:ext>
            </a:extLst>
          </p:cNvPr>
          <p:cNvSpPr>
            <a:spLocks noGrp="1"/>
          </p:cNvSpPr>
          <p:nvPr>
            <p:ph type="title"/>
          </p:nvPr>
        </p:nvSpPr>
        <p:spPr>
          <a:xfrm>
            <a:off x="447852" y="261386"/>
            <a:ext cx="11306175" cy="737620"/>
          </a:xfrm>
        </p:spPr>
        <p:txBody>
          <a:bodyPr/>
          <a:lstStyle/>
          <a:p>
            <a:r>
              <a:rPr lang="fi-FI" dirty="0">
                <a:solidFill>
                  <a:schemeClr val="tx1"/>
                </a:solidFill>
              </a:rPr>
              <a:t>Miksi näköislehteä luetaan?</a:t>
            </a:r>
          </a:p>
        </p:txBody>
      </p:sp>
      <p:sp>
        <p:nvSpPr>
          <p:cNvPr id="91" name="Nuoli: Vasen-oikea 90">
            <a:extLst>
              <a:ext uri="{FF2B5EF4-FFF2-40B4-BE49-F238E27FC236}">
                <a16:creationId xmlns:a16="http://schemas.microsoft.com/office/drawing/2014/main" id="{15CF4CF4-EB93-02AE-29B7-AC55851B6903}"/>
              </a:ext>
            </a:extLst>
          </p:cNvPr>
          <p:cNvSpPr/>
          <p:nvPr/>
        </p:nvSpPr>
        <p:spPr>
          <a:xfrm>
            <a:off x="3781307" y="743342"/>
            <a:ext cx="4826536" cy="507831"/>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chemeClr val="tx1"/>
                </a:solidFill>
                <a:effectLst/>
                <a:uLnTx/>
                <a:uFillTx/>
                <a:ea typeface="Source Sans Pro" panose="020B0503030403020204" pitchFamily="34" charset="0"/>
                <a:cs typeface="+mn-cs"/>
              </a:rPr>
              <a:t>Miksi lukee näköislehteä?</a:t>
            </a:r>
          </a:p>
        </p:txBody>
      </p:sp>
      <p:sp>
        <p:nvSpPr>
          <p:cNvPr id="92" name="Nuoli: Vasen-oikea 91">
            <a:extLst>
              <a:ext uri="{FF2B5EF4-FFF2-40B4-BE49-F238E27FC236}">
                <a16:creationId xmlns:a16="http://schemas.microsoft.com/office/drawing/2014/main" id="{352E9E3A-A1C8-ADCA-394C-F4FFDB9F7CE2}"/>
              </a:ext>
            </a:extLst>
          </p:cNvPr>
          <p:cNvSpPr/>
          <p:nvPr/>
        </p:nvSpPr>
        <p:spPr>
          <a:xfrm>
            <a:off x="8824472" y="743342"/>
            <a:ext cx="3160265" cy="507831"/>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FFFFFF"/>
                </a:solidFill>
                <a:effectLst/>
                <a:uLnTx/>
                <a:uFillTx/>
                <a:ea typeface="Source Sans Pro" panose="020B0503030403020204" pitchFamily="34" charset="0"/>
                <a:cs typeface="+mn-cs"/>
              </a:rPr>
              <a:t>Vertailu verkkosivuihin tai sovellukseen</a:t>
            </a:r>
          </a:p>
        </p:txBody>
      </p:sp>
      <p:sp>
        <p:nvSpPr>
          <p:cNvPr id="93" name="Nuoli: Vasen-oikea 92">
            <a:extLst>
              <a:ext uri="{FF2B5EF4-FFF2-40B4-BE49-F238E27FC236}">
                <a16:creationId xmlns:a16="http://schemas.microsoft.com/office/drawing/2014/main" id="{C31DF701-7A7F-EE78-46C7-990A7A97D71A}"/>
              </a:ext>
            </a:extLst>
          </p:cNvPr>
          <p:cNvSpPr/>
          <p:nvPr/>
        </p:nvSpPr>
        <p:spPr>
          <a:xfrm>
            <a:off x="376853" y="743342"/>
            <a:ext cx="3160265" cy="507831"/>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FFFFFF"/>
                </a:solidFill>
                <a:effectLst/>
                <a:uLnTx/>
                <a:uFillTx/>
                <a:ea typeface="Source Sans Pro" panose="020B0503030403020204" pitchFamily="34" charset="0"/>
                <a:cs typeface="+mn-cs"/>
              </a:rPr>
              <a:t>Vertailu painettuun lehteen</a:t>
            </a:r>
          </a:p>
        </p:txBody>
      </p:sp>
      <p:sp>
        <p:nvSpPr>
          <p:cNvPr id="3" name="Tekstiruutu 2">
            <a:extLst>
              <a:ext uri="{FF2B5EF4-FFF2-40B4-BE49-F238E27FC236}">
                <a16:creationId xmlns:a16="http://schemas.microsoft.com/office/drawing/2014/main" id="{53B9813E-8003-2D8E-53BA-289CD11EBB18}"/>
              </a:ext>
            </a:extLst>
          </p:cNvPr>
          <p:cNvSpPr txBox="1"/>
          <p:nvPr/>
        </p:nvSpPr>
        <p:spPr>
          <a:xfrm>
            <a:off x="193040" y="6482921"/>
            <a:ext cx="9265920"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182A3D"/>
                </a:solidFill>
                <a:effectLst/>
                <a:uLnTx/>
                <a:uFillTx/>
                <a:ea typeface="+mn-ea"/>
                <a:cs typeface="+mn-cs"/>
              </a:rPr>
              <a:t>Miksi sinulla on tapana lukea omaa lehteäsi näköislehtenä (kopio päivän painetusta lehdestä puhelimessa, tietokoneessa tai tabletissa)?</a:t>
            </a:r>
          </a:p>
          <a:p>
            <a:pPr>
              <a:defRPr/>
            </a:pPr>
            <a:r>
              <a:rPr lang="fi-FI" sz="1000" dirty="0"/>
              <a:t>Lähde: Kärkimedian lukemistutkimus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182A3D"/>
                </a:solidFill>
                <a:effectLst/>
                <a:uLnTx/>
                <a:uFillTx/>
                <a:latin typeface="Arial" panose="020B0604020202020204"/>
                <a:ea typeface="+mn-ea"/>
                <a:cs typeface="+mn-cs"/>
              </a:rPr>
              <a:t> </a:t>
            </a:r>
          </a:p>
        </p:txBody>
      </p:sp>
      <p:sp>
        <p:nvSpPr>
          <p:cNvPr id="7" name="Tekstiruutu 6">
            <a:extLst>
              <a:ext uri="{FF2B5EF4-FFF2-40B4-BE49-F238E27FC236}">
                <a16:creationId xmlns:a16="http://schemas.microsoft.com/office/drawing/2014/main" id="{17580821-22A4-92F2-FE4A-664C1B255E6D}"/>
              </a:ext>
            </a:extLst>
          </p:cNvPr>
          <p:cNvSpPr txBox="1"/>
          <p:nvPr/>
        </p:nvSpPr>
        <p:spPr>
          <a:xfrm>
            <a:off x="4367140" y="1270172"/>
            <a:ext cx="340842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srgbClr val="182A3D"/>
                </a:solidFill>
                <a:effectLst/>
                <a:uLnTx/>
                <a:uFillTx/>
                <a:ea typeface="+mn-ea"/>
                <a:cs typeface="+mn-cs"/>
              </a:rPr>
              <a:t>Rauhassa aamukahvin kanssa ja silloin kun haluan lukea lehden tarkemmin luen sen näköislehtenä tietokoneelta.</a:t>
            </a:r>
          </a:p>
        </p:txBody>
      </p:sp>
      <p:sp>
        <p:nvSpPr>
          <p:cNvPr id="9" name="Tekstiruutu 8">
            <a:extLst>
              <a:ext uri="{FF2B5EF4-FFF2-40B4-BE49-F238E27FC236}">
                <a16:creationId xmlns:a16="http://schemas.microsoft.com/office/drawing/2014/main" id="{38098FAD-EE73-222B-0199-1308005111A5}"/>
              </a:ext>
            </a:extLst>
          </p:cNvPr>
          <p:cNvSpPr txBox="1"/>
          <p:nvPr/>
        </p:nvSpPr>
        <p:spPr>
          <a:xfrm>
            <a:off x="4491221" y="1914500"/>
            <a:ext cx="31602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srgbClr val="182A3D"/>
                </a:solidFill>
                <a:effectLst/>
                <a:uLnTx/>
                <a:uFillTx/>
                <a:ea typeface="+mn-ea"/>
                <a:cs typeface="+mn-cs"/>
              </a:rPr>
              <a:t>Reissussa tai aikaisina työaamuina kun ei ehdi hakea paperilehteä postilaatikosta. </a:t>
            </a:r>
          </a:p>
        </p:txBody>
      </p:sp>
      <p:sp>
        <p:nvSpPr>
          <p:cNvPr id="11" name="Tekstiruutu 10">
            <a:extLst>
              <a:ext uri="{FF2B5EF4-FFF2-40B4-BE49-F238E27FC236}">
                <a16:creationId xmlns:a16="http://schemas.microsoft.com/office/drawing/2014/main" id="{122430C1-57F6-8C04-B36F-E41EA57703D0}"/>
              </a:ext>
            </a:extLst>
          </p:cNvPr>
          <p:cNvSpPr txBox="1"/>
          <p:nvPr/>
        </p:nvSpPr>
        <p:spPr>
          <a:xfrm>
            <a:off x="4600630" y="3375843"/>
            <a:ext cx="294144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srgbClr val="182A3D"/>
                </a:solidFill>
                <a:effectLst/>
                <a:uLnTx/>
                <a:uFillTx/>
                <a:ea typeface="+mn-ea"/>
                <a:cs typeface="+mn-cs"/>
              </a:rPr>
              <a:t>Mökillä ollessa luen diginä puhelimesta kun sinne ei tule paperilehteä</a:t>
            </a:r>
          </a:p>
        </p:txBody>
      </p:sp>
      <p:sp>
        <p:nvSpPr>
          <p:cNvPr id="13" name="Tekstiruutu 12">
            <a:extLst>
              <a:ext uri="{FF2B5EF4-FFF2-40B4-BE49-F238E27FC236}">
                <a16:creationId xmlns:a16="http://schemas.microsoft.com/office/drawing/2014/main" id="{986DE916-804B-7968-FA80-55F4C67D6567}"/>
              </a:ext>
            </a:extLst>
          </p:cNvPr>
          <p:cNvSpPr txBox="1"/>
          <p:nvPr/>
        </p:nvSpPr>
        <p:spPr>
          <a:xfrm>
            <a:off x="694608" y="1241910"/>
            <a:ext cx="2828869" cy="3962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Sanomalehti on kätevämpi lukea läppäristä </a:t>
            </a:r>
            <a:r>
              <a:rPr kumimoji="0" lang="fi-FI" sz="1000" b="0" i="1" u="none" strike="noStrike" kern="1200" cap="none" spc="0" normalizeH="0" baseline="0" noProof="0" dirty="0" err="1">
                <a:ln>
                  <a:noFill/>
                </a:ln>
                <a:solidFill>
                  <a:srgbClr val="182A3D"/>
                </a:solidFill>
                <a:effectLst/>
                <a:uLnTx/>
                <a:uFillTx/>
                <a:ea typeface="+mn-ea"/>
                <a:cs typeface="+mn-cs"/>
              </a:rPr>
              <a:t>aamukaffetta</a:t>
            </a:r>
            <a:r>
              <a:rPr kumimoji="0" lang="fi-FI" sz="1000" b="0" i="1" u="none" strike="noStrike" kern="1200" cap="none" spc="0" normalizeH="0" baseline="0" noProof="0" dirty="0">
                <a:ln>
                  <a:noFill/>
                </a:ln>
                <a:solidFill>
                  <a:srgbClr val="182A3D"/>
                </a:solidFill>
                <a:effectLst/>
                <a:uLnTx/>
                <a:uFillTx/>
                <a:ea typeface="+mn-ea"/>
                <a:cs typeface="+mn-cs"/>
              </a:rPr>
              <a:t> hörppiessä.</a:t>
            </a:r>
          </a:p>
        </p:txBody>
      </p:sp>
      <p:sp>
        <p:nvSpPr>
          <p:cNvPr id="24" name="Tekstiruutu 23">
            <a:extLst>
              <a:ext uri="{FF2B5EF4-FFF2-40B4-BE49-F238E27FC236}">
                <a16:creationId xmlns:a16="http://schemas.microsoft.com/office/drawing/2014/main" id="{78BB5C60-733C-B28D-FBE2-280B7B28BD84}"/>
              </a:ext>
            </a:extLst>
          </p:cNvPr>
          <p:cNvSpPr txBox="1"/>
          <p:nvPr/>
        </p:nvSpPr>
        <p:spPr>
          <a:xfrm>
            <a:off x="249381" y="3550087"/>
            <a:ext cx="3719323"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Pelkkä digilehti on tilattuna paljon edullisempi, kun paperilehti. </a:t>
            </a:r>
          </a:p>
        </p:txBody>
      </p:sp>
      <p:sp>
        <p:nvSpPr>
          <p:cNvPr id="29" name="Tekstiruutu 28">
            <a:extLst>
              <a:ext uri="{FF2B5EF4-FFF2-40B4-BE49-F238E27FC236}">
                <a16:creationId xmlns:a16="http://schemas.microsoft.com/office/drawing/2014/main" id="{29987015-924A-7B46-9BB2-093DB8E3925F}"/>
              </a:ext>
            </a:extLst>
          </p:cNvPr>
          <p:cNvSpPr txBox="1"/>
          <p:nvPr/>
        </p:nvSpPr>
        <p:spPr>
          <a:xfrm>
            <a:off x="9037519" y="5347582"/>
            <a:ext cx="250200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Perinteisen lehden taitto miellyttää silmää. </a:t>
            </a:r>
          </a:p>
        </p:txBody>
      </p:sp>
      <p:sp>
        <p:nvSpPr>
          <p:cNvPr id="31" name="Tekstiruutu 30">
            <a:extLst>
              <a:ext uri="{FF2B5EF4-FFF2-40B4-BE49-F238E27FC236}">
                <a16:creationId xmlns:a16="http://schemas.microsoft.com/office/drawing/2014/main" id="{DAE6FFBF-1DFD-0E7E-A544-A8F8322A2ECB}"/>
              </a:ext>
            </a:extLst>
          </p:cNvPr>
          <p:cNvSpPr txBox="1"/>
          <p:nvPr/>
        </p:nvSpPr>
        <p:spPr>
          <a:xfrm>
            <a:off x="4452535" y="2465791"/>
            <a:ext cx="337681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srgbClr val="182A3D"/>
                </a:solidFill>
                <a:effectLst/>
                <a:uLnTx/>
                <a:uFillTx/>
                <a:ea typeface="+mn-ea"/>
                <a:cs typeface="+mn-cs"/>
              </a:rPr>
              <a:t>Perinteistä hyvää </a:t>
            </a:r>
            <a:r>
              <a:rPr kumimoji="0" lang="fi-FI" sz="1200" b="0" i="1" u="none" strike="noStrike" kern="1200" cap="none" spc="0" normalizeH="0" baseline="0" noProof="0" dirty="0" err="1">
                <a:ln>
                  <a:noFill/>
                </a:ln>
                <a:solidFill>
                  <a:srgbClr val="182A3D"/>
                </a:solidFill>
                <a:effectLst/>
                <a:uLnTx/>
                <a:uFillTx/>
                <a:ea typeface="+mn-ea"/>
                <a:cs typeface="+mn-cs"/>
              </a:rPr>
              <a:t>journalisimia</a:t>
            </a:r>
            <a:r>
              <a:rPr kumimoji="0" lang="fi-FI" sz="1200" b="0" i="1" u="none" strike="noStrike" kern="1200" cap="none" spc="0" normalizeH="0" baseline="0" noProof="0" dirty="0">
                <a:ln>
                  <a:noFill/>
                </a:ln>
                <a:solidFill>
                  <a:srgbClr val="182A3D"/>
                </a:solidFill>
                <a:effectLst/>
                <a:uLnTx/>
                <a:uFillTx/>
                <a:ea typeface="+mn-ea"/>
                <a:cs typeface="+mn-cs"/>
              </a:rPr>
              <a:t> perinteisessä muodossa, mutta kätevämmällä käyttöliittymällä. Lukeminen on mahdollista vaikka milloin ja melkein vaikka missä.</a:t>
            </a:r>
          </a:p>
        </p:txBody>
      </p:sp>
      <p:sp>
        <p:nvSpPr>
          <p:cNvPr id="34" name="Tekstiruutu 33">
            <a:extLst>
              <a:ext uri="{FF2B5EF4-FFF2-40B4-BE49-F238E27FC236}">
                <a16:creationId xmlns:a16="http://schemas.microsoft.com/office/drawing/2014/main" id="{AA4D4A50-BBFC-6359-7921-C076D98718F9}"/>
              </a:ext>
            </a:extLst>
          </p:cNvPr>
          <p:cNvSpPr txBox="1"/>
          <p:nvPr/>
        </p:nvSpPr>
        <p:spPr>
          <a:xfrm>
            <a:off x="636084" y="2955466"/>
            <a:ext cx="2945916"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Posti tulee  myöhään iltapäivällä miten sattuu. Uutiset  jo vanhoja..</a:t>
            </a:r>
          </a:p>
        </p:txBody>
      </p:sp>
      <p:sp>
        <p:nvSpPr>
          <p:cNvPr id="40" name="Tekstiruutu 39">
            <a:extLst>
              <a:ext uri="{FF2B5EF4-FFF2-40B4-BE49-F238E27FC236}">
                <a16:creationId xmlns:a16="http://schemas.microsoft.com/office/drawing/2014/main" id="{13758A52-46E6-C17B-0344-5689A9A59E02}"/>
              </a:ext>
            </a:extLst>
          </p:cNvPr>
          <p:cNvSpPr txBox="1"/>
          <p:nvPr/>
        </p:nvSpPr>
        <p:spPr>
          <a:xfrm>
            <a:off x="8542741" y="3871841"/>
            <a:ext cx="349156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Pystyy lukemaan osastoittain ja tietää ettei ole missannut päivän lehdestä esim. mielipidesivua</a:t>
            </a:r>
          </a:p>
        </p:txBody>
      </p:sp>
      <p:sp>
        <p:nvSpPr>
          <p:cNvPr id="50" name="Tekstiruutu 49">
            <a:extLst>
              <a:ext uri="{FF2B5EF4-FFF2-40B4-BE49-F238E27FC236}">
                <a16:creationId xmlns:a16="http://schemas.microsoft.com/office/drawing/2014/main" id="{B0E31DB0-AC00-3305-C1DC-C79C7BDC8241}"/>
              </a:ext>
            </a:extLst>
          </p:cNvPr>
          <p:cNvSpPr txBox="1"/>
          <p:nvPr/>
        </p:nvSpPr>
        <p:spPr>
          <a:xfrm>
            <a:off x="8639174" y="1997575"/>
            <a:ext cx="329869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Siellä ei ole ärsyttäviä vilkkuvia mainoksia, kuten sovelluksessa tai verkkolehdessä</a:t>
            </a:r>
          </a:p>
        </p:txBody>
      </p:sp>
      <p:sp>
        <p:nvSpPr>
          <p:cNvPr id="54" name="Tekstiruutu 53">
            <a:extLst>
              <a:ext uri="{FF2B5EF4-FFF2-40B4-BE49-F238E27FC236}">
                <a16:creationId xmlns:a16="http://schemas.microsoft.com/office/drawing/2014/main" id="{2649A91E-3A4A-F004-BA4E-D1287B83FF92}"/>
              </a:ext>
            </a:extLst>
          </p:cNvPr>
          <p:cNvSpPr txBox="1"/>
          <p:nvPr/>
        </p:nvSpPr>
        <p:spPr>
          <a:xfrm>
            <a:off x="8716898" y="3165541"/>
            <a:ext cx="314325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Siinä näkee myös mainokset. </a:t>
            </a:r>
          </a:p>
        </p:txBody>
      </p:sp>
      <p:sp>
        <p:nvSpPr>
          <p:cNvPr id="56" name="Tekstiruutu 55">
            <a:extLst>
              <a:ext uri="{FF2B5EF4-FFF2-40B4-BE49-F238E27FC236}">
                <a16:creationId xmlns:a16="http://schemas.microsoft.com/office/drawing/2014/main" id="{0B19468E-0B4A-EA47-069F-ACEC1E3D685C}"/>
              </a:ext>
            </a:extLst>
          </p:cNvPr>
          <p:cNvSpPr txBox="1"/>
          <p:nvPr/>
        </p:nvSpPr>
        <p:spPr>
          <a:xfrm>
            <a:off x="660861" y="1612335"/>
            <a:ext cx="2896362"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Silloin kun lehti jää saapumatta.</a:t>
            </a:r>
          </a:p>
        </p:txBody>
      </p:sp>
      <p:sp>
        <p:nvSpPr>
          <p:cNvPr id="59" name="Tekstiruutu 58">
            <a:extLst>
              <a:ext uri="{FF2B5EF4-FFF2-40B4-BE49-F238E27FC236}">
                <a16:creationId xmlns:a16="http://schemas.microsoft.com/office/drawing/2014/main" id="{359778C6-0895-7D11-CE5D-BAFBAF7ED52E}"/>
              </a:ext>
            </a:extLst>
          </p:cNvPr>
          <p:cNvSpPr txBox="1"/>
          <p:nvPr/>
        </p:nvSpPr>
        <p:spPr>
          <a:xfrm>
            <a:off x="328576" y="1832701"/>
            <a:ext cx="356093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Silloin kun painettua lehteä ei ole ehtinyt hakemaan laatikosta tai se ei ole ko. päivänä ilmestynyt.</a:t>
            </a:r>
          </a:p>
        </p:txBody>
      </p:sp>
      <p:sp>
        <p:nvSpPr>
          <p:cNvPr id="61" name="Tekstiruutu 60">
            <a:extLst>
              <a:ext uri="{FF2B5EF4-FFF2-40B4-BE49-F238E27FC236}">
                <a16:creationId xmlns:a16="http://schemas.microsoft.com/office/drawing/2014/main" id="{25797D3D-09C7-4656-095B-2261F330D7C3}"/>
              </a:ext>
            </a:extLst>
          </p:cNvPr>
          <p:cNvSpPr txBox="1"/>
          <p:nvPr/>
        </p:nvSpPr>
        <p:spPr>
          <a:xfrm>
            <a:off x="4767041" y="5639179"/>
            <a:ext cx="267745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srgbClr val="182A3D"/>
                </a:solidFill>
                <a:effectLst/>
                <a:uLnTx/>
                <a:uFillTx/>
                <a:ea typeface="+mn-ea"/>
                <a:cs typeface="+mn-cs"/>
              </a:rPr>
              <a:t>Skönt att läsa i sängen på morgonen och att läsa också då jag är bortrest</a:t>
            </a:r>
            <a:endParaRPr kumimoji="0" lang="fi-FI" sz="1200" b="0" i="1" u="none" strike="noStrike" kern="1200" cap="none" spc="0" normalizeH="0" baseline="0" noProof="0" dirty="0">
              <a:ln>
                <a:noFill/>
              </a:ln>
              <a:solidFill>
                <a:srgbClr val="182A3D"/>
              </a:solidFill>
              <a:effectLst/>
              <a:uLnTx/>
              <a:uFillTx/>
              <a:ea typeface="+mn-ea"/>
              <a:cs typeface="+mn-cs"/>
            </a:endParaRPr>
          </a:p>
        </p:txBody>
      </p:sp>
      <p:sp>
        <p:nvSpPr>
          <p:cNvPr id="63" name="Tekstiruutu 62">
            <a:extLst>
              <a:ext uri="{FF2B5EF4-FFF2-40B4-BE49-F238E27FC236}">
                <a16:creationId xmlns:a16="http://schemas.microsoft.com/office/drawing/2014/main" id="{D62CF668-52EE-1E4A-AF04-7EB740FB517B}"/>
              </a:ext>
            </a:extLst>
          </p:cNvPr>
          <p:cNvSpPr txBox="1"/>
          <p:nvPr/>
        </p:nvSpPr>
        <p:spPr>
          <a:xfrm>
            <a:off x="561325" y="4165020"/>
            <a:ext cx="302233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Painettuja lehtiä ei kerry nurkkiin odottamaan kuljetusta keräyslaatikkoon.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On helppo laittaa linkki vaikkapa jostain lehden artikkelista muille perheen jäsenille tai ystäville. </a:t>
            </a:r>
          </a:p>
        </p:txBody>
      </p:sp>
      <p:sp>
        <p:nvSpPr>
          <p:cNvPr id="66" name="Tekstiruutu 65">
            <a:extLst>
              <a:ext uri="{FF2B5EF4-FFF2-40B4-BE49-F238E27FC236}">
                <a16:creationId xmlns:a16="http://schemas.microsoft.com/office/drawing/2014/main" id="{612AA70D-28C5-BD31-89CA-377421BF228E}"/>
              </a:ext>
            </a:extLst>
          </p:cNvPr>
          <p:cNvSpPr txBox="1"/>
          <p:nvPr/>
        </p:nvSpPr>
        <p:spPr>
          <a:xfrm>
            <a:off x="133894" y="3842670"/>
            <a:ext cx="392201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Se tuntuu lähes samalta kuin lukisi oikeaa lehteä. Silloin tietää, että kaikki uutiset ja sivut tulee luetuksi.</a:t>
            </a:r>
          </a:p>
        </p:txBody>
      </p:sp>
      <p:sp>
        <p:nvSpPr>
          <p:cNvPr id="72" name="Tekstiruutu 71">
            <a:extLst>
              <a:ext uri="{FF2B5EF4-FFF2-40B4-BE49-F238E27FC236}">
                <a16:creationId xmlns:a16="http://schemas.microsoft.com/office/drawing/2014/main" id="{28C84C39-88A4-B95F-3239-FE4EDF9B19A5}"/>
              </a:ext>
            </a:extLst>
          </p:cNvPr>
          <p:cNvSpPr txBox="1"/>
          <p:nvPr/>
        </p:nvSpPr>
        <p:spPr>
          <a:xfrm>
            <a:off x="4857671" y="3893564"/>
            <a:ext cx="240543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srgbClr val="182A3D"/>
                </a:solidFill>
                <a:effectLst/>
                <a:uLnTx/>
                <a:uFillTx/>
                <a:ea typeface="+mn-ea"/>
                <a:cs typeface="+mn-cs"/>
              </a:rPr>
              <a:t>När vi båda vill läsa samtidigt</a:t>
            </a:r>
            <a:endParaRPr kumimoji="0" lang="fi-FI" sz="1200" b="0" i="1" u="none" strike="noStrike" kern="1200" cap="none" spc="0" normalizeH="0" baseline="0" noProof="0" dirty="0">
              <a:ln>
                <a:noFill/>
              </a:ln>
              <a:solidFill>
                <a:srgbClr val="182A3D"/>
              </a:solidFill>
              <a:effectLst/>
              <a:uLnTx/>
              <a:uFillTx/>
              <a:ea typeface="+mn-ea"/>
              <a:cs typeface="+mn-cs"/>
            </a:endParaRPr>
          </a:p>
        </p:txBody>
      </p:sp>
      <p:sp>
        <p:nvSpPr>
          <p:cNvPr id="75" name="Tekstiruutu 74">
            <a:extLst>
              <a:ext uri="{FF2B5EF4-FFF2-40B4-BE49-F238E27FC236}">
                <a16:creationId xmlns:a16="http://schemas.microsoft.com/office/drawing/2014/main" id="{2B3FF15D-C25A-316F-DBF0-83C85ABA8254}"/>
              </a:ext>
            </a:extLst>
          </p:cNvPr>
          <p:cNvSpPr txBox="1"/>
          <p:nvPr/>
        </p:nvSpPr>
        <p:spPr>
          <a:xfrm>
            <a:off x="8469110" y="1336648"/>
            <a:ext cx="3638827"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Näköislehdestä löytää tietyt aiheet helposti. Lisäksi on kiva lukea taitettua (siis jutut ja kuvat aseteltu harkiten) juttua/artikkelia/reportaasia/lehteä.</a:t>
            </a:r>
          </a:p>
        </p:txBody>
      </p:sp>
      <p:sp>
        <p:nvSpPr>
          <p:cNvPr id="79" name="Tekstiruutu 78">
            <a:extLst>
              <a:ext uri="{FF2B5EF4-FFF2-40B4-BE49-F238E27FC236}">
                <a16:creationId xmlns:a16="http://schemas.microsoft.com/office/drawing/2014/main" id="{62F8B2A8-8682-3DA9-5B34-243A010AEF6C}"/>
              </a:ext>
            </a:extLst>
          </p:cNvPr>
          <p:cNvSpPr txBox="1"/>
          <p:nvPr/>
        </p:nvSpPr>
        <p:spPr>
          <a:xfrm>
            <a:off x="8708391" y="2504614"/>
            <a:ext cx="3160265"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Näköislehdessä näkee uutisten sijainnin lehdessä sekä koon - näkee uutisten mittasuhteet ja prioriteetit selkeämmin</a:t>
            </a:r>
          </a:p>
        </p:txBody>
      </p:sp>
      <p:sp>
        <p:nvSpPr>
          <p:cNvPr id="81" name="Tekstiruutu 80">
            <a:extLst>
              <a:ext uri="{FF2B5EF4-FFF2-40B4-BE49-F238E27FC236}">
                <a16:creationId xmlns:a16="http://schemas.microsoft.com/office/drawing/2014/main" id="{9ED8FD2E-675E-6617-28F3-1359271EBF21}"/>
              </a:ext>
            </a:extLst>
          </p:cNvPr>
          <p:cNvSpPr txBox="1"/>
          <p:nvPr/>
        </p:nvSpPr>
        <p:spPr>
          <a:xfrm>
            <a:off x="185374" y="2206956"/>
            <a:ext cx="384733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Osittain pakko, sunnuntain lehteä ei kanneta. Digilehteä ei tule luetuksi yhtä tarkkaan, kuin paperilehden.</a:t>
            </a:r>
          </a:p>
        </p:txBody>
      </p:sp>
      <p:sp>
        <p:nvSpPr>
          <p:cNvPr id="85" name="Tekstiruutu 84">
            <a:extLst>
              <a:ext uri="{FF2B5EF4-FFF2-40B4-BE49-F238E27FC236}">
                <a16:creationId xmlns:a16="http://schemas.microsoft.com/office/drawing/2014/main" id="{B0B7478A-6A61-F59B-10C9-2563FCFA1B1E}"/>
              </a:ext>
            </a:extLst>
          </p:cNvPr>
          <p:cNvSpPr txBox="1"/>
          <p:nvPr/>
        </p:nvSpPr>
        <p:spPr>
          <a:xfrm>
            <a:off x="368253" y="2581211"/>
            <a:ext cx="348157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Paperinen tulisi vain 3 kertaa viikossa kannettuna, uutiset olisivat jo vanhoja lehden tultua kotiin.</a:t>
            </a:r>
          </a:p>
        </p:txBody>
      </p:sp>
      <p:sp>
        <p:nvSpPr>
          <p:cNvPr id="89" name="Tekstiruutu 88">
            <a:extLst>
              <a:ext uri="{FF2B5EF4-FFF2-40B4-BE49-F238E27FC236}">
                <a16:creationId xmlns:a16="http://schemas.microsoft.com/office/drawing/2014/main" id="{B9EE907D-0AC5-8713-9ACB-C3E8A56145D7}"/>
              </a:ext>
            </a:extLst>
          </p:cNvPr>
          <p:cNvSpPr txBox="1"/>
          <p:nvPr/>
        </p:nvSpPr>
        <p:spPr>
          <a:xfrm>
            <a:off x="8762453" y="3518691"/>
            <a:ext cx="305214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Lisäksi näköislehdessä on myös ns. pieniä juttuja. </a:t>
            </a:r>
          </a:p>
        </p:txBody>
      </p:sp>
      <p:sp>
        <p:nvSpPr>
          <p:cNvPr id="95" name="Tekstiruutu 94">
            <a:extLst>
              <a:ext uri="{FF2B5EF4-FFF2-40B4-BE49-F238E27FC236}">
                <a16:creationId xmlns:a16="http://schemas.microsoft.com/office/drawing/2014/main" id="{0549F628-7D12-9D0A-9BF2-B7BA53B0C271}"/>
              </a:ext>
            </a:extLst>
          </p:cNvPr>
          <p:cNvSpPr txBox="1"/>
          <p:nvPr/>
        </p:nvSpPr>
        <p:spPr>
          <a:xfrm>
            <a:off x="84014" y="4826739"/>
            <a:ext cx="405005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1" u="none" strike="noStrike" kern="1200" cap="none" spc="0" normalizeH="0" baseline="0" noProof="0" dirty="0">
                <a:ln>
                  <a:noFill/>
                </a:ln>
                <a:solidFill>
                  <a:srgbClr val="182A3D"/>
                </a:solidFill>
                <a:effectLst/>
                <a:uLnTx/>
                <a:uFillTx/>
                <a:ea typeface="+mn-ea"/>
                <a:cs typeface="+mn-cs"/>
              </a:rPr>
              <a:t>Om ingen hämtat papperstidningen. Läser mest rubriker och ingress. Om det finns någon riktigt intressant artikel läser jag hela. Skrollar snabbt igenom den innan jag far på jobb eftersom jag far redan 5.30- tiden på morgonen. Jag läser papperstidningen när jag kommer hem.</a:t>
            </a:r>
            <a:endParaRPr kumimoji="0" lang="fi-FI" sz="900" b="0" i="1" u="none" strike="noStrike" kern="1200" cap="none" spc="0" normalizeH="0" baseline="0" noProof="0" dirty="0">
              <a:ln>
                <a:noFill/>
              </a:ln>
              <a:solidFill>
                <a:srgbClr val="182A3D"/>
              </a:solidFill>
              <a:effectLst/>
              <a:uLnTx/>
              <a:uFillTx/>
              <a:ea typeface="+mn-ea"/>
              <a:cs typeface="+mn-cs"/>
            </a:endParaRPr>
          </a:p>
        </p:txBody>
      </p:sp>
      <p:sp>
        <p:nvSpPr>
          <p:cNvPr id="97" name="Tekstiruutu 96">
            <a:extLst>
              <a:ext uri="{FF2B5EF4-FFF2-40B4-BE49-F238E27FC236}">
                <a16:creationId xmlns:a16="http://schemas.microsoft.com/office/drawing/2014/main" id="{D8399819-39F1-3AAB-1A72-C3138EC2C6E2}"/>
              </a:ext>
            </a:extLst>
          </p:cNvPr>
          <p:cNvSpPr txBox="1"/>
          <p:nvPr/>
        </p:nvSpPr>
        <p:spPr>
          <a:xfrm>
            <a:off x="747729" y="5821470"/>
            <a:ext cx="2722626"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Ei mustu sormet ;) eikä tuhlaannu paperia.</a:t>
            </a:r>
          </a:p>
        </p:txBody>
      </p:sp>
      <p:sp>
        <p:nvSpPr>
          <p:cNvPr id="99" name="Tekstiruutu 98">
            <a:extLst>
              <a:ext uri="{FF2B5EF4-FFF2-40B4-BE49-F238E27FC236}">
                <a16:creationId xmlns:a16="http://schemas.microsoft.com/office/drawing/2014/main" id="{CD847069-9629-E18D-E01E-1DC0DAAD98E2}"/>
              </a:ext>
            </a:extLst>
          </p:cNvPr>
          <p:cNvSpPr txBox="1"/>
          <p:nvPr/>
        </p:nvSpPr>
        <p:spPr>
          <a:xfrm>
            <a:off x="4629963" y="4211342"/>
            <a:ext cx="288277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srgbClr val="182A3D"/>
                </a:solidFill>
                <a:effectLst/>
                <a:uLnTx/>
                <a:uFillTx/>
                <a:ea typeface="+mn-ea"/>
                <a:cs typeface="+mn-cs"/>
              </a:rPr>
              <a:t>Aina mukana paikasta riippumatta. Ei tarvitse tehdä osoitteenmuutoksia. </a:t>
            </a:r>
          </a:p>
        </p:txBody>
      </p:sp>
      <p:sp>
        <p:nvSpPr>
          <p:cNvPr id="101" name="Tekstiruutu 100">
            <a:extLst>
              <a:ext uri="{FF2B5EF4-FFF2-40B4-BE49-F238E27FC236}">
                <a16:creationId xmlns:a16="http://schemas.microsoft.com/office/drawing/2014/main" id="{9838E9F4-A479-1BB6-5DBE-1357A5458896}"/>
              </a:ext>
            </a:extLst>
          </p:cNvPr>
          <p:cNvSpPr txBox="1"/>
          <p:nvPr/>
        </p:nvSpPr>
        <p:spPr>
          <a:xfrm>
            <a:off x="4744455" y="4719852"/>
            <a:ext cx="272262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srgbClr val="182A3D"/>
                </a:solidFill>
                <a:effectLst/>
                <a:uLnTx/>
                <a:uFillTx/>
                <a:ea typeface="+mn-ea"/>
                <a:cs typeface="+mn-cs"/>
              </a:rPr>
              <a:t> Siitä saa helposti mm. kuvakaappauksia.</a:t>
            </a:r>
          </a:p>
        </p:txBody>
      </p:sp>
      <p:sp>
        <p:nvSpPr>
          <p:cNvPr id="103" name="Tekstiruutu 102">
            <a:extLst>
              <a:ext uri="{FF2B5EF4-FFF2-40B4-BE49-F238E27FC236}">
                <a16:creationId xmlns:a16="http://schemas.microsoft.com/office/drawing/2014/main" id="{8BB010BF-7B4B-D9BD-910C-B8DFB1671E50}"/>
              </a:ext>
            </a:extLst>
          </p:cNvPr>
          <p:cNvSpPr txBox="1"/>
          <p:nvPr/>
        </p:nvSpPr>
        <p:spPr>
          <a:xfrm>
            <a:off x="8574587" y="4378880"/>
            <a:ext cx="3427872"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srgbClr val="182A3D"/>
                </a:solidFill>
                <a:effectLst/>
                <a:uLnTx/>
                <a:uFillTx/>
                <a:ea typeface="+mn-ea"/>
                <a:cs typeface="+mn-cs"/>
              </a:rPr>
              <a:t>Jag vill gärna ha en redigerad tidning, betalar prenumerationsavgift för att få en tidning som någon har redigerat för mig, inte för ett kontinuerligt webbflöde. Dessutom gör tidnings-formatet att jag också läser innehåll jag kanske inte hade valt själv.</a:t>
            </a:r>
            <a:endParaRPr kumimoji="0" lang="fi-FI" sz="1000" b="0" i="1" u="none" strike="noStrike" kern="1200" cap="none" spc="0" normalizeH="0" baseline="0" noProof="0" dirty="0">
              <a:ln>
                <a:noFill/>
              </a:ln>
              <a:solidFill>
                <a:srgbClr val="182A3D"/>
              </a:solidFill>
              <a:effectLst/>
              <a:uLnTx/>
              <a:uFillTx/>
              <a:ea typeface="+mn-ea"/>
              <a:cs typeface="+mn-cs"/>
            </a:endParaRPr>
          </a:p>
        </p:txBody>
      </p:sp>
      <p:sp>
        <p:nvSpPr>
          <p:cNvPr id="105" name="Tekstiruutu 104">
            <a:extLst>
              <a:ext uri="{FF2B5EF4-FFF2-40B4-BE49-F238E27FC236}">
                <a16:creationId xmlns:a16="http://schemas.microsoft.com/office/drawing/2014/main" id="{3B36F8ED-B88F-D7A2-B8B9-232356AFDA19}"/>
              </a:ext>
            </a:extLst>
          </p:cNvPr>
          <p:cNvSpPr txBox="1"/>
          <p:nvPr/>
        </p:nvSpPr>
        <p:spPr>
          <a:xfrm>
            <a:off x="747729" y="6025505"/>
            <a:ext cx="2722626"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Postilaatikko ei täyty lehdistä, jos matkustaa.</a:t>
            </a:r>
          </a:p>
        </p:txBody>
      </p:sp>
      <p:sp>
        <p:nvSpPr>
          <p:cNvPr id="107" name="Tekstiruutu 106">
            <a:extLst>
              <a:ext uri="{FF2B5EF4-FFF2-40B4-BE49-F238E27FC236}">
                <a16:creationId xmlns:a16="http://schemas.microsoft.com/office/drawing/2014/main" id="{94ABB133-8905-C93A-9F23-DA5B543D1DF0}"/>
              </a:ext>
            </a:extLst>
          </p:cNvPr>
          <p:cNvSpPr txBox="1"/>
          <p:nvPr/>
        </p:nvSpPr>
        <p:spPr>
          <a:xfrm>
            <a:off x="495507" y="5447215"/>
            <a:ext cx="322707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Työpisteessä ei oikein viitsi lukea paperilehteä kaikkien nähden.</a:t>
            </a:r>
          </a:p>
        </p:txBody>
      </p:sp>
      <p:sp>
        <p:nvSpPr>
          <p:cNvPr id="109" name="Tekstiruutu 108">
            <a:extLst>
              <a:ext uri="{FF2B5EF4-FFF2-40B4-BE49-F238E27FC236}">
                <a16:creationId xmlns:a16="http://schemas.microsoft.com/office/drawing/2014/main" id="{52DC9262-A1A3-E3BD-9BA5-9D384CF6B975}"/>
              </a:ext>
            </a:extLst>
          </p:cNvPr>
          <p:cNvSpPr txBox="1"/>
          <p:nvPr/>
        </p:nvSpPr>
        <p:spPr>
          <a:xfrm>
            <a:off x="859743" y="3329721"/>
            <a:ext cx="2498598"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182A3D"/>
                </a:solidFill>
                <a:effectLst/>
                <a:uLnTx/>
                <a:uFillTx/>
                <a:ea typeface="+mn-ea"/>
                <a:cs typeface="+mn-cs"/>
              </a:rPr>
              <a:t>Junassa kulkiessa.</a:t>
            </a:r>
          </a:p>
        </p:txBody>
      </p:sp>
      <p:sp>
        <p:nvSpPr>
          <p:cNvPr id="111" name="Tekstiruutu 110">
            <a:extLst>
              <a:ext uri="{FF2B5EF4-FFF2-40B4-BE49-F238E27FC236}">
                <a16:creationId xmlns:a16="http://schemas.microsoft.com/office/drawing/2014/main" id="{72AD35EA-FD0A-FECF-32FD-756D84F098C8}"/>
              </a:ext>
            </a:extLst>
          </p:cNvPr>
          <p:cNvSpPr txBox="1"/>
          <p:nvPr/>
        </p:nvSpPr>
        <p:spPr>
          <a:xfrm>
            <a:off x="4702842" y="5169290"/>
            <a:ext cx="235877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srgbClr val="182A3D"/>
                </a:solidFill>
                <a:effectLst/>
                <a:uLnTx/>
                <a:uFillTx/>
                <a:ea typeface="+mn-ea"/>
                <a:cs typeface="+mn-cs"/>
              </a:rPr>
              <a:t>Artikkelin tallennus onnistuu, jos haluaa tallentaa jutun.</a:t>
            </a:r>
          </a:p>
        </p:txBody>
      </p:sp>
    </p:spTree>
    <p:extLst>
      <p:ext uri="{BB962C8B-B14F-4D97-AF65-F5344CB8AC3E}">
        <p14:creationId xmlns:p14="http://schemas.microsoft.com/office/powerpoint/2010/main" val="1230706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40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E29412-260C-4712-AD8A-665262C4B76D}"/>
              </a:ext>
            </a:extLst>
          </p:cNvPr>
          <p:cNvSpPr>
            <a:spLocks noGrp="1"/>
          </p:cNvSpPr>
          <p:nvPr>
            <p:ph type="title"/>
          </p:nvPr>
        </p:nvSpPr>
        <p:spPr/>
        <p:txBody>
          <a:bodyPr/>
          <a:lstStyle/>
          <a:p>
            <a:r>
              <a:rPr lang="fi-FI" dirty="0">
                <a:solidFill>
                  <a:schemeClr val="tx1"/>
                </a:solidFill>
              </a:rPr>
              <a:t>Digilukijoiden profiili</a:t>
            </a:r>
          </a:p>
        </p:txBody>
      </p:sp>
      <p:graphicFrame>
        <p:nvGraphicFramePr>
          <p:cNvPr id="8" name="Sisällön paikkamerkki 7">
            <a:extLst>
              <a:ext uri="{FF2B5EF4-FFF2-40B4-BE49-F238E27FC236}">
                <a16:creationId xmlns:a16="http://schemas.microsoft.com/office/drawing/2014/main" id="{C1BF2370-3EFE-4713-9448-6E734C61A208}"/>
              </a:ext>
            </a:extLst>
          </p:cNvPr>
          <p:cNvGraphicFramePr>
            <a:graphicFrameLocks noGrp="1"/>
          </p:cNvGraphicFramePr>
          <p:nvPr>
            <p:ph idx="1"/>
            <p:extLst>
              <p:ext uri="{D42A27DB-BD31-4B8C-83A1-F6EECF244321}">
                <p14:modId xmlns:p14="http://schemas.microsoft.com/office/powerpoint/2010/main" val="1225065861"/>
              </p:ext>
            </p:extLst>
          </p:nvPr>
        </p:nvGraphicFramePr>
        <p:xfrm>
          <a:off x="460375" y="1095375"/>
          <a:ext cx="11179175" cy="5303270"/>
        </p:xfrm>
        <a:graphic>
          <a:graphicData uri="http://schemas.openxmlformats.org/drawingml/2006/chart">
            <c:chart xmlns:c="http://schemas.openxmlformats.org/drawingml/2006/chart" xmlns:r="http://schemas.openxmlformats.org/officeDocument/2006/relationships" r:id="rId3"/>
          </a:graphicData>
        </a:graphic>
      </p:graphicFrame>
      <p:sp>
        <p:nvSpPr>
          <p:cNvPr id="4" name="Päivämäärän paikkamerkki 3">
            <a:extLst>
              <a:ext uri="{FF2B5EF4-FFF2-40B4-BE49-F238E27FC236}">
                <a16:creationId xmlns:a16="http://schemas.microsoft.com/office/drawing/2014/main" id="{0F7FB46A-7177-4FE3-8049-89CB435CC60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a:t>
            </a:r>
            <a:endParaRPr kumimoji="0" lang="ru-RU" sz="800" b="0" i="0" u="none" strike="noStrike" kern="1200" cap="none" spc="0" normalizeH="0" baseline="0" noProof="0" dirty="0">
              <a:ln>
                <a:noFill/>
              </a:ln>
              <a:solidFill>
                <a:schemeClr val="tx1"/>
              </a:solidFill>
              <a:effectLst/>
              <a:uLnTx/>
              <a:uFillTx/>
              <a:ea typeface="+mn-ea"/>
              <a:cs typeface="+mn-cs"/>
            </a:endParaRPr>
          </a:p>
        </p:txBody>
      </p:sp>
      <p:sp>
        <p:nvSpPr>
          <p:cNvPr id="10" name="Tähti: 5-sakarainen 9">
            <a:extLst>
              <a:ext uri="{FF2B5EF4-FFF2-40B4-BE49-F238E27FC236}">
                <a16:creationId xmlns:a16="http://schemas.microsoft.com/office/drawing/2014/main" id="{2DA06879-11F7-4B12-A228-AE8D2F3F7222}"/>
              </a:ext>
            </a:extLst>
          </p:cNvPr>
          <p:cNvSpPr/>
          <p:nvPr/>
        </p:nvSpPr>
        <p:spPr>
          <a:xfrm>
            <a:off x="1089306" y="6443744"/>
            <a:ext cx="223838" cy="200025"/>
          </a:xfrm>
          <a:prstGeom prst="star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FFFFFF"/>
              </a:solidFill>
              <a:effectLst/>
              <a:uLnTx/>
              <a:uFillTx/>
              <a:latin typeface="Arial" panose="020B0604020202020204"/>
              <a:ea typeface="Source Sans Pro" panose="020B0503030403020204" pitchFamily="34" charset="0"/>
              <a:cs typeface="+mn-cs"/>
            </a:endParaRPr>
          </a:p>
        </p:txBody>
      </p:sp>
      <p:sp>
        <p:nvSpPr>
          <p:cNvPr id="12" name="Tekstiruutu 11">
            <a:extLst>
              <a:ext uri="{FF2B5EF4-FFF2-40B4-BE49-F238E27FC236}">
                <a16:creationId xmlns:a16="http://schemas.microsoft.com/office/drawing/2014/main" id="{B38B8565-F15F-4C82-8924-2B8662C9EC6F}"/>
              </a:ext>
            </a:extLst>
          </p:cNvPr>
          <p:cNvSpPr txBox="1"/>
          <p:nvPr/>
        </p:nvSpPr>
        <p:spPr>
          <a:xfrm>
            <a:off x="1308156" y="6443744"/>
            <a:ext cx="201278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800" dirty="0">
                <a:solidFill>
                  <a:srgbClr val="182A3D"/>
                </a:solidFill>
              </a:rPr>
              <a:t>K</a:t>
            </a:r>
            <a:r>
              <a:rPr kumimoji="0" lang="fi-FI" sz="800" b="0" i="0" u="none" strike="noStrike" kern="1200" cap="none" spc="0" normalizeH="0" baseline="0" noProof="0" dirty="0" err="1">
                <a:ln>
                  <a:noFill/>
                </a:ln>
                <a:solidFill>
                  <a:srgbClr val="182A3D"/>
                </a:solidFill>
                <a:effectLst/>
                <a:uLnTx/>
                <a:uFillTx/>
                <a:ea typeface="+mn-ea"/>
                <a:cs typeface="+mn-cs"/>
              </a:rPr>
              <a:t>orostuu</a:t>
            </a:r>
            <a:r>
              <a:rPr kumimoji="0" lang="fi-FI" sz="800" b="0" i="0" u="none" strike="noStrike" kern="1200" cap="none" spc="0" normalizeH="0" baseline="0" noProof="0" dirty="0">
                <a:ln>
                  <a:noFill/>
                </a:ln>
                <a:solidFill>
                  <a:srgbClr val="182A3D"/>
                </a:solidFill>
                <a:effectLst/>
                <a:uLnTx/>
                <a:uFillTx/>
                <a:ea typeface="+mn-ea"/>
                <a:cs typeface="+mn-cs"/>
              </a:rPr>
              <a:t> suhteessa väestöön</a:t>
            </a:r>
          </a:p>
        </p:txBody>
      </p:sp>
      <p:sp>
        <p:nvSpPr>
          <p:cNvPr id="18" name="Tähti: 5-sakarainen 17">
            <a:extLst>
              <a:ext uri="{FF2B5EF4-FFF2-40B4-BE49-F238E27FC236}">
                <a16:creationId xmlns:a16="http://schemas.microsoft.com/office/drawing/2014/main" id="{53039391-498A-4F5C-A351-AB82C1182A78}"/>
              </a:ext>
            </a:extLst>
          </p:cNvPr>
          <p:cNvSpPr/>
          <p:nvPr/>
        </p:nvSpPr>
        <p:spPr>
          <a:xfrm>
            <a:off x="2532342" y="5562600"/>
            <a:ext cx="223838" cy="200025"/>
          </a:xfrm>
          <a:prstGeom prst="star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FFFFFF"/>
              </a:solidFill>
              <a:effectLst/>
              <a:uLnTx/>
              <a:uFillTx/>
              <a:latin typeface="Arial" panose="020B0604020202020204"/>
              <a:ea typeface="Source Sans Pro" panose="020B0503030403020204" pitchFamily="34" charset="0"/>
              <a:cs typeface="+mn-cs"/>
            </a:endParaRPr>
          </a:p>
        </p:txBody>
      </p:sp>
      <p:sp>
        <p:nvSpPr>
          <p:cNvPr id="20" name="Tähti: 5-sakarainen 19">
            <a:extLst>
              <a:ext uri="{FF2B5EF4-FFF2-40B4-BE49-F238E27FC236}">
                <a16:creationId xmlns:a16="http://schemas.microsoft.com/office/drawing/2014/main" id="{AF8A5BF3-4F50-41A9-94D4-DFE26DA09296}"/>
              </a:ext>
            </a:extLst>
          </p:cNvPr>
          <p:cNvSpPr/>
          <p:nvPr/>
        </p:nvSpPr>
        <p:spPr>
          <a:xfrm>
            <a:off x="2001000" y="5494942"/>
            <a:ext cx="223838" cy="200025"/>
          </a:xfrm>
          <a:prstGeom prst="star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FFFFFF"/>
              </a:solidFill>
              <a:effectLst/>
              <a:uLnTx/>
              <a:uFillTx/>
              <a:latin typeface="Arial" panose="020B0604020202020204"/>
              <a:ea typeface="Source Sans Pro" panose="020B0503030403020204" pitchFamily="34" charset="0"/>
              <a:cs typeface="+mn-cs"/>
            </a:endParaRPr>
          </a:p>
        </p:txBody>
      </p:sp>
      <p:sp>
        <p:nvSpPr>
          <p:cNvPr id="22" name="Tähti: 5-sakarainen 21">
            <a:extLst>
              <a:ext uri="{FF2B5EF4-FFF2-40B4-BE49-F238E27FC236}">
                <a16:creationId xmlns:a16="http://schemas.microsoft.com/office/drawing/2014/main" id="{2D4051EC-1662-4833-A24B-B1EF4B60CA97}"/>
              </a:ext>
            </a:extLst>
          </p:cNvPr>
          <p:cNvSpPr/>
          <p:nvPr/>
        </p:nvSpPr>
        <p:spPr>
          <a:xfrm>
            <a:off x="5012982" y="5961599"/>
            <a:ext cx="223838" cy="200025"/>
          </a:xfrm>
          <a:prstGeom prst="star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dirty="0">
              <a:ln>
                <a:noFill/>
              </a:ln>
              <a:solidFill>
                <a:srgbClr val="FFFFFF"/>
              </a:solidFill>
              <a:effectLst/>
              <a:uLnTx/>
              <a:uFillTx/>
              <a:latin typeface="Arial" panose="020B0604020202020204"/>
              <a:ea typeface="Source Sans Pro" panose="020B0503030403020204" pitchFamily="34" charset="0"/>
              <a:cs typeface="+mn-cs"/>
            </a:endParaRPr>
          </a:p>
        </p:txBody>
      </p:sp>
      <p:sp>
        <p:nvSpPr>
          <p:cNvPr id="28" name="Tähti: 5-sakarainen 27">
            <a:extLst>
              <a:ext uri="{FF2B5EF4-FFF2-40B4-BE49-F238E27FC236}">
                <a16:creationId xmlns:a16="http://schemas.microsoft.com/office/drawing/2014/main" id="{A32D070D-E880-4249-B953-FA8ECB945F38}"/>
              </a:ext>
            </a:extLst>
          </p:cNvPr>
          <p:cNvSpPr/>
          <p:nvPr/>
        </p:nvSpPr>
        <p:spPr>
          <a:xfrm>
            <a:off x="5848837" y="5672033"/>
            <a:ext cx="223838" cy="200025"/>
          </a:xfrm>
          <a:prstGeom prst="star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FFFFFF"/>
              </a:solidFill>
              <a:effectLst/>
              <a:uLnTx/>
              <a:uFillTx/>
              <a:latin typeface="Arial" panose="020B0604020202020204"/>
              <a:ea typeface="Source Sans Pro" panose="020B0503030403020204" pitchFamily="34" charset="0"/>
              <a:cs typeface="+mn-cs"/>
            </a:endParaRPr>
          </a:p>
        </p:txBody>
      </p:sp>
      <p:sp>
        <p:nvSpPr>
          <p:cNvPr id="19" name="Tähti: 5-sakarainen 18">
            <a:extLst>
              <a:ext uri="{FF2B5EF4-FFF2-40B4-BE49-F238E27FC236}">
                <a16:creationId xmlns:a16="http://schemas.microsoft.com/office/drawing/2014/main" id="{CFCF9610-E27D-4F86-BD04-E6306040E2FF}"/>
              </a:ext>
            </a:extLst>
          </p:cNvPr>
          <p:cNvSpPr/>
          <p:nvPr/>
        </p:nvSpPr>
        <p:spPr>
          <a:xfrm>
            <a:off x="7820110" y="5694967"/>
            <a:ext cx="223838" cy="200025"/>
          </a:xfrm>
          <a:prstGeom prst="star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FFFFFF"/>
              </a:solidFill>
              <a:effectLst/>
              <a:uLnTx/>
              <a:uFillTx/>
              <a:latin typeface="Arial" panose="020B0604020202020204"/>
              <a:ea typeface="Source Sans Pro" panose="020B0503030403020204" pitchFamily="34" charset="0"/>
              <a:cs typeface="+mn-cs"/>
            </a:endParaRPr>
          </a:p>
        </p:txBody>
      </p:sp>
      <p:sp>
        <p:nvSpPr>
          <p:cNvPr id="3" name="Tähti: 5-sakarainen 2">
            <a:extLst>
              <a:ext uri="{FF2B5EF4-FFF2-40B4-BE49-F238E27FC236}">
                <a16:creationId xmlns:a16="http://schemas.microsoft.com/office/drawing/2014/main" id="{62A4AFCB-9CF7-1A08-3DBB-BBB95D3A26BF}"/>
              </a:ext>
            </a:extLst>
          </p:cNvPr>
          <p:cNvSpPr/>
          <p:nvPr/>
        </p:nvSpPr>
        <p:spPr>
          <a:xfrm>
            <a:off x="8632274" y="5853830"/>
            <a:ext cx="223838" cy="200025"/>
          </a:xfrm>
          <a:prstGeom prst="star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FFFFFF"/>
              </a:solidFill>
              <a:effectLst/>
              <a:uLnTx/>
              <a:uFillTx/>
              <a:latin typeface="Arial" panose="020B0604020202020204"/>
              <a:ea typeface="Source Sans Pro" panose="020B0503030403020204" pitchFamily="34" charset="0"/>
              <a:cs typeface="+mn-cs"/>
            </a:endParaRPr>
          </a:p>
        </p:txBody>
      </p:sp>
    </p:spTree>
    <p:extLst>
      <p:ext uri="{BB962C8B-B14F-4D97-AF65-F5344CB8AC3E}">
        <p14:creationId xmlns:p14="http://schemas.microsoft.com/office/powerpoint/2010/main" val="166321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7AFA61D-CD9E-7848-BDBD-87829FF080AD}"/>
              </a:ext>
            </a:extLst>
          </p:cNvPr>
          <p:cNvSpPr>
            <a:spLocks noGrp="1"/>
          </p:cNvSpPr>
          <p:nvPr>
            <p:ph type="body" sz="quarter" idx="10"/>
          </p:nvPr>
        </p:nvSpPr>
        <p:spPr>
          <a:xfrm>
            <a:off x="8815700" y="1198179"/>
            <a:ext cx="2681287" cy="3696038"/>
          </a:xfrm>
        </p:spPr>
        <p:txBody>
          <a:bodyPr lIns="91440" tIns="45720" rIns="91440" bIns="45720" anchor="t"/>
          <a:lstStyle/>
          <a:p>
            <a:r>
              <a:rPr lang="fi-FI" b="0" dirty="0">
                <a:solidFill>
                  <a:srgbClr val="F3DEC9"/>
                </a:solidFill>
              </a:rPr>
              <a:t>Kärkimedian digilukijoissa korostuvat </a:t>
            </a:r>
            <a:endParaRPr lang="fi-FI" b="0" dirty="0">
              <a:solidFill>
                <a:srgbClr val="F3DEC9"/>
              </a:solidFill>
              <a:cs typeface="Arial"/>
            </a:endParaRPr>
          </a:p>
          <a:p>
            <a:r>
              <a:rPr lang="fi-FI" b="0" dirty="0">
                <a:solidFill>
                  <a:srgbClr val="F3DEC9"/>
                </a:solidFill>
              </a:rPr>
              <a:t>30-50-vuotiaat, korkeasti koulutetut,</a:t>
            </a:r>
          </a:p>
          <a:p>
            <a:r>
              <a:rPr lang="fi-FI" b="0" dirty="0">
                <a:solidFill>
                  <a:srgbClr val="F3DEC9"/>
                </a:solidFill>
              </a:rPr>
              <a:t>lapsiperheet, päättäjät ja hyvätuloiset.</a:t>
            </a:r>
            <a:endParaRPr lang="fi-FI" b="0" dirty="0">
              <a:solidFill>
                <a:srgbClr val="F3DEC9"/>
              </a:solidFill>
              <a:cs typeface="Arial"/>
            </a:endParaRPr>
          </a:p>
        </p:txBody>
      </p:sp>
      <p:sp>
        <p:nvSpPr>
          <p:cNvPr id="4" name="Otsikko 3">
            <a:extLst>
              <a:ext uri="{FF2B5EF4-FFF2-40B4-BE49-F238E27FC236}">
                <a16:creationId xmlns:a16="http://schemas.microsoft.com/office/drawing/2014/main" id="{416A8C9B-ACBC-4B4C-ACF2-E8614A02D081}"/>
              </a:ext>
            </a:extLst>
          </p:cNvPr>
          <p:cNvSpPr>
            <a:spLocks noGrp="1"/>
          </p:cNvSpPr>
          <p:nvPr>
            <p:ph type="title"/>
          </p:nvPr>
        </p:nvSpPr>
        <p:spPr>
          <a:xfrm>
            <a:off x="442913" y="596374"/>
            <a:ext cx="7200000" cy="737620"/>
          </a:xfrm>
        </p:spPr>
        <p:txBody>
          <a:bodyPr/>
          <a:lstStyle/>
          <a:p>
            <a:r>
              <a:rPr lang="fi-FI" dirty="0">
                <a:solidFill>
                  <a:schemeClr val="tx1"/>
                </a:solidFill>
              </a:rPr>
              <a:t>Kärkimedian digilukijoista</a:t>
            </a:r>
          </a:p>
        </p:txBody>
      </p:sp>
      <p:sp>
        <p:nvSpPr>
          <p:cNvPr id="5" name="Sisällön paikkamerkki 4">
            <a:extLst>
              <a:ext uri="{FF2B5EF4-FFF2-40B4-BE49-F238E27FC236}">
                <a16:creationId xmlns:a16="http://schemas.microsoft.com/office/drawing/2014/main" id="{A1E91AF8-89AF-B341-92BC-FAB3AD098D4C}"/>
              </a:ext>
            </a:extLst>
          </p:cNvPr>
          <p:cNvSpPr>
            <a:spLocks noGrp="1"/>
          </p:cNvSpPr>
          <p:nvPr>
            <p:ph idx="1"/>
          </p:nvPr>
        </p:nvSpPr>
        <p:spPr>
          <a:xfrm>
            <a:off x="2130458" y="1632802"/>
            <a:ext cx="5848129" cy="5001080"/>
          </a:xfrm>
        </p:spPr>
        <p:txBody>
          <a:bodyPr wrap="square" lIns="0" tIns="45720" rIns="91440" bIns="45720" anchor="ctr">
            <a:normAutofit fontScale="85000" lnSpcReduction="20000"/>
          </a:bodyPr>
          <a:lstStyle/>
          <a:p>
            <a:pPr marL="0" indent="0">
              <a:buNone/>
            </a:pPr>
            <a:r>
              <a:rPr lang="fi-FI" sz="2800" b="1" dirty="0">
                <a:solidFill>
                  <a:schemeClr val="tx2"/>
                </a:solidFill>
                <a:ea typeface="Source Sans Pro"/>
              </a:rPr>
              <a:t>1 356 300 </a:t>
            </a:r>
            <a:r>
              <a:rPr lang="fi-FI" sz="2000" dirty="0">
                <a:solidFill>
                  <a:schemeClr val="accent5"/>
                </a:solidFill>
                <a:ea typeface="Source Sans Pro"/>
              </a:rPr>
              <a:t>omakotiasujaa</a:t>
            </a:r>
          </a:p>
          <a:p>
            <a:pPr marL="0" indent="0">
              <a:buNone/>
            </a:pPr>
            <a:endParaRPr lang="fi-FI" sz="2000" dirty="0">
              <a:solidFill>
                <a:schemeClr val="accent5"/>
              </a:solidFill>
              <a:ea typeface="Source Sans Pro"/>
            </a:endParaRPr>
          </a:p>
          <a:p>
            <a:pPr marL="0" indent="0">
              <a:buNone/>
            </a:pPr>
            <a:endParaRPr lang="fi-FI" sz="2800" b="1" dirty="0">
              <a:solidFill>
                <a:schemeClr val="accent2"/>
              </a:solidFill>
              <a:ea typeface="Source Sans Pro"/>
              <a:cs typeface="Arial"/>
            </a:endParaRPr>
          </a:p>
          <a:p>
            <a:pPr marL="0" indent="0">
              <a:buNone/>
            </a:pPr>
            <a:r>
              <a:rPr lang="fi-FI" sz="2800" b="1" dirty="0">
                <a:solidFill>
                  <a:schemeClr val="tx2"/>
                </a:solidFill>
                <a:ea typeface="Source Sans Pro"/>
                <a:cs typeface="Arial"/>
              </a:rPr>
              <a:t>2 527 600 </a:t>
            </a:r>
            <a:r>
              <a:rPr lang="fi-FI" sz="2000" dirty="0">
                <a:solidFill>
                  <a:schemeClr val="accent5"/>
                </a:solidFill>
                <a:ea typeface="Source Sans Pro"/>
                <a:cs typeface="Arial"/>
              </a:rPr>
              <a:t>asuu taloudessa, jossa auto</a:t>
            </a:r>
          </a:p>
          <a:p>
            <a:pPr marL="0" indent="0">
              <a:buNone/>
            </a:pPr>
            <a:endParaRPr lang="fi-FI" sz="2000" dirty="0">
              <a:solidFill>
                <a:schemeClr val="accent5"/>
              </a:solidFill>
              <a:ea typeface="Source Sans Pro"/>
              <a:cs typeface="Arial"/>
            </a:endParaRPr>
          </a:p>
          <a:p>
            <a:pPr marL="0" indent="0">
              <a:buNone/>
            </a:pPr>
            <a:endParaRPr lang="fi-FI" sz="2800" b="1" dirty="0">
              <a:solidFill>
                <a:schemeClr val="accent2"/>
              </a:solidFill>
              <a:ea typeface="Source Sans Pro"/>
            </a:endParaRPr>
          </a:p>
          <a:p>
            <a:pPr marL="0" indent="0">
              <a:buNone/>
            </a:pPr>
            <a:r>
              <a:rPr lang="fi-FI" sz="2800" b="1" dirty="0">
                <a:solidFill>
                  <a:schemeClr val="tx2"/>
                </a:solidFill>
                <a:ea typeface="Source Sans Pro"/>
              </a:rPr>
              <a:t>1 012 100</a:t>
            </a:r>
            <a:r>
              <a:rPr lang="fi-FI" sz="2800" dirty="0">
                <a:solidFill>
                  <a:schemeClr val="tx2"/>
                </a:solidFill>
                <a:ea typeface="Source Sans Pro"/>
              </a:rPr>
              <a:t> </a:t>
            </a:r>
            <a:r>
              <a:rPr lang="fi-FI" sz="2000" dirty="0">
                <a:solidFill>
                  <a:schemeClr val="tx2"/>
                </a:solidFill>
                <a:ea typeface="Source Sans Pro"/>
              </a:rPr>
              <a:t> </a:t>
            </a:r>
            <a:r>
              <a:rPr lang="fi-FI" sz="2000" dirty="0">
                <a:ea typeface="Source Sans Pro"/>
              </a:rPr>
              <a:t>asuu lapsiperheessä</a:t>
            </a:r>
          </a:p>
          <a:p>
            <a:pPr marL="0" indent="0">
              <a:buNone/>
            </a:pPr>
            <a:endParaRPr lang="fi-FI" sz="2000" b="1" dirty="0">
              <a:solidFill>
                <a:schemeClr val="accent2"/>
              </a:solidFill>
              <a:ea typeface="Source Sans Pro"/>
              <a:cs typeface="Arial"/>
            </a:endParaRPr>
          </a:p>
          <a:p>
            <a:pPr marL="0" indent="0">
              <a:buNone/>
            </a:pPr>
            <a:endParaRPr lang="fi-FI" sz="2000" b="1" dirty="0">
              <a:solidFill>
                <a:schemeClr val="accent2"/>
              </a:solidFill>
              <a:ea typeface="Source Sans Pro"/>
              <a:cs typeface="Arial"/>
            </a:endParaRPr>
          </a:p>
          <a:p>
            <a:pPr marL="0" indent="0">
              <a:buNone/>
            </a:pPr>
            <a:r>
              <a:rPr lang="fi-FI" sz="2800" b="1" dirty="0">
                <a:solidFill>
                  <a:schemeClr val="tx2"/>
                </a:solidFill>
                <a:ea typeface="Source Sans Pro"/>
              </a:rPr>
              <a:t>816 000</a:t>
            </a:r>
            <a:r>
              <a:rPr lang="fi-FI" sz="2800" dirty="0">
                <a:solidFill>
                  <a:schemeClr val="tx2"/>
                </a:solidFill>
                <a:ea typeface="Source Sans Pro"/>
              </a:rPr>
              <a:t> </a:t>
            </a:r>
            <a:r>
              <a:rPr lang="fi-FI" sz="2000" dirty="0">
                <a:solidFill>
                  <a:schemeClr val="tx2"/>
                </a:solidFill>
                <a:ea typeface="Source Sans Pro"/>
              </a:rPr>
              <a:t> </a:t>
            </a:r>
            <a:r>
              <a:rPr lang="fi-FI" sz="2000" dirty="0">
                <a:ea typeface="Source Sans Pro"/>
              </a:rPr>
              <a:t>päättäjää</a:t>
            </a:r>
          </a:p>
          <a:p>
            <a:pPr marL="0" indent="0">
              <a:buNone/>
            </a:pPr>
            <a:br>
              <a:rPr lang="fi-FI" sz="2000" dirty="0">
                <a:ea typeface="Source Sans Pro"/>
              </a:rPr>
            </a:br>
            <a:endParaRPr lang="fi-FI" sz="2000" dirty="0">
              <a:ea typeface="Source Sans Pro"/>
            </a:endParaRPr>
          </a:p>
          <a:p>
            <a:pPr marL="0" indent="0">
              <a:buNone/>
            </a:pPr>
            <a:r>
              <a:rPr lang="fi-FI" sz="2800" b="1" dirty="0">
                <a:solidFill>
                  <a:schemeClr val="tx2"/>
                </a:solidFill>
                <a:ea typeface="Source Sans Pro"/>
              </a:rPr>
              <a:t>730 200 </a:t>
            </a:r>
            <a:r>
              <a:rPr lang="fi-FI" sz="2000" dirty="0">
                <a:ea typeface="Source Sans Pro"/>
              </a:rPr>
              <a:t>aikoo hankkia säästämisen tai sijoittamisen tuotteita tai palveluita</a:t>
            </a:r>
            <a:br>
              <a:rPr lang="fi-FI" sz="2000" dirty="0">
                <a:ea typeface="Source Sans Pro"/>
                <a:cs typeface="Arial"/>
              </a:rPr>
            </a:br>
            <a:endParaRPr lang="fi-FI" sz="1800" dirty="0">
              <a:ea typeface="Source Sans Pro"/>
              <a:cs typeface="Arial" panose="020B0604020202020204"/>
            </a:endParaRPr>
          </a:p>
          <a:p>
            <a:pPr marL="0" indent="0">
              <a:buNone/>
            </a:pPr>
            <a:endParaRPr lang="fi-FI" sz="2000" dirty="0">
              <a:solidFill>
                <a:schemeClr val="accent5"/>
              </a:solidFill>
              <a:ea typeface="Source Sans Pro"/>
              <a:cs typeface="Arial"/>
            </a:endParaRPr>
          </a:p>
        </p:txBody>
      </p:sp>
      <p:sp>
        <p:nvSpPr>
          <p:cNvPr id="6" name="Päivämäärän paikkamerkki 3">
            <a:extLst>
              <a:ext uri="{FF2B5EF4-FFF2-40B4-BE49-F238E27FC236}">
                <a16:creationId xmlns:a16="http://schemas.microsoft.com/office/drawing/2014/main" id="{49D0D794-1ADE-4A46-9379-09FA5C4175D5}"/>
              </a:ext>
            </a:extLst>
          </p:cNvPr>
          <p:cNvSpPr>
            <a:spLocks noGrp="1"/>
          </p:cNvSpPr>
          <p:nvPr>
            <p:ph type="dt" sz="half" idx="2"/>
          </p:nvPr>
        </p:nvSpPr>
        <p:spPr>
          <a:xfrm>
            <a:off x="242578" y="6361195"/>
            <a:ext cx="259489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tx1"/>
                </a:solidFill>
              </a:rPr>
              <a:t>Digikanavien lukijoissa</a:t>
            </a:r>
            <a:r>
              <a:rPr kumimoji="0" lang="fi-FI" sz="800" b="0" i="0" u="none" strike="noStrike" kern="1200" cap="none" spc="0" normalizeH="0" baseline="0" noProof="0" dirty="0">
                <a:ln>
                  <a:noFill/>
                </a:ln>
                <a:solidFill>
                  <a:schemeClr val="tx1"/>
                </a:solidFill>
                <a:effectLst/>
                <a:uLnTx/>
                <a:uFillTx/>
                <a:ea typeface="+mn-ea"/>
                <a:cs typeface="+mn-cs"/>
              </a:rPr>
              <a:t> viikoittain</a:t>
            </a:r>
            <a:endParaRPr kumimoji="0" lang="ru-RU" sz="800" b="0" i="0" u="none" strike="noStrike" kern="1200" cap="none" spc="0" normalizeH="0" baseline="0" noProof="0" dirty="0">
              <a:ln>
                <a:noFill/>
              </a:ln>
              <a:solidFill>
                <a:schemeClr val="tx1"/>
              </a:solidFill>
              <a:effectLst/>
              <a:uLnTx/>
              <a:uFillTx/>
              <a:ea typeface="+mn-ea"/>
              <a:cs typeface="+mn-cs"/>
            </a:endParaRPr>
          </a:p>
        </p:txBody>
      </p:sp>
      <p:pic>
        <p:nvPicPr>
          <p:cNvPr id="9" name="Graphic 20">
            <a:extLst>
              <a:ext uri="{FF2B5EF4-FFF2-40B4-BE49-F238E27FC236}">
                <a16:creationId xmlns:a16="http://schemas.microsoft.com/office/drawing/2014/main" id="{11BA8E3F-C639-FA32-680C-138089B78F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413" y="1548551"/>
            <a:ext cx="762000" cy="622300"/>
          </a:xfrm>
          <a:prstGeom prst="rect">
            <a:avLst/>
          </a:prstGeom>
        </p:spPr>
      </p:pic>
      <p:pic>
        <p:nvPicPr>
          <p:cNvPr id="15" name="Graphic 23">
            <a:extLst>
              <a:ext uri="{FF2B5EF4-FFF2-40B4-BE49-F238E27FC236}">
                <a16:creationId xmlns:a16="http://schemas.microsoft.com/office/drawing/2014/main" id="{50F08CD9-D29A-2297-CF8C-C72DCBE40F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013" y="2588998"/>
            <a:ext cx="889000" cy="457200"/>
          </a:xfrm>
          <a:prstGeom prst="rect">
            <a:avLst/>
          </a:prstGeom>
        </p:spPr>
      </p:pic>
      <p:pic>
        <p:nvPicPr>
          <p:cNvPr id="21" name="Graphic 35">
            <a:extLst>
              <a:ext uri="{FF2B5EF4-FFF2-40B4-BE49-F238E27FC236}">
                <a16:creationId xmlns:a16="http://schemas.microsoft.com/office/drawing/2014/main" id="{9C807F90-4D3E-B600-4A49-9AFB65F8B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4213" y="5312820"/>
            <a:ext cx="914400" cy="723900"/>
          </a:xfrm>
          <a:prstGeom prst="rect">
            <a:avLst/>
          </a:prstGeom>
        </p:spPr>
      </p:pic>
      <p:pic>
        <p:nvPicPr>
          <p:cNvPr id="8" name="Graphic 28">
            <a:extLst>
              <a:ext uri="{FF2B5EF4-FFF2-40B4-BE49-F238E27FC236}">
                <a16:creationId xmlns:a16="http://schemas.microsoft.com/office/drawing/2014/main" id="{304627A1-F546-A3CC-B53E-30960FA65B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2313" y="3287170"/>
            <a:ext cx="838200" cy="812800"/>
          </a:xfrm>
          <a:prstGeom prst="rect">
            <a:avLst/>
          </a:prstGeom>
        </p:spPr>
      </p:pic>
      <p:pic>
        <p:nvPicPr>
          <p:cNvPr id="11" name="Graphic 27">
            <a:extLst>
              <a:ext uri="{FF2B5EF4-FFF2-40B4-BE49-F238E27FC236}">
                <a16:creationId xmlns:a16="http://schemas.microsoft.com/office/drawing/2014/main" id="{593C3085-FAB4-5601-EF25-EBC385EB6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5013" y="4511740"/>
            <a:ext cx="876300" cy="571500"/>
          </a:xfrm>
          <a:prstGeom prst="rect">
            <a:avLst/>
          </a:prstGeom>
        </p:spPr>
      </p:pic>
    </p:spTree>
    <p:extLst>
      <p:ext uri="{BB962C8B-B14F-4D97-AF65-F5344CB8AC3E}">
        <p14:creationId xmlns:p14="http://schemas.microsoft.com/office/powerpoint/2010/main" val="206564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7A39-002B-214D-9653-B61FD5454B74}"/>
              </a:ext>
            </a:extLst>
          </p:cNvPr>
          <p:cNvSpPr>
            <a:spLocks noGrp="1"/>
          </p:cNvSpPr>
          <p:nvPr>
            <p:ph type="title"/>
          </p:nvPr>
        </p:nvSpPr>
        <p:spPr/>
        <p:txBody>
          <a:bodyPr/>
          <a:lstStyle/>
          <a:p>
            <a:r>
              <a:rPr lang="fi-FI" dirty="0">
                <a:solidFill>
                  <a:schemeClr val="tx1"/>
                </a:solidFill>
              </a:rPr>
              <a:t>Digilukijoiden kiinnostuksen kohteet</a:t>
            </a:r>
          </a:p>
        </p:txBody>
      </p:sp>
      <p:sp>
        <p:nvSpPr>
          <p:cNvPr id="4" name="Date Placeholder 3">
            <a:extLst>
              <a:ext uri="{FF2B5EF4-FFF2-40B4-BE49-F238E27FC236}">
                <a16:creationId xmlns:a16="http://schemas.microsoft.com/office/drawing/2014/main" id="{2E3BB399-DB82-7C44-9AA5-4D76F39F30BF}"/>
              </a:ext>
            </a:extLst>
          </p:cNvPr>
          <p:cNvSpPr>
            <a:spLocks noGrp="1"/>
          </p:cNvSpPr>
          <p:nvPr>
            <p:ph type="dt" sz="half" idx="2"/>
          </p:nvPr>
        </p:nvSpPr>
        <p:spPr>
          <a:xfrm>
            <a:off x="250487" y="6492875"/>
            <a:ext cx="9586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a:t>
            </a:r>
            <a:endParaRPr kumimoji="0" lang="ru-RU" sz="800" b="0" i="0" u="none" strike="noStrike" kern="1200" cap="none" spc="0" normalizeH="0" baseline="0" noProof="0" dirty="0">
              <a:ln>
                <a:noFill/>
              </a:ln>
              <a:solidFill>
                <a:schemeClr val="tx1"/>
              </a:solidFill>
              <a:effectLst/>
              <a:uLnTx/>
              <a:uFillTx/>
              <a:ea typeface="+mn-ea"/>
              <a:cs typeface="+mn-cs"/>
            </a:endParaRPr>
          </a:p>
        </p:txBody>
      </p:sp>
      <p:graphicFrame>
        <p:nvGraphicFramePr>
          <p:cNvPr id="5" name="Sisällön paikkamerkki 8">
            <a:extLst>
              <a:ext uri="{FF2B5EF4-FFF2-40B4-BE49-F238E27FC236}">
                <a16:creationId xmlns:a16="http://schemas.microsoft.com/office/drawing/2014/main" id="{05A1BF05-3F80-4580-9A71-DF9279A1C7CC}"/>
              </a:ext>
            </a:extLst>
          </p:cNvPr>
          <p:cNvGraphicFramePr>
            <a:graphicFrameLocks/>
          </p:cNvGraphicFramePr>
          <p:nvPr>
            <p:extLst>
              <p:ext uri="{D42A27DB-BD31-4B8C-83A1-F6EECF244321}">
                <p14:modId xmlns:p14="http://schemas.microsoft.com/office/powerpoint/2010/main" val="1531630092"/>
              </p:ext>
            </p:extLst>
          </p:nvPr>
        </p:nvGraphicFramePr>
        <p:xfrm>
          <a:off x="979425" y="939689"/>
          <a:ext cx="8634583" cy="5677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114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334E9C-7BF3-4DCA-6781-596ECBB8512E}"/>
              </a:ext>
            </a:extLst>
          </p:cNvPr>
          <p:cNvSpPr>
            <a:spLocks noGrp="1"/>
          </p:cNvSpPr>
          <p:nvPr>
            <p:ph type="title"/>
          </p:nvPr>
        </p:nvSpPr>
        <p:spPr/>
        <p:txBody>
          <a:bodyPr/>
          <a:lstStyle/>
          <a:p>
            <a:r>
              <a:rPr lang="fi-FI" dirty="0">
                <a:solidFill>
                  <a:schemeClr val="tx1"/>
                </a:solidFill>
              </a:rPr>
              <a:t>Digilukijoiden ostoaikeet / 12 kk</a:t>
            </a:r>
          </a:p>
        </p:txBody>
      </p:sp>
      <p:graphicFrame>
        <p:nvGraphicFramePr>
          <p:cNvPr id="6" name="Sisällön paikkamerkki 5">
            <a:extLst>
              <a:ext uri="{FF2B5EF4-FFF2-40B4-BE49-F238E27FC236}">
                <a16:creationId xmlns:a16="http://schemas.microsoft.com/office/drawing/2014/main" id="{7757E649-3549-BA52-A3B7-DEE1299A4163}"/>
              </a:ext>
            </a:extLst>
          </p:cNvPr>
          <p:cNvGraphicFramePr>
            <a:graphicFrameLocks noGrp="1"/>
          </p:cNvGraphicFramePr>
          <p:nvPr>
            <p:ph idx="1"/>
            <p:extLst>
              <p:ext uri="{D42A27DB-BD31-4B8C-83A1-F6EECF244321}">
                <p14:modId xmlns:p14="http://schemas.microsoft.com/office/powerpoint/2010/main" val="3723344768"/>
              </p:ext>
            </p:extLst>
          </p:nvPr>
        </p:nvGraphicFramePr>
        <p:xfrm>
          <a:off x="340659" y="1357313"/>
          <a:ext cx="11408429" cy="5041332"/>
        </p:xfrm>
        <a:graphic>
          <a:graphicData uri="http://schemas.openxmlformats.org/drawingml/2006/chart">
            <c:chart xmlns:c="http://schemas.openxmlformats.org/drawingml/2006/chart" xmlns:r="http://schemas.openxmlformats.org/officeDocument/2006/relationships" r:id="rId2"/>
          </a:graphicData>
        </a:graphic>
      </p:graphicFrame>
      <p:sp>
        <p:nvSpPr>
          <p:cNvPr id="9" name="Date Placeholder 3">
            <a:extLst>
              <a:ext uri="{FF2B5EF4-FFF2-40B4-BE49-F238E27FC236}">
                <a16:creationId xmlns:a16="http://schemas.microsoft.com/office/drawing/2014/main" id="{48BA029B-E160-F8EE-0E01-3CEB04BFAD07}"/>
              </a:ext>
            </a:extLst>
          </p:cNvPr>
          <p:cNvSpPr>
            <a:spLocks noGrp="1"/>
          </p:cNvSpPr>
          <p:nvPr>
            <p:ph type="dt" sz="half" idx="2"/>
          </p:nvPr>
        </p:nvSpPr>
        <p:spPr>
          <a:xfrm>
            <a:off x="242579" y="6361197"/>
            <a:ext cx="9586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a:t>
            </a:r>
          </a:p>
        </p:txBody>
      </p:sp>
    </p:spTree>
    <p:extLst>
      <p:ext uri="{BB962C8B-B14F-4D97-AF65-F5344CB8AC3E}">
        <p14:creationId xmlns:p14="http://schemas.microsoft.com/office/powerpoint/2010/main" val="357307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334E9C-7BF3-4DCA-6781-596ECBB8512E}"/>
              </a:ext>
            </a:extLst>
          </p:cNvPr>
          <p:cNvSpPr>
            <a:spLocks noGrp="1"/>
          </p:cNvSpPr>
          <p:nvPr>
            <p:ph type="title"/>
          </p:nvPr>
        </p:nvSpPr>
        <p:spPr/>
        <p:txBody>
          <a:bodyPr/>
          <a:lstStyle/>
          <a:p>
            <a:r>
              <a:rPr lang="fi-FI" dirty="0">
                <a:solidFill>
                  <a:schemeClr val="tx1"/>
                </a:solidFill>
              </a:rPr>
              <a:t>Digilukijoiden ostoaikeet / 12 kk trendi</a:t>
            </a:r>
          </a:p>
        </p:txBody>
      </p:sp>
      <p:graphicFrame>
        <p:nvGraphicFramePr>
          <p:cNvPr id="6" name="Sisällön paikkamerkki 5">
            <a:extLst>
              <a:ext uri="{FF2B5EF4-FFF2-40B4-BE49-F238E27FC236}">
                <a16:creationId xmlns:a16="http://schemas.microsoft.com/office/drawing/2014/main" id="{7757E649-3549-BA52-A3B7-DEE1299A4163}"/>
              </a:ext>
            </a:extLst>
          </p:cNvPr>
          <p:cNvGraphicFramePr>
            <a:graphicFrameLocks noGrp="1"/>
          </p:cNvGraphicFramePr>
          <p:nvPr>
            <p:ph idx="1"/>
            <p:extLst>
              <p:ext uri="{D42A27DB-BD31-4B8C-83A1-F6EECF244321}">
                <p14:modId xmlns:p14="http://schemas.microsoft.com/office/powerpoint/2010/main" val="1081183658"/>
              </p:ext>
            </p:extLst>
          </p:nvPr>
        </p:nvGraphicFramePr>
        <p:xfrm>
          <a:off x="340659" y="1357313"/>
          <a:ext cx="11408429" cy="5041332"/>
        </p:xfrm>
        <a:graphic>
          <a:graphicData uri="http://schemas.openxmlformats.org/drawingml/2006/chart">
            <c:chart xmlns:c="http://schemas.openxmlformats.org/drawingml/2006/chart" xmlns:r="http://schemas.openxmlformats.org/officeDocument/2006/relationships" r:id="rId2"/>
          </a:graphicData>
        </a:graphic>
      </p:graphicFrame>
      <p:sp>
        <p:nvSpPr>
          <p:cNvPr id="9" name="Date Placeholder 3">
            <a:extLst>
              <a:ext uri="{FF2B5EF4-FFF2-40B4-BE49-F238E27FC236}">
                <a16:creationId xmlns:a16="http://schemas.microsoft.com/office/drawing/2014/main" id="{48BA029B-E160-F8EE-0E01-3CEB04BFAD07}"/>
              </a:ext>
            </a:extLst>
          </p:cNvPr>
          <p:cNvSpPr>
            <a:spLocks noGrp="1"/>
          </p:cNvSpPr>
          <p:nvPr>
            <p:ph type="dt" sz="half" idx="2"/>
          </p:nvPr>
        </p:nvSpPr>
        <p:spPr>
          <a:xfrm>
            <a:off x="242579" y="6361197"/>
            <a:ext cx="165724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 2022, 2021</a:t>
            </a:r>
          </a:p>
        </p:txBody>
      </p:sp>
    </p:spTree>
    <p:extLst>
      <p:ext uri="{BB962C8B-B14F-4D97-AF65-F5344CB8AC3E}">
        <p14:creationId xmlns:p14="http://schemas.microsoft.com/office/powerpoint/2010/main" val="340603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90153C-C1D2-C8F0-15E9-C08C88D72852}"/>
              </a:ext>
            </a:extLst>
          </p:cNvPr>
          <p:cNvSpPr>
            <a:spLocks noGrp="1"/>
          </p:cNvSpPr>
          <p:nvPr>
            <p:ph type="title"/>
          </p:nvPr>
        </p:nvSpPr>
        <p:spPr/>
        <p:txBody>
          <a:bodyPr/>
          <a:lstStyle/>
          <a:p>
            <a:r>
              <a:rPr lang="fi-FI" dirty="0">
                <a:solidFill>
                  <a:schemeClr val="tx1"/>
                </a:solidFill>
              </a:rPr>
              <a:t>Suunnitellut suuremmat hankinnat ja </a:t>
            </a:r>
            <a:br>
              <a:rPr lang="fi-FI" dirty="0">
                <a:solidFill>
                  <a:schemeClr val="tx1"/>
                </a:solidFill>
              </a:rPr>
            </a:br>
            <a:r>
              <a:rPr lang="fi-FI" dirty="0">
                <a:solidFill>
                  <a:schemeClr val="tx1"/>
                </a:solidFill>
              </a:rPr>
              <a:t>palveluiden vaihtoaikeet</a:t>
            </a:r>
            <a:br>
              <a:rPr lang="fi-FI" dirty="0">
                <a:solidFill>
                  <a:schemeClr val="tx1"/>
                </a:solidFill>
              </a:rPr>
            </a:br>
            <a:r>
              <a:rPr lang="en-US" sz="1400" dirty="0" err="1">
                <a:solidFill>
                  <a:schemeClr val="tx1"/>
                </a:solidFill>
              </a:rPr>
              <a:t>Kärkimedia</a:t>
            </a:r>
            <a:r>
              <a:rPr lang="en-US" sz="1400" dirty="0">
                <a:solidFill>
                  <a:schemeClr val="tx1"/>
                </a:solidFill>
              </a:rPr>
              <a:t> </a:t>
            </a:r>
            <a:r>
              <a:rPr lang="en-US" sz="1400" dirty="0" err="1">
                <a:solidFill>
                  <a:schemeClr val="tx1"/>
                </a:solidFill>
              </a:rPr>
              <a:t>digilukijat</a:t>
            </a:r>
            <a:r>
              <a:rPr lang="en-US" sz="1400" dirty="0">
                <a:solidFill>
                  <a:schemeClr val="tx1"/>
                </a:solidFill>
              </a:rPr>
              <a:t> </a:t>
            </a:r>
            <a:r>
              <a:rPr lang="en-US" sz="1400" dirty="0" err="1">
                <a:solidFill>
                  <a:schemeClr val="tx1"/>
                </a:solidFill>
              </a:rPr>
              <a:t>viikko</a:t>
            </a:r>
            <a:r>
              <a:rPr lang="en-US" sz="1400" dirty="0">
                <a:solidFill>
                  <a:schemeClr val="tx1"/>
                </a:solidFill>
              </a:rPr>
              <a:t> (est. 2 931</a:t>
            </a:r>
            <a:r>
              <a:rPr lang="en-US" sz="1400" baseline="0" dirty="0">
                <a:solidFill>
                  <a:schemeClr val="tx1"/>
                </a:solidFill>
              </a:rPr>
              <a:t> 000)</a:t>
            </a:r>
            <a:br>
              <a:rPr lang="en-US" sz="1400" dirty="0">
                <a:solidFill>
                  <a:schemeClr val="tx1"/>
                </a:solidFill>
              </a:rPr>
            </a:br>
            <a:endParaRPr lang="fi-FI" sz="1400" dirty="0">
              <a:solidFill>
                <a:schemeClr val="tx1"/>
              </a:solidFill>
            </a:endParaRPr>
          </a:p>
        </p:txBody>
      </p:sp>
      <p:graphicFrame>
        <p:nvGraphicFramePr>
          <p:cNvPr id="6" name="Sisällön paikkamerkki 5">
            <a:extLst>
              <a:ext uri="{FF2B5EF4-FFF2-40B4-BE49-F238E27FC236}">
                <a16:creationId xmlns:a16="http://schemas.microsoft.com/office/drawing/2014/main" id="{8EF1F280-F051-47C1-A520-03AEAF51D9E6}"/>
              </a:ext>
            </a:extLst>
          </p:cNvPr>
          <p:cNvGraphicFramePr>
            <a:graphicFrameLocks noGrp="1"/>
          </p:cNvGraphicFramePr>
          <p:nvPr>
            <p:ph idx="1"/>
            <p:extLst>
              <p:ext uri="{D42A27DB-BD31-4B8C-83A1-F6EECF244321}">
                <p14:modId xmlns:p14="http://schemas.microsoft.com/office/powerpoint/2010/main" val="3554313461"/>
              </p:ext>
            </p:extLst>
          </p:nvPr>
        </p:nvGraphicFramePr>
        <p:xfrm>
          <a:off x="460377" y="1999129"/>
          <a:ext cx="5435223" cy="4209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Sisällön paikkamerkki 5">
            <a:extLst>
              <a:ext uri="{FF2B5EF4-FFF2-40B4-BE49-F238E27FC236}">
                <a16:creationId xmlns:a16="http://schemas.microsoft.com/office/drawing/2014/main" id="{4A976035-18FC-96D7-6A56-6B60F927E7FF}"/>
              </a:ext>
            </a:extLst>
          </p:cNvPr>
          <p:cNvGraphicFramePr>
            <a:graphicFrameLocks/>
          </p:cNvGraphicFramePr>
          <p:nvPr>
            <p:extLst>
              <p:ext uri="{D42A27DB-BD31-4B8C-83A1-F6EECF244321}">
                <p14:modId xmlns:p14="http://schemas.microsoft.com/office/powerpoint/2010/main" val="1924347888"/>
              </p:ext>
            </p:extLst>
          </p:nvPr>
        </p:nvGraphicFramePr>
        <p:xfrm>
          <a:off x="6296403" y="1999129"/>
          <a:ext cx="5698374" cy="4209584"/>
        </p:xfrm>
        <a:graphic>
          <a:graphicData uri="http://schemas.openxmlformats.org/drawingml/2006/chart">
            <c:chart xmlns:c="http://schemas.openxmlformats.org/drawingml/2006/chart" xmlns:r="http://schemas.openxmlformats.org/officeDocument/2006/relationships" r:id="rId3"/>
          </a:graphicData>
        </a:graphic>
      </p:graphicFrame>
      <p:sp>
        <p:nvSpPr>
          <p:cNvPr id="8" name="Date Placeholder 3">
            <a:extLst>
              <a:ext uri="{FF2B5EF4-FFF2-40B4-BE49-F238E27FC236}">
                <a16:creationId xmlns:a16="http://schemas.microsoft.com/office/drawing/2014/main" id="{6EA566DA-8967-F245-CF64-8B479A496008}"/>
              </a:ext>
            </a:extLst>
          </p:cNvPr>
          <p:cNvSpPr>
            <a:spLocks noGrp="1"/>
          </p:cNvSpPr>
          <p:nvPr>
            <p:ph type="dt" sz="half" idx="2"/>
          </p:nvPr>
        </p:nvSpPr>
        <p:spPr>
          <a:xfrm>
            <a:off x="242579" y="6361197"/>
            <a:ext cx="9586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2023</a:t>
            </a:r>
            <a:endParaRPr kumimoji="0" lang="ru-RU" sz="8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173228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90153C-C1D2-C8F0-15E9-C08C88D72852}"/>
              </a:ext>
            </a:extLst>
          </p:cNvPr>
          <p:cNvSpPr>
            <a:spLocks noGrp="1"/>
          </p:cNvSpPr>
          <p:nvPr>
            <p:ph type="title"/>
          </p:nvPr>
        </p:nvSpPr>
        <p:spPr/>
        <p:txBody>
          <a:bodyPr/>
          <a:lstStyle/>
          <a:p>
            <a:r>
              <a:rPr lang="fi-FI" dirty="0">
                <a:solidFill>
                  <a:schemeClr val="tx1"/>
                </a:solidFill>
              </a:rPr>
              <a:t>Suunnitellut suuremmat hankinnat ja </a:t>
            </a:r>
            <a:br>
              <a:rPr lang="fi-FI" dirty="0">
                <a:solidFill>
                  <a:schemeClr val="tx1"/>
                </a:solidFill>
              </a:rPr>
            </a:br>
            <a:r>
              <a:rPr lang="fi-FI" dirty="0">
                <a:solidFill>
                  <a:schemeClr val="tx1"/>
                </a:solidFill>
              </a:rPr>
              <a:t>palveluiden vaihtoaikeet</a:t>
            </a:r>
            <a:br>
              <a:rPr lang="fi-FI" dirty="0">
                <a:solidFill>
                  <a:schemeClr val="tx1"/>
                </a:solidFill>
              </a:rPr>
            </a:br>
            <a:r>
              <a:rPr lang="en-US" sz="1400" dirty="0">
                <a:solidFill>
                  <a:schemeClr val="tx1"/>
                </a:solidFill>
              </a:rPr>
              <a:t>Kärkimedia </a:t>
            </a:r>
            <a:r>
              <a:rPr lang="en-US" sz="1400" dirty="0" err="1">
                <a:solidFill>
                  <a:schemeClr val="tx1"/>
                </a:solidFill>
              </a:rPr>
              <a:t>digikanavien</a:t>
            </a:r>
            <a:r>
              <a:rPr lang="en-US" sz="1400" baseline="0" dirty="0">
                <a:solidFill>
                  <a:schemeClr val="tx1"/>
                </a:solidFill>
              </a:rPr>
              <a:t> </a:t>
            </a:r>
            <a:r>
              <a:rPr lang="en-US" sz="1400" dirty="0" err="1">
                <a:solidFill>
                  <a:schemeClr val="tx1"/>
                </a:solidFill>
              </a:rPr>
              <a:t>viikkolukijat</a:t>
            </a:r>
            <a:r>
              <a:rPr lang="en-US" sz="1400" dirty="0">
                <a:solidFill>
                  <a:schemeClr val="tx1"/>
                </a:solidFill>
              </a:rPr>
              <a:t> (est. 2 398</a:t>
            </a:r>
            <a:r>
              <a:rPr lang="en-US" sz="1400" baseline="0" dirty="0">
                <a:solidFill>
                  <a:schemeClr val="tx1"/>
                </a:solidFill>
              </a:rPr>
              <a:t> 000)</a:t>
            </a:r>
            <a:br>
              <a:rPr lang="en-US" sz="1400" dirty="0">
                <a:solidFill>
                  <a:schemeClr val="tx1"/>
                </a:solidFill>
              </a:rPr>
            </a:br>
            <a:endParaRPr lang="fi-FI" sz="1400" dirty="0">
              <a:solidFill>
                <a:schemeClr val="tx1"/>
              </a:solidFill>
            </a:endParaRPr>
          </a:p>
        </p:txBody>
      </p:sp>
      <p:graphicFrame>
        <p:nvGraphicFramePr>
          <p:cNvPr id="6" name="Sisällön paikkamerkki 5">
            <a:extLst>
              <a:ext uri="{FF2B5EF4-FFF2-40B4-BE49-F238E27FC236}">
                <a16:creationId xmlns:a16="http://schemas.microsoft.com/office/drawing/2014/main" id="{8EF1F280-F051-47C1-A520-03AEAF51D9E6}"/>
              </a:ext>
            </a:extLst>
          </p:cNvPr>
          <p:cNvGraphicFramePr>
            <a:graphicFrameLocks noGrp="1"/>
          </p:cNvGraphicFramePr>
          <p:nvPr>
            <p:ph idx="1"/>
            <p:extLst>
              <p:ext uri="{D42A27DB-BD31-4B8C-83A1-F6EECF244321}">
                <p14:modId xmlns:p14="http://schemas.microsoft.com/office/powerpoint/2010/main" val="2046422618"/>
              </p:ext>
            </p:extLst>
          </p:nvPr>
        </p:nvGraphicFramePr>
        <p:xfrm>
          <a:off x="460377" y="1999129"/>
          <a:ext cx="5435223" cy="4209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Sisällön paikkamerkki 5">
            <a:extLst>
              <a:ext uri="{FF2B5EF4-FFF2-40B4-BE49-F238E27FC236}">
                <a16:creationId xmlns:a16="http://schemas.microsoft.com/office/drawing/2014/main" id="{4A976035-18FC-96D7-6A56-6B60F927E7FF}"/>
              </a:ext>
            </a:extLst>
          </p:cNvPr>
          <p:cNvGraphicFramePr>
            <a:graphicFrameLocks/>
          </p:cNvGraphicFramePr>
          <p:nvPr>
            <p:extLst>
              <p:ext uri="{D42A27DB-BD31-4B8C-83A1-F6EECF244321}">
                <p14:modId xmlns:p14="http://schemas.microsoft.com/office/powerpoint/2010/main" val="894802998"/>
              </p:ext>
            </p:extLst>
          </p:nvPr>
        </p:nvGraphicFramePr>
        <p:xfrm>
          <a:off x="6296403" y="1999129"/>
          <a:ext cx="5698374" cy="4209584"/>
        </p:xfrm>
        <a:graphic>
          <a:graphicData uri="http://schemas.openxmlformats.org/drawingml/2006/chart">
            <c:chart xmlns:c="http://schemas.openxmlformats.org/drawingml/2006/chart" xmlns:r="http://schemas.openxmlformats.org/officeDocument/2006/relationships" r:id="rId3"/>
          </a:graphicData>
        </a:graphic>
      </p:graphicFrame>
      <p:sp>
        <p:nvSpPr>
          <p:cNvPr id="8" name="Date Placeholder 3">
            <a:extLst>
              <a:ext uri="{FF2B5EF4-FFF2-40B4-BE49-F238E27FC236}">
                <a16:creationId xmlns:a16="http://schemas.microsoft.com/office/drawing/2014/main" id="{6EA566DA-8967-F245-CF64-8B479A496008}"/>
              </a:ext>
            </a:extLst>
          </p:cNvPr>
          <p:cNvSpPr>
            <a:spLocks noGrp="1"/>
          </p:cNvSpPr>
          <p:nvPr>
            <p:ph type="dt" sz="half" idx="2"/>
          </p:nvPr>
        </p:nvSpPr>
        <p:spPr>
          <a:xfrm>
            <a:off x="242579" y="6361197"/>
            <a:ext cx="9586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chemeClr val="tx1"/>
                </a:solidFill>
                <a:effectLst/>
                <a:uLnTx/>
                <a:uFillTx/>
                <a:ea typeface="+mn-ea"/>
                <a:cs typeface="+mn-cs"/>
              </a:rPr>
              <a:t>KMT 2022</a:t>
            </a:r>
            <a:endParaRPr kumimoji="0" lang="ru-RU" sz="8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3299323522"/>
      </p:ext>
    </p:extLst>
  </p:cSld>
  <p:clrMapOvr>
    <a:masterClrMapping/>
  </p:clrMapOvr>
</p:sld>
</file>

<file path=ppt/theme/theme1.xml><?xml version="1.0" encoding="utf-8"?>
<a:theme xmlns:a="http://schemas.openxmlformats.org/drawingml/2006/main" name="Kärkimedia">
  <a:themeElements>
    <a:clrScheme name="kärkimedia-2">
      <a:dk1>
        <a:srgbClr val="182A3D"/>
      </a:dk1>
      <a:lt1>
        <a:srgbClr val="FFFFFF"/>
      </a:lt1>
      <a:dk2>
        <a:srgbClr val="00A0BD"/>
      </a:dk2>
      <a:lt2>
        <a:srgbClr val="7FCBE1"/>
      </a:lt2>
      <a:accent1>
        <a:srgbClr val="00A0BD"/>
      </a:accent1>
      <a:accent2>
        <a:srgbClr val="F19180"/>
      </a:accent2>
      <a:accent3>
        <a:srgbClr val="F3DFCA"/>
      </a:accent3>
      <a:accent4>
        <a:srgbClr val="F9CAC6"/>
      </a:accent4>
      <a:accent5>
        <a:srgbClr val="101010"/>
      </a:accent5>
      <a:accent6>
        <a:srgbClr val="7A8088"/>
      </a:accent6>
      <a:hlink>
        <a:srgbClr val="00A0BD"/>
      </a:hlink>
      <a:folHlink>
        <a:srgbClr val="363860"/>
      </a:folHlink>
    </a:clrScheme>
    <a:fontScheme name="Kärkimedia 2022">
      <a:majorFont>
        <a:latin typeface="Nunito"/>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600" b="1" dirty="0">
            <a:latin typeface="+mn-lt"/>
            <a:ea typeface="Source Sans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arkimedia  -  Vain luku" id="{8FF60D4A-6800-49C2-B0B1-AFE1090B10D3}" vid="{8A3AFBBC-B12D-4B6F-A293-07F62F23528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4E373C61C5054A8ECEBA8BD74EA610" ma:contentTypeVersion="15" ma:contentTypeDescription="Create a new document." ma:contentTypeScope="" ma:versionID="208f13409b12f85f2695eedfdf334a82">
  <xsd:schema xmlns:xsd="http://www.w3.org/2001/XMLSchema" xmlns:xs="http://www.w3.org/2001/XMLSchema" xmlns:p="http://schemas.microsoft.com/office/2006/metadata/properties" xmlns:ns3="ddb5b127-c742-4d44-b84f-40ecd50f61fa" xmlns:ns4="3af76d3f-bbed-429f-bd56-6fc724e118fc" targetNamespace="http://schemas.microsoft.com/office/2006/metadata/properties" ma:root="true" ma:fieldsID="2acc969557654422ec605eb7ddabfa8c" ns3:_="" ns4:_="">
    <xsd:import namespace="ddb5b127-c742-4d44-b84f-40ecd50f61fa"/>
    <xsd:import namespace="3af76d3f-bbed-429f-bd56-6fc724e118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5b127-c742-4d44-b84f-40ecd50f6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f76d3f-bbed-429f-bd56-6fc724e118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af76d3f-bbed-429f-bd56-6fc724e118fc">
      <UserInfo>
        <DisplayName>Kati Melart</DisplayName>
        <AccountId>26</AccountId>
        <AccountType/>
      </UserInfo>
    </SharedWithUsers>
  </documentManagement>
</p:properties>
</file>

<file path=customXml/itemProps1.xml><?xml version="1.0" encoding="utf-8"?>
<ds:datastoreItem xmlns:ds="http://schemas.openxmlformats.org/officeDocument/2006/customXml" ds:itemID="{792E785B-83B2-4AA5-9517-44E232E88A3C}">
  <ds:schemaRefs>
    <ds:schemaRef ds:uri="http://schemas.microsoft.com/sharepoint/v3/contenttype/forms"/>
  </ds:schemaRefs>
</ds:datastoreItem>
</file>

<file path=customXml/itemProps2.xml><?xml version="1.0" encoding="utf-8"?>
<ds:datastoreItem xmlns:ds="http://schemas.openxmlformats.org/officeDocument/2006/customXml" ds:itemID="{2020578E-E17A-4DEE-BB7F-EFAF487C06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b5b127-c742-4d44-b84f-40ecd50f61fa"/>
    <ds:schemaRef ds:uri="3af76d3f-bbed-429f-bd56-6fc724e118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8D746D-DC93-45EC-B99A-C4E6B26F8409}">
  <ds:schemaRefs>
    <ds:schemaRef ds:uri="http://purl.org/dc/terms/"/>
    <ds:schemaRef ds:uri="http://schemas.microsoft.com/office/2006/documentManagement/types"/>
    <ds:schemaRef ds:uri="ddb5b127-c742-4d44-b84f-40ecd50f61fa"/>
    <ds:schemaRef ds:uri="http://schemas.microsoft.com/office/infopath/2007/PartnerControls"/>
    <ds:schemaRef ds:uri="http://purl.org/dc/elements/1.1/"/>
    <ds:schemaRef ds:uri="http://schemas.openxmlformats.org/package/2006/metadata/core-properties"/>
    <ds:schemaRef ds:uri="3af76d3f-bbed-429f-bd56-6fc724e118fc"/>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Lukijaprofiilit printti ja digi kmt 2022</Template>
  <TotalTime>2518</TotalTime>
  <Words>1267</Words>
  <Application>Microsoft Office PowerPoint</Application>
  <PresentationFormat>Laajakuva</PresentationFormat>
  <Paragraphs>172</Paragraphs>
  <Slides>28</Slides>
  <Notes>7</Notes>
  <HiddenSlides>5</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28</vt:i4>
      </vt:variant>
    </vt:vector>
  </HeadingPairs>
  <TitlesOfParts>
    <vt:vector size="33" baseType="lpstr">
      <vt:lpstr>Wingdings</vt:lpstr>
      <vt:lpstr>Arial</vt:lpstr>
      <vt:lpstr>Nunito Sans</vt:lpstr>
      <vt:lpstr>Nunito</vt:lpstr>
      <vt:lpstr>Kärkimedia</vt:lpstr>
      <vt:lpstr>Kärkimedian digilukijat</vt:lpstr>
      <vt:lpstr>Digilukijoiden profiili</vt:lpstr>
      <vt:lpstr>Digilukijoiden profiili</vt:lpstr>
      <vt:lpstr>Kärkimedian digilukijoista</vt:lpstr>
      <vt:lpstr>Digilukijoiden kiinnostuksen kohteet</vt:lpstr>
      <vt:lpstr>Digilukijoiden ostoaikeet / 12 kk</vt:lpstr>
      <vt:lpstr>Digilukijoiden ostoaikeet / 12 kk trendi</vt:lpstr>
      <vt:lpstr>Suunnitellut suuremmat hankinnat ja  palveluiden vaihtoaikeet Kärkimedia digilukijat viikko (est. 2 931 000) </vt:lpstr>
      <vt:lpstr>Suunnitellut suuremmat hankinnat ja  palveluiden vaihtoaikeet Kärkimedia digikanavien viikkolukijat (est. 2 398 000) </vt:lpstr>
      <vt:lpstr>Verkko-ostaminen Kärkimedia digilukijat viikko (est. 2 931 000) </vt:lpstr>
      <vt:lpstr>Verkko-ostaminen Kärkimedia digikanavien viikkolukijat (est. 2 398 000) </vt:lpstr>
      <vt:lpstr>Kärkimedian  näköislehden lukijat</vt:lpstr>
      <vt:lpstr>Näköislehden lukijoiden profiili</vt:lpstr>
      <vt:lpstr>Printtilukijoiden profiili</vt:lpstr>
      <vt:lpstr>Näköislehden lukijoiden kiinnostuksen kohteet</vt:lpstr>
      <vt:lpstr>Näköislehden lukijoiden ostoaikeet / 12 kk</vt:lpstr>
      <vt:lpstr>Näköislehden lukijoiden ostoaikeet / 12 kk</vt:lpstr>
      <vt:lpstr>Suunnitellut suuremmat hankinnat ja  palveluiden vaihtoaikeet Kärkimedia näköislehden viikkolukijat (est. 652 300) </vt:lpstr>
      <vt:lpstr>Suunnitellut suuremmat hankinnat ja  palveluiden vaihtoaikeet Kärkimedia näköislehden lukijat (est. 417 000) </vt:lpstr>
      <vt:lpstr>Verkko-ostaminen Kärkimedia näköislehden viikkolukijat (est. 652 300) </vt:lpstr>
      <vt:lpstr>Verkko-ostaminen Kärkimedia näköislehden lukijat (est. 417 000) </vt:lpstr>
      <vt:lpstr>Painettua- ja näköislehteä lukee suuri enemmistö aamuisin ennen klo 9.00. Verkkosivuja luetaan tasaisesti pitkin päivää iltamyöhään asti.</vt:lpstr>
      <vt:lpstr>Viikonloppuisin lehti luetaan hieman myöhemmin kuin arkisin.</vt:lpstr>
      <vt:lpstr>Verkkosivujen/sovelluksen ja näköislehden lukemistavat ovat erilaiset. Verkkosivuja luetaan monta kertaa päivässä kun taas näköislehden lukee moni yhdeltä istumalta </vt:lpstr>
      <vt:lpstr>Verkkosivuja tai sovellusta luetaan selvästi yleisimmin puhelimella. Näköislehden lukeminen jakaantuu tasaisemmin eri laitteiden kesken. </vt:lpstr>
      <vt:lpstr>Lehden yleisimmin luetut osiot ovat kotimaa, kaupunki / paikallisuutiset ja ulkomaan uutiset</vt:lpstr>
      <vt:lpstr>Miksi näköislehteä luetaan?</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Miia Holm</dc:creator>
  <cp:lastModifiedBy>Marja Jäälinna</cp:lastModifiedBy>
  <cp:revision>4</cp:revision>
  <dcterms:created xsi:type="dcterms:W3CDTF">2022-09-16T07:32:35Z</dcterms:created>
  <dcterms:modified xsi:type="dcterms:W3CDTF">2024-01-11T10:31:29Z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0x010100384E373C61C5054A8ECEBA8BD74EA610</vt:lpwstr>
  </property>
</Properties>
</file>