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9" r:id="rId2"/>
    <p:sldId id="3092" r:id="rId3"/>
    <p:sldId id="3099" r:id="rId4"/>
    <p:sldId id="3093" r:id="rId5"/>
    <p:sldId id="3079" r:id="rId6"/>
    <p:sldId id="3102" r:id="rId7"/>
    <p:sldId id="3109" r:id="rId8"/>
    <p:sldId id="3103" r:id="rId9"/>
    <p:sldId id="3110" r:id="rId10"/>
    <p:sldId id="3104" r:id="rId11"/>
    <p:sldId id="3111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Nainen</c:v>
                </c:pt>
                <c:pt idx="1">
                  <c:v>Mies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52</c:v>
                </c:pt>
                <c:pt idx="1">
                  <c:v>48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7B0F-4777-8D4E-7D2B1683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Nainen</c:v>
                      </c:pt>
                      <c:pt idx="1">
                        <c:v>Mies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</c:v>
                      </c:pt>
                      <c:pt idx="1">
                        <c:v>49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7B0F-4777-8D4E-7D2B168387A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Nainen</c:v>
                      </c:pt>
                      <c:pt idx="1">
                        <c:v>Mies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50</c:v>
                      </c:pt>
                      <c:pt idx="1">
                        <c:v>50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B9A7-4184-8581-12BDA051A24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Nainen</c:v>
                      </c:pt>
                      <c:pt idx="1">
                        <c:v>Mies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</c:v>
                      </c:pt>
                      <c:pt idx="1">
                        <c:v>49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D84F-46EE-997D-8F0F06125CAD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Taul1!$A$2:$A$37</c:f>
              <c:strCache>
                <c:ptCount val="22"/>
                <c:pt idx="0">
                  <c:v>Nainen</c:v>
                </c:pt>
                <c:pt idx="1">
                  <c:v>Mies</c:v>
                </c:pt>
                <c:pt idx="2">
                  <c:v>15-19 vuotta</c:v>
                </c:pt>
                <c:pt idx="3">
                  <c:v>20-29 vuotta</c:v>
                </c:pt>
                <c:pt idx="4">
                  <c:v>30-39 vuotta</c:v>
                </c:pt>
                <c:pt idx="5">
                  <c:v>40-49 vuotta</c:v>
                </c:pt>
                <c:pt idx="6">
                  <c:v>50-59 vuotta</c:v>
                </c:pt>
                <c:pt idx="7">
                  <c:v>60-69 vuotta</c:v>
                </c:pt>
                <c:pt idx="8">
                  <c:v>Yli 70 vuotta</c:v>
                </c:pt>
                <c:pt idx="9">
                  <c:v>Alle 35 000 euroa</c:v>
                </c:pt>
                <c:pt idx="10">
                  <c:v>35 001 - 50 000 euroa</c:v>
                </c:pt>
                <c:pt idx="11">
                  <c:v>50 001 - 85 000 euroa</c:v>
                </c:pt>
                <c:pt idx="12">
                  <c:v>Yli 85 000 euroa</c:v>
                </c:pt>
                <c:pt idx="13">
                  <c:v>1 hengen talous</c:v>
                </c:pt>
                <c:pt idx="14">
                  <c:v>2 hengen talous</c:v>
                </c:pt>
                <c:pt idx="15">
                  <c:v>3 hengen talous</c:v>
                </c:pt>
                <c:pt idx="16">
                  <c:v>4 hengen talous</c:v>
                </c:pt>
                <c:pt idx="17">
                  <c:v>5+ hengen talous</c:v>
                </c:pt>
                <c:pt idx="18">
                  <c:v>Kerrostalohuoneisto</c:v>
                </c:pt>
                <c:pt idx="19">
                  <c:v>Rivitalo tai paritalo</c:v>
                </c:pt>
                <c:pt idx="20">
                  <c:v>Omakotitalo</c:v>
                </c:pt>
                <c:pt idx="21">
                  <c:v>Mökki tai vapaa-ajan asunto </c:v>
                </c:pt>
              </c:strCache>
              <c:extLst/>
            </c:strRef>
          </c:cat>
          <c:val>
            <c:numRef>
              <c:f>Taul1!$C$2:$C$37</c:f>
              <c:numCache>
                <c:formatCode>General</c:formatCode>
                <c:ptCount val="22"/>
                <c:pt idx="0">
                  <c:v>52</c:v>
                </c:pt>
                <c:pt idx="1">
                  <c:v>48</c:v>
                </c:pt>
                <c:pt idx="2">
                  <c:v>5</c:v>
                </c:pt>
                <c:pt idx="3">
                  <c:v>9</c:v>
                </c:pt>
                <c:pt idx="4">
                  <c:v>10</c:v>
                </c:pt>
                <c:pt idx="5">
                  <c:v>13</c:v>
                </c:pt>
                <c:pt idx="6">
                  <c:v>16</c:v>
                </c:pt>
                <c:pt idx="7">
                  <c:v>18</c:v>
                </c:pt>
                <c:pt idx="8">
                  <c:v>29</c:v>
                </c:pt>
                <c:pt idx="9">
                  <c:v>29</c:v>
                </c:pt>
                <c:pt idx="10">
                  <c:v>21</c:v>
                </c:pt>
                <c:pt idx="11">
                  <c:v>22</c:v>
                </c:pt>
                <c:pt idx="12">
                  <c:v>16</c:v>
                </c:pt>
                <c:pt idx="13">
                  <c:v>27</c:v>
                </c:pt>
                <c:pt idx="14">
                  <c:v>43</c:v>
                </c:pt>
                <c:pt idx="15">
                  <c:v>13</c:v>
                </c:pt>
                <c:pt idx="16">
                  <c:v>10</c:v>
                </c:pt>
                <c:pt idx="17">
                  <c:v>7</c:v>
                </c:pt>
                <c:pt idx="18">
                  <c:v>28</c:v>
                </c:pt>
                <c:pt idx="19">
                  <c:v>15</c:v>
                </c:pt>
                <c:pt idx="20">
                  <c:v>50</c:v>
                </c:pt>
                <c:pt idx="21">
                  <c:v>44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7B0F-4777-8D4E-7D2B1683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Taul1!$A$2:$A$37</c15:sqref>
                        </c15:formulaRef>
                      </c:ext>
                    </c:extLst>
                    <c:strCache>
                      <c:ptCount val="22"/>
                      <c:pt idx="0">
                        <c:v>Nainen</c:v>
                      </c:pt>
                      <c:pt idx="1">
                        <c:v>Mies</c:v>
                      </c:pt>
                      <c:pt idx="2">
                        <c:v>15-19 vuotta</c:v>
                      </c:pt>
                      <c:pt idx="3">
                        <c:v>20-29 vuotta</c:v>
                      </c:pt>
                      <c:pt idx="4">
                        <c:v>30-39 vuotta</c:v>
                      </c:pt>
                      <c:pt idx="5">
                        <c:v>40-49 vuotta</c:v>
                      </c:pt>
                      <c:pt idx="6">
                        <c:v>50-59 vuotta</c:v>
                      </c:pt>
                      <c:pt idx="7">
                        <c:v>60-69 vuotta</c:v>
                      </c:pt>
                      <c:pt idx="8">
                        <c:v>Yli 70 vuotta</c:v>
                      </c:pt>
                      <c:pt idx="9">
                        <c:v>Alle 35 000 euroa</c:v>
                      </c:pt>
                      <c:pt idx="10">
                        <c:v>35 001 - 50 000 euroa</c:v>
                      </c:pt>
                      <c:pt idx="11">
                        <c:v>50 001 - 85 000 euroa</c:v>
                      </c:pt>
                      <c:pt idx="12">
                        <c:v>Yli 85 000 euroa</c:v>
                      </c:pt>
                      <c:pt idx="13">
                        <c:v>1 hengen talous</c:v>
                      </c:pt>
                      <c:pt idx="14">
                        <c:v>2 hengen talous</c:v>
                      </c:pt>
                      <c:pt idx="15">
                        <c:v>3 hengen talous</c:v>
                      </c:pt>
                      <c:pt idx="16">
                        <c:v>4 hengen talous</c:v>
                      </c:pt>
                      <c:pt idx="17">
                        <c:v>5+ hengen talous</c:v>
                      </c:pt>
                      <c:pt idx="18">
                        <c:v>Kerrostalohuoneisto</c:v>
                      </c:pt>
                      <c:pt idx="19">
                        <c:v>Rivitalo tai paritalo</c:v>
                      </c:pt>
                      <c:pt idx="20">
                        <c:v>Omakotitalo</c:v>
                      </c:pt>
                      <c:pt idx="21">
                        <c:v>Mökki tai vapaa-ajan asunto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Taul1!$D$2:$D$37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50</c:v>
                      </c:pt>
                      <c:pt idx="1">
                        <c:v>50</c:v>
                      </c:pt>
                      <c:pt idx="2">
                        <c:v>6</c:v>
                      </c:pt>
                      <c:pt idx="3">
                        <c:v>14</c:v>
                      </c:pt>
                      <c:pt idx="4">
                        <c:v>16</c:v>
                      </c:pt>
                      <c:pt idx="5">
                        <c:v>16</c:v>
                      </c:pt>
                      <c:pt idx="6">
                        <c:v>15</c:v>
                      </c:pt>
                      <c:pt idx="7">
                        <c:v>15</c:v>
                      </c:pt>
                      <c:pt idx="8">
                        <c:v>17</c:v>
                      </c:pt>
                      <c:pt idx="9">
                        <c:v>26</c:v>
                      </c:pt>
                      <c:pt idx="10">
                        <c:v>19</c:v>
                      </c:pt>
                      <c:pt idx="11">
                        <c:v>23</c:v>
                      </c:pt>
                      <c:pt idx="12">
                        <c:v>19</c:v>
                      </c:pt>
                      <c:pt idx="13">
                        <c:v>27</c:v>
                      </c:pt>
                      <c:pt idx="14">
                        <c:v>37</c:v>
                      </c:pt>
                      <c:pt idx="15">
                        <c:v>15</c:v>
                      </c:pt>
                      <c:pt idx="16">
                        <c:v>13</c:v>
                      </c:pt>
                      <c:pt idx="17">
                        <c:v>8</c:v>
                      </c:pt>
                      <c:pt idx="18">
                        <c:v>34</c:v>
                      </c:pt>
                      <c:pt idx="19">
                        <c:v>15</c:v>
                      </c:pt>
                      <c:pt idx="20">
                        <c:v>46</c:v>
                      </c:pt>
                      <c:pt idx="21">
                        <c:v>40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9A7-4184-8581-12BDA051A24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Taul1!$A$2:$A$37</c15:sqref>
                        </c15:formulaRef>
                      </c:ext>
                    </c:extLst>
                    <c:strCache>
                      <c:ptCount val="22"/>
                      <c:pt idx="0">
                        <c:v>Nainen</c:v>
                      </c:pt>
                      <c:pt idx="1">
                        <c:v>Mies</c:v>
                      </c:pt>
                      <c:pt idx="2">
                        <c:v>15-19 vuotta</c:v>
                      </c:pt>
                      <c:pt idx="3">
                        <c:v>20-29 vuotta</c:v>
                      </c:pt>
                      <c:pt idx="4">
                        <c:v>30-39 vuotta</c:v>
                      </c:pt>
                      <c:pt idx="5">
                        <c:v>40-49 vuotta</c:v>
                      </c:pt>
                      <c:pt idx="6">
                        <c:v>50-59 vuotta</c:v>
                      </c:pt>
                      <c:pt idx="7">
                        <c:v>60-69 vuotta</c:v>
                      </c:pt>
                      <c:pt idx="8">
                        <c:v>Yli 70 vuotta</c:v>
                      </c:pt>
                      <c:pt idx="9">
                        <c:v>Alle 35 000 euroa</c:v>
                      </c:pt>
                      <c:pt idx="10">
                        <c:v>35 001 - 50 000 euroa</c:v>
                      </c:pt>
                      <c:pt idx="11">
                        <c:v>50 001 - 85 000 euroa</c:v>
                      </c:pt>
                      <c:pt idx="12">
                        <c:v>Yli 85 000 euroa</c:v>
                      </c:pt>
                      <c:pt idx="13">
                        <c:v>1 hengen talous</c:v>
                      </c:pt>
                      <c:pt idx="14">
                        <c:v>2 hengen talous</c:v>
                      </c:pt>
                      <c:pt idx="15">
                        <c:v>3 hengen talous</c:v>
                      </c:pt>
                      <c:pt idx="16">
                        <c:v>4 hengen talous</c:v>
                      </c:pt>
                      <c:pt idx="17">
                        <c:v>5+ hengen talous</c:v>
                      </c:pt>
                      <c:pt idx="18">
                        <c:v>Kerrostalohuoneisto</c:v>
                      </c:pt>
                      <c:pt idx="19">
                        <c:v>Rivitalo tai paritalo</c:v>
                      </c:pt>
                      <c:pt idx="20">
                        <c:v>Omakotitalo</c:v>
                      </c:pt>
                      <c:pt idx="21">
                        <c:v>Mökki tai vapaa-ajan asunto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Taul1!$E$2:$E$37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51</c:v>
                      </c:pt>
                      <c:pt idx="1">
                        <c:v>49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7</c:v>
                      </c:pt>
                      <c:pt idx="5">
                        <c:v>14</c:v>
                      </c:pt>
                      <c:pt idx="6">
                        <c:v>20</c:v>
                      </c:pt>
                      <c:pt idx="7">
                        <c:v>25</c:v>
                      </c:pt>
                      <c:pt idx="8">
                        <c:v>26</c:v>
                      </c:pt>
                      <c:pt idx="9">
                        <c:v>22</c:v>
                      </c:pt>
                      <c:pt idx="10">
                        <c:v>20</c:v>
                      </c:pt>
                      <c:pt idx="11">
                        <c:v>26</c:v>
                      </c:pt>
                      <c:pt idx="12">
                        <c:v>23</c:v>
                      </c:pt>
                      <c:pt idx="13">
                        <c:v>23</c:v>
                      </c:pt>
                      <c:pt idx="14">
                        <c:v>49</c:v>
                      </c:pt>
                      <c:pt idx="15">
                        <c:v>13</c:v>
                      </c:pt>
                      <c:pt idx="16">
                        <c:v>10</c:v>
                      </c:pt>
                      <c:pt idx="17">
                        <c:v>5</c:v>
                      </c:pt>
                      <c:pt idx="18">
                        <c:v>29</c:v>
                      </c:pt>
                      <c:pt idx="19">
                        <c:v>14</c:v>
                      </c:pt>
                      <c:pt idx="20">
                        <c:v>52</c:v>
                      </c:pt>
                      <c:pt idx="21">
                        <c:v>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D84F-46EE-997D-8F0F06125CA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Väestö 15+ 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Taul1!$A$2:$A$37</c:f>
              <c:strCache>
                <c:ptCount val="22"/>
                <c:pt idx="0">
                  <c:v>Nainen</c:v>
                </c:pt>
                <c:pt idx="1">
                  <c:v>Mies</c:v>
                </c:pt>
                <c:pt idx="2">
                  <c:v>15-19 vuotta</c:v>
                </c:pt>
                <c:pt idx="3">
                  <c:v>20-29 vuotta</c:v>
                </c:pt>
                <c:pt idx="4">
                  <c:v>30-39 vuotta</c:v>
                </c:pt>
                <c:pt idx="5">
                  <c:v>40-49 vuotta</c:v>
                </c:pt>
                <c:pt idx="6">
                  <c:v>50-59 vuotta</c:v>
                </c:pt>
                <c:pt idx="7">
                  <c:v>60-69 vuotta</c:v>
                </c:pt>
                <c:pt idx="8">
                  <c:v>Yli 70 vuotta</c:v>
                </c:pt>
                <c:pt idx="9">
                  <c:v>Alle 35 000 euroa</c:v>
                </c:pt>
                <c:pt idx="10">
                  <c:v>35 001 - 50 000 euroa</c:v>
                </c:pt>
                <c:pt idx="11">
                  <c:v>50 001 - 85 000 euroa</c:v>
                </c:pt>
                <c:pt idx="12">
                  <c:v>Yli 85 000 euroa</c:v>
                </c:pt>
                <c:pt idx="13">
                  <c:v>1 hengen talous</c:v>
                </c:pt>
                <c:pt idx="14">
                  <c:v>2 hengen talous</c:v>
                </c:pt>
                <c:pt idx="15">
                  <c:v>3 hengen talous</c:v>
                </c:pt>
                <c:pt idx="16">
                  <c:v>4 hengen talous</c:v>
                </c:pt>
                <c:pt idx="17">
                  <c:v>5+ hengen talous</c:v>
                </c:pt>
                <c:pt idx="18">
                  <c:v>Kerrostalohuoneisto</c:v>
                </c:pt>
                <c:pt idx="19">
                  <c:v>Rivitalo tai paritalo</c:v>
                </c:pt>
                <c:pt idx="20">
                  <c:v>Omakotitalo</c:v>
                </c:pt>
                <c:pt idx="21">
                  <c:v>Mökki tai vapaa-ajan asunto </c:v>
                </c:pt>
              </c:strCache>
              <c:extLst/>
            </c:strRef>
          </c:cat>
          <c:val>
            <c:numRef>
              <c:f>Taul1!$B$2:$B$37</c:f>
              <c:numCache>
                <c:formatCode>General</c:formatCode>
                <c:ptCount val="22"/>
                <c:pt idx="0">
                  <c:v>51</c:v>
                </c:pt>
                <c:pt idx="1">
                  <c:v>49</c:v>
                </c:pt>
                <c:pt idx="2">
                  <c:v>6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22</c:v>
                </c:pt>
                <c:pt idx="9">
                  <c:v>30</c:v>
                </c:pt>
                <c:pt idx="10">
                  <c:v>20</c:v>
                </c:pt>
                <c:pt idx="11">
                  <c:v>22</c:v>
                </c:pt>
                <c:pt idx="12">
                  <c:v>16</c:v>
                </c:pt>
                <c:pt idx="13">
                  <c:v>28</c:v>
                </c:pt>
                <c:pt idx="14">
                  <c:v>38</c:v>
                </c:pt>
                <c:pt idx="15">
                  <c:v>14</c:v>
                </c:pt>
                <c:pt idx="16">
                  <c:v>12</c:v>
                </c:pt>
                <c:pt idx="17">
                  <c:v>7</c:v>
                </c:pt>
                <c:pt idx="18">
                  <c:v>32</c:v>
                </c:pt>
                <c:pt idx="19">
                  <c:v>15</c:v>
                </c:pt>
                <c:pt idx="20">
                  <c:v>47</c:v>
                </c:pt>
                <c:pt idx="21">
                  <c:v>40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B0F-4777-8D4E-7D2B16838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4305344"/>
        <c:axId val="324299112"/>
        <c:extLst/>
      </c:lineChart>
      <c:catAx>
        <c:axId val="32430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64190638968906"/>
          <c:y val="5.49503491508734E-2"/>
          <c:w val="0.67204079224208046"/>
          <c:h val="0.90180331051890705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Taul1!$A$2:$A$33</c:f>
              <c:strCache>
                <c:ptCount val="32"/>
                <c:pt idx="0">
                  <c:v>Oman paikkakunnan asiat ja tapahtumat</c:v>
                </c:pt>
                <c:pt idx="1">
                  <c:v>Kotimaan ja ulkomaiden uutiset</c:v>
                </c:pt>
                <c:pt idx="2">
                  <c:v>Luonnossa liikkuminen</c:v>
                </c:pt>
                <c:pt idx="3">
                  <c:v>Hyvinvointi ja terveys</c:v>
                </c:pt>
                <c:pt idx="4">
                  <c:v>Urheilu ja liikunta</c:v>
                </c:pt>
                <c:pt idx="5">
                  <c:v>Politiikka ja yhteiskunta</c:v>
                </c:pt>
                <c:pt idx="6">
                  <c:v>Rakentaminen ja remontointi</c:v>
                </c:pt>
                <c:pt idx="7">
                  <c:v>Ruoka ja juoma</c:v>
                </c:pt>
                <c:pt idx="8">
                  <c:v>Ruuanlaitto ja leivonta</c:v>
                </c:pt>
                <c:pt idx="9">
                  <c:v>Talous- ja raha-asiat</c:v>
                </c:pt>
                <c:pt idx="10">
                  <c:v>Puutarhanhoito ja kasvit</c:v>
                </c:pt>
                <c:pt idx="11">
                  <c:v>Kotimaanmatkailu</c:v>
                </c:pt>
                <c:pt idx="12">
                  <c:v>Musiikki ja konsertit</c:v>
                </c:pt>
                <c:pt idx="13">
                  <c:v>Kulttuuri</c:v>
                </c:pt>
                <c:pt idx="14">
                  <c:v>Ulkomaanmatkailu</c:v>
                </c:pt>
                <c:pt idx="15">
                  <c:v>Ympäristöasiat</c:v>
                </c:pt>
                <c:pt idx="16">
                  <c:v>Sisustaminen</c:v>
                </c:pt>
                <c:pt idx="17">
                  <c:v>Itsensä kehittäminen</c:v>
                </c:pt>
                <c:pt idx="18">
                  <c:v>Mökkeily</c:v>
                </c:pt>
                <c:pt idx="19">
                  <c:v>Kirjallisuus</c:v>
                </c:pt>
                <c:pt idx="20">
                  <c:v>Autot ja moottoriajoneuvot</c:v>
                </c:pt>
                <c:pt idx="21">
                  <c:v>Käsityöt</c:v>
                </c:pt>
                <c:pt idx="22">
                  <c:v>Muoti ja pukeutuminen</c:v>
                </c:pt>
                <c:pt idx="23">
                  <c:v>Sijoittaminen</c:v>
                </c:pt>
                <c:pt idx="24">
                  <c:v>Viihde-elektroniikka ja tietotekniikka</c:v>
                </c:pt>
                <c:pt idx="25">
                  <c:v>Kalastus</c:v>
                </c:pt>
                <c:pt idx="26">
                  <c:v>Hyväntekeväisyys</c:v>
                </c:pt>
                <c:pt idx="27">
                  <c:v>Julkisuuden henkilöt</c:v>
                </c:pt>
                <c:pt idx="28">
                  <c:v>Kauneudenhoito ja kosmetiikka</c:v>
                </c:pt>
                <c:pt idx="29">
                  <c:v>Pelaaminen (tietokone, konsoli, mobiili)</c:v>
                </c:pt>
                <c:pt idx="30">
                  <c:v>Veneily ja purjehdus</c:v>
                </c:pt>
                <c:pt idx="31">
                  <c:v>Metsästys</c:v>
                </c:pt>
              </c:strCache>
            </c:strRef>
          </c:cat>
          <c:val>
            <c:numRef>
              <c:f>Taul1!$C$2:$C$33</c:f>
              <c:numCache>
                <c:formatCode>General</c:formatCode>
                <c:ptCount val="32"/>
                <c:pt idx="0">
                  <c:v>61</c:v>
                </c:pt>
                <c:pt idx="1">
                  <c:v>58</c:v>
                </c:pt>
                <c:pt idx="2">
                  <c:v>55</c:v>
                </c:pt>
                <c:pt idx="3">
                  <c:v>54</c:v>
                </c:pt>
                <c:pt idx="4">
                  <c:v>46</c:v>
                </c:pt>
                <c:pt idx="5">
                  <c:v>43</c:v>
                </c:pt>
                <c:pt idx="6">
                  <c:v>41</c:v>
                </c:pt>
                <c:pt idx="7">
                  <c:v>39</c:v>
                </c:pt>
                <c:pt idx="8">
                  <c:v>39</c:v>
                </c:pt>
                <c:pt idx="9">
                  <c:v>37</c:v>
                </c:pt>
                <c:pt idx="10">
                  <c:v>36</c:v>
                </c:pt>
                <c:pt idx="11">
                  <c:v>35</c:v>
                </c:pt>
                <c:pt idx="12">
                  <c:v>35</c:v>
                </c:pt>
                <c:pt idx="13">
                  <c:v>34</c:v>
                </c:pt>
                <c:pt idx="14">
                  <c:v>34</c:v>
                </c:pt>
                <c:pt idx="15">
                  <c:v>34</c:v>
                </c:pt>
                <c:pt idx="16">
                  <c:v>31</c:v>
                </c:pt>
                <c:pt idx="17">
                  <c:v>30</c:v>
                </c:pt>
                <c:pt idx="18">
                  <c:v>30</c:v>
                </c:pt>
                <c:pt idx="19">
                  <c:v>29</c:v>
                </c:pt>
                <c:pt idx="20">
                  <c:v>27</c:v>
                </c:pt>
                <c:pt idx="21">
                  <c:v>25</c:v>
                </c:pt>
                <c:pt idx="22">
                  <c:v>21</c:v>
                </c:pt>
                <c:pt idx="23">
                  <c:v>21</c:v>
                </c:pt>
                <c:pt idx="24">
                  <c:v>20</c:v>
                </c:pt>
                <c:pt idx="25">
                  <c:v>17</c:v>
                </c:pt>
                <c:pt idx="26">
                  <c:v>14</c:v>
                </c:pt>
                <c:pt idx="27">
                  <c:v>14</c:v>
                </c:pt>
                <c:pt idx="28">
                  <c:v>14</c:v>
                </c:pt>
                <c:pt idx="29">
                  <c:v>12</c:v>
                </c:pt>
                <c:pt idx="30">
                  <c:v>11</c:v>
                </c:pt>
                <c:pt idx="31">
                  <c:v>10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D40A-47EA-B083-CE385E568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56512"/>
        <c:axId val="3243568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Taul1!$A$2:$A$33</c15:sqref>
                        </c15:formulaRef>
                      </c:ext>
                    </c:extLst>
                    <c:strCache>
                      <c:ptCount val="32"/>
                      <c:pt idx="0">
                        <c:v>Oman paikkakunnan asiat ja tapahtumat</c:v>
                      </c:pt>
                      <c:pt idx="1">
                        <c:v>Kotimaan ja ulkomaiden uutiset</c:v>
                      </c:pt>
                      <c:pt idx="2">
                        <c:v>Luonnossa liikkuminen</c:v>
                      </c:pt>
                      <c:pt idx="3">
                        <c:v>Hyvinvointi ja terveys</c:v>
                      </c:pt>
                      <c:pt idx="4">
                        <c:v>Urheilu ja liikunta</c:v>
                      </c:pt>
                      <c:pt idx="5">
                        <c:v>Politiikka ja yhteiskunta</c:v>
                      </c:pt>
                      <c:pt idx="6">
                        <c:v>Rakentaminen ja remontointi</c:v>
                      </c:pt>
                      <c:pt idx="7">
                        <c:v>Ruoka ja juoma</c:v>
                      </c:pt>
                      <c:pt idx="8">
                        <c:v>Ruuanlaitto ja leivonta</c:v>
                      </c:pt>
                      <c:pt idx="9">
                        <c:v>Talous- ja raha-asiat</c:v>
                      </c:pt>
                      <c:pt idx="10">
                        <c:v>Puutarhanhoito ja kasvit</c:v>
                      </c:pt>
                      <c:pt idx="11">
                        <c:v>Kotimaanmatkailu</c:v>
                      </c:pt>
                      <c:pt idx="12">
                        <c:v>Musiikki ja konsertit</c:v>
                      </c:pt>
                      <c:pt idx="13">
                        <c:v>Kulttuuri</c:v>
                      </c:pt>
                      <c:pt idx="14">
                        <c:v>Ulkomaanmatkailu</c:v>
                      </c:pt>
                      <c:pt idx="15">
                        <c:v>Ympäristöasiat</c:v>
                      </c:pt>
                      <c:pt idx="16">
                        <c:v>Sisustaminen</c:v>
                      </c:pt>
                      <c:pt idx="17">
                        <c:v>Itsensä kehittäminen</c:v>
                      </c:pt>
                      <c:pt idx="18">
                        <c:v>Mökkeily</c:v>
                      </c:pt>
                      <c:pt idx="19">
                        <c:v>Kirjallisuus</c:v>
                      </c:pt>
                      <c:pt idx="20">
                        <c:v>Autot ja moottoriajoneuvot</c:v>
                      </c:pt>
                      <c:pt idx="21">
                        <c:v>Käsityöt</c:v>
                      </c:pt>
                      <c:pt idx="22">
                        <c:v>Muoti ja pukeutuminen</c:v>
                      </c:pt>
                      <c:pt idx="23">
                        <c:v>Sijoittaminen</c:v>
                      </c:pt>
                      <c:pt idx="24">
                        <c:v>Viihde-elektroniikka ja tietotekniikka</c:v>
                      </c:pt>
                      <c:pt idx="25">
                        <c:v>Kalastus</c:v>
                      </c:pt>
                      <c:pt idx="26">
                        <c:v>Hyväntekeväisyys</c:v>
                      </c:pt>
                      <c:pt idx="27">
                        <c:v>Julkisuuden henkilöt</c:v>
                      </c:pt>
                      <c:pt idx="28">
                        <c:v>Kauneudenhoito ja kosmetiikka</c:v>
                      </c:pt>
                      <c:pt idx="29">
                        <c:v>Pelaaminen (tietokone, konsoli, mobiili)</c:v>
                      </c:pt>
                      <c:pt idx="30">
                        <c:v>Veneily ja purjehdus</c:v>
                      </c:pt>
                      <c:pt idx="31">
                        <c:v>Metsästys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Taul1!$B$2:$B$33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56</c:v>
                      </c:pt>
                      <c:pt idx="1">
                        <c:v>55</c:v>
                      </c:pt>
                      <c:pt idx="2">
                        <c:v>53</c:v>
                      </c:pt>
                      <c:pt idx="3">
                        <c:v>53</c:v>
                      </c:pt>
                      <c:pt idx="4">
                        <c:v>46</c:v>
                      </c:pt>
                      <c:pt idx="5">
                        <c:v>40</c:v>
                      </c:pt>
                      <c:pt idx="6">
                        <c:v>39</c:v>
                      </c:pt>
                      <c:pt idx="7">
                        <c:v>40</c:v>
                      </c:pt>
                      <c:pt idx="8">
                        <c:v>40</c:v>
                      </c:pt>
                      <c:pt idx="9">
                        <c:v>36</c:v>
                      </c:pt>
                      <c:pt idx="10">
                        <c:v>33</c:v>
                      </c:pt>
                      <c:pt idx="11">
                        <c:v>34</c:v>
                      </c:pt>
                      <c:pt idx="12">
                        <c:v>35</c:v>
                      </c:pt>
                      <c:pt idx="13">
                        <c:v>32</c:v>
                      </c:pt>
                      <c:pt idx="14">
                        <c:v>36</c:v>
                      </c:pt>
                      <c:pt idx="15">
                        <c:v>33</c:v>
                      </c:pt>
                      <c:pt idx="16">
                        <c:v>31</c:v>
                      </c:pt>
                      <c:pt idx="17">
                        <c:v>32</c:v>
                      </c:pt>
                      <c:pt idx="18">
                        <c:v>30</c:v>
                      </c:pt>
                      <c:pt idx="19">
                        <c:v>27</c:v>
                      </c:pt>
                      <c:pt idx="20">
                        <c:v>26</c:v>
                      </c:pt>
                      <c:pt idx="21">
                        <c:v>26</c:v>
                      </c:pt>
                      <c:pt idx="22">
                        <c:v>22</c:v>
                      </c:pt>
                      <c:pt idx="23">
                        <c:v>23</c:v>
                      </c:pt>
                      <c:pt idx="24">
                        <c:v>23</c:v>
                      </c:pt>
                      <c:pt idx="25">
                        <c:v>17</c:v>
                      </c:pt>
                      <c:pt idx="26">
                        <c:v>14</c:v>
                      </c:pt>
                      <c:pt idx="27">
                        <c:v>15</c:v>
                      </c:pt>
                      <c:pt idx="28">
                        <c:v>16</c:v>
                      </c:pt>
                      <c:pt idx="29">
                        <c:v>16</c:v>
                      </c:pt>
                      <c:pt idx="30">
                        <c:v>11</c:v>
                      </c:pt>
                      <c:pt idx="31">
                        <c:v>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D40A-47EA-B083-CE385E56833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Taul1!$A$2:$A$33</c15:sqref>
                        </c15:formulaRef>
                      </c:ext>
                    </c:extLst>
                    <c:strCache>
                      <c:ptCount val="32"/>
                      <c:pt idx="0">
                        <c:v>Oman paikkakunnan asiat ja tapahtumat</c:v>
                      </c:pt>
                      <c:pt idx="1">
                        <c:v>Kotimaan ja ulkomaiden uutiset</c:v>
                      </c:pt>
                      <c:pt idx="2">
                        <c:v>Luonnossa liikkuminen</c:v>
                      </c:pt>
                      <c:pt idx="3">
                        <c:v>Hyvinvointi ja terveys</c:v>
                      </c:pt>
                      <c:pt idx="4">
                        <c:v>Urheilu ja liikunta</c:v>
                      </c:pt>
                      <c:pt idx="5">
                        <c:v>Politiikka ja yhteiskunta</c:v>
                      </c:pt>
                      <c:pt idx="6">
                        <c:v>Rakentaminen ja remontointi</c:v>
                      </c:pt>
                      <c:pt idx="7">
                        <c:v>Ruoka ja juoma</c:v>
                      </c:pt>
                      <c:pt idx="8">
                        <c:v>Ruuanlaitto ja leivonta</c:v>
                      </c:pt>
                      <c:pt idx="9">
                        <c:v>Talous- ja raha-asiat</c:v>
                      </c:pt>
                      <c:pt idx="10">
                        <c:v>Puutarhanhoito ja kasvit</c:v>
                      </c:pt>
                      <c:pt idx="11">
                        <c:v>Kotimaanmatkailu</c:v>
                      </c:pt>
                      <c:pt idx="12">
                        <c:v>Musiikki ja konsertit</c:v>
                      </c:pt>
                      <c:pt idx="13">
                        <c:v>Kulttuuri</c:v>
                      </c:pt>
                      <c:pt idx="14">
                        <c:v>Ulkomaanmatkailu</c:v>
                      </c:pt>
                      <c:pt idx="15">
                        <c:v>Ympäristöasiat</c:v>
                      </c:pt>
                      <c:pt idx="16">
                        <c:v>Sisustaminen</c:v>
                      </c:pt>
                      <c:pt idx="17">
                        <c:v>Itsensä kehittäminen</c:v>
                      </c:pt>
                      <c:pt idx="18">
                        <c:v>Mökkeily</c:v>
                      </c:pt>
                      <c:pt idx="19">
                        <c:v>Kirjallisuus</c:v>
                      </c:pt>
                      <c:pt idx="20">
                        <c:v>Autot ja moottoriajoneuvot</c:v>
                      </c:pt>
                      <c:pt idx="21">
                        <c:v>Käsityöt</c:v>
                      </c:pt>
                      <c:pt idx="22">
                        <c:v>Muoti ja pukeutuminen</c:v>
                      </c:pt>
                      <c:pt idx="23">
                        <c:v>Sijoittaminen</c:v>
                      </c:pt>
                      <c:pt idx="24">
                        <c:v>Viihde-elektroniikka ja tietotekniikka</c:v>
                      </c:pt>
                      <c:pt idx="25">
                        <c:v>Kalastus</c:v>
                      </c:pt>
                      <c:pt idx="26">
                        <c:v>Hyväntekeväisyys</c:v>
                      </c:pt>
                      <c:pt idx="27">
                        <c:v>Julkisuuden henkilöt</c:v>
                      </c:pt>
                      <c:pt idx="28">
                        <c:v>Kauneudenhoito ja kosmetiikka</c:v>
                      </c:pt>
                      <c:pt idx="29">
                        <c:v>Pelaaminen (tietokone, konsoli, mobiili)</c:v>
                      </c:pt>
                      <c:pt idx="30">
                        <c:v>Veneily ja purjehdus</c:v>
                      </c:pt>
                      <c:pt idx="31">
                        <c:v>Metsästys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Taul1!$D$2:$D$33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57</c:v>
                      </c:pt>
                      <c:pt idx="1">
                        <c:v>58</c:v>
                      </c:pt>
                      <c:pt idx="2">
                        <c:v>55</c:v>
                      </c:pt>
                      <c:pt idx="3">
                        <c:v>53</c:v>
                      </c:pt>
                      <c:pt idx="4">
                        <c:v>48</c:v>
                      </c:pt>
                      <c:pt idx="5">
                        <c:v>44</c:v>
                      </c:pt>
                      <c:pt idx="6">
                        <c:v>40</c:v>
                      </c:pt>
                      <c:pt idx="7">
                        <c:v>42</c:v>
                      </c:pt>
                      <c:pt idx="8">
                        <c:v>41</c:v>
                      </c:pt>
                      <c:pt idx="9">
                        <c:v>38</c:v>
                      </c:pt>
                      <c:pt idx="10">
                        <c:v>33</c:v>
                      </c:pt>
                      <c:pt idx="11">
                        <c:v>36</c:v>
                      </c:pt>
                      <c:pt idx="12">
                        <c:v>36</c:v>
                      </c:pt>
                      <c:pt idx="13">
                        <c:v>33</c:v>
                      </c:pt>
                      <c:pt idx="14">
                        <c:v>38</c:v>
                      </c:pt>
                      <c:pt idx="15">
                        <c:v>36</c:v>
                      </c:pt>
                      <c:pt idx="16">
                        <c:v>32</c:v>
                      </c:pt>
                      <c:pt idx="17">
                        <c:v>34</c:v>
                      </c:pt>
                      <c:pt idx="18">
                        <c:v>30</c:v>
                      </c:pt>
                      <c:pt idx="19">
                        <c:v>28</c:v>
                      </c:pt>
                      <c:pt idx="20">
                        <c:v>27</c:v>
                      </c:pt>
                      <c:pt idx="21">
                        <c:v>25</c:v>
                      </c:pt>
                      <c:pt idx="22">
                        <c:v>23</c:v>
                      </c:pt>
                      <c:pt idx="23">
                        <c:v>25</c:v>
                      </c:pt>
                      <c:pt idx="24">
                        <c:v>26</c:v>
                      </c:pt>
                      <c:pt idx="25">
                        <c:v>17</c:v>
                      </c:pt>
                      <c:pt idx="26">
                        <c:v>14</c:v>
                      </c:pt>
                      <c:pt idx="27">
                        <c:v>16</c:v>
                      </c:pt>
                      <c:pt idx="28">
                        <c:v>17</c:v>
                      </c:pt>
                      <c:pt idx="29">
                        <c:v>17</c:v>
                      </c:pt>
                      <c:pt idx="30">
                        <c:v>11</c:v>
                      </c:pt>
                      <c:pt idx="31">
                        <c:v>10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D40A-47EA-B083-CE385E568339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Taul1!$A$2:$A$33</c15:sqref>
                        </c15:formulaRef>
                      </c:ext>
                    </c:extLst>
                    <c:strCache>
                      <c:ptCount val="32"/>
                      <c:pt idx="0">
                        <c:v>Oman paikkakunnan asiat ja tapahtumat</c:v>
                      </c:pt>
                      <c:pt idx="1">
                        <c:v>Kotimaan ja ulkomaiden uutiset</c:v>
                      </c:pt>
                      <c:pt idx="2">
                        <c:v>Luonnossa liikkuminen</c:v>
                      </c:pt>
                      <c:pt idx="3">
                        <c:v>Hyvinvointi ja terveys</c:v>
                      </c:pt>
                      <c:pt idx="4">
                        <c:v>Urheilu ja liikunta</c:v>
                      </c:pt>
                      <c:pt idx="5">
                        <c:v>Politiikka ja yhteiskunta</c:v>
                      </c:pt>
                      <c:pt idx="6">
                        <c:v>Rakentaminen ja remontointi</c:v>
                      </c:pt>
                      <c:pt idx="7">
                        <c:v>Ruoka ja juoma</c:v>
                      </c:pt>
                      <c:pt idx="8">
                        <c:v>Ruuanlaitto ja leivonta</c:v>
                      </c:pt>
                      <c:pt idx="9">
                        <c:v>Talous- ja raha-asiat</c:v>
                      </c:pt>
                      <c:pt idx="10">
                        <c:v>Puutarhanhoito ja kasvit</c:v>
                      </c:pt>
                      <c:pt idx="11">
                        <c:v>Kotimaanmatkailu</c:v>
                      </c:pt>
                      <c:pt idx="12">
                        <c:v>Musiikki ja konsertit</c:v>
                      </c:pt>
                      <c:pt idx="13">
                        <c:v>Kulttuuri</c:v>
                      </c:pt>
                      <c:pt idx="14">
                        <c:v>Ulkomaanmatkailu</c:v>
                      </c:pt>
                      <c:pt idx="15">
                        <c:v>Ympäristöasiat</c:v>
                      </c:pt>
                      <c:pt idx="16">
                        <c:v>Sisustaminen</c:v>
                      </c:pt>
                      <c:pt idx="17">
                        <c:v>Itsensä kehittäminen</c:v>
                      </c:pt>
                      <c:pt idx="18">
                        <c:v>Mökkeily</c:v>
                      </c:pt>
                      <c:pt idx="19">
                        <c:v>Kirjallisuus</c:v>
                      </c:pt>
                      <c:pt idx="20">
                        <c:v>Autot ja moottoriajoneuvot</c:v>
                      </c:pt>
                      <c:pt idx="21">
                        <c:v>Käsityöt</c:v>
                      </c:pt>
                      <c:pt idx="22">
                        <c:v>Muoti ja pukeutuminen</c:v>
                      </c:pt>
                      <c:pt idx="23">
                        <c:v>Sijoittaminen</c:v>
                      </c:pt>
                      <c:pt idx="24">
                        <c:v>Viihde-elektroniikka ja tietotekniikka</c:v>
                      </c:pt>
                      <c:pt idx="25">
                        <c:v>Kalastus</c:v>
                      </c:pt>
                      <c:pt idx="26">
                        <c:v>Hyväntekeväisyys</c:v>
                      </c:pt>
                      <c:pt idx="27">
                        <c:v>Julkisuuden henkilöt</c:v>
                      </c:pt>
                      <c:pt idx="28">
                        <c:v>Kauneudenhoito ja kosmetiikka</c:v>
                      </c:pt>
                      <c:pt idx="29">
                        <c:v>Pelaaminen (tietokone, konsoli, mobiili)</c:v>
                      </c:pt>
                      <c:pt idx="30">
                        <c:v>Veneily ja purjehdus</c:v>
                      </c:pt>
                      <c:pt idx="31">
                        <c:v>Metsästys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Taul1!$E$2:$E$33</c15:sqref>
                        </c15:formulaRef>
                      </c:ext>
                    </c:extLst>
                    <c:numCache>
                      <c:formatCode>General</c:formatCode>
                      <c:ptCount val="32"/>
                      <c:pt idx="0">
                        <c:v>65</c:v>
                      </c:pt>
                      <c:pt idx="1">
                        <c:v>62</c:v>
                      </c:pt>
                      <c:pt idx="2">
                        <c:v>55</c:v>
                      </c:pt>
                      <c:pt idx="3">
                        <c:v>56</c:v>
                      </c:pt>
                      <c:pt idx="4">
                        <c:v>45</c:v>
                      </c:pt>
                      <c:pt idx="5">
                        <c:v>48</c:v>
                      </c:pt>
                      <c:pt idx="6">
                        <c:v>44</c:v>
                      </c:pt>
                      <c:pt idx="7">
                        <c:v>41</c:v>
                      </c:pt>
                      <c:pt idx="8">
                        <c:v>41</c:v>
                      </c:pt>
                      <c:pt idx="9">
                        <c:v>40</c:v>
                      </c:pt>
                      <c:pt idx="10">
                        <c:v>36</c:v>
                      </c:pt>
                      <c:pt idx="11">
                        <c:v>34</c:v>
                      </c:pt>
                      <c:pt idx="12">
                        <c:v>36</c:v>
                      </c:pt>
                      <c:pt idx="13">
                        <c:v>34</c:v>
                      </c:pt>
                      <c:pt idx="14">
                        <c:v>38</c:v>
                      </c:pt>
                      <c:pt idx="15">
                        <c:v>34</c:v>
                      </c:pt>
                      <c:pt idx="16">
                        <c:v>32</c:v>
                      </c:pt>
                      <c:pt idx="17">
                        <c:v>28</c:v>
                      </c:pt>
                      <c:pt idx="18">
                        <c:v>31</c:v>
                      </c:pt>
                      <c:pt idx="19">
                        <c:v>30</c:v>
                      </c:pt>
                      <c:pt idx="20">
                        <c:v>27</c:v>
                      </c:pt>
                      <c:pt idx="21">
                        <c:v>24</c:v>
                      </c:pt>
                      <c:pt idx="22">
                        <c:v>20</c:v>
                      </c:pt>
                      <c:pt idx="23">
                        <c:v>24</c:v>
                      </c:pt>
                      <c:pt idx="24">
                        <c:v>22</c:v>
                      </c:pt>
                      <c:pt idx="25">
                        <c:v>16</c:v>
                      </c:pt>
                      <c:pt idx="26">
                        <c:v>14</c:v>
                      </c:pt>
                      <c:pt idx="27">
                        <c:v>13</c:v>
                      </c:pt>
                      <c:pt idx="28">
                        <c:v>14</c:v>
                      </c:pt>
                      <c:pt idx="29">
                        <c:v>9</c:v>
                      </c:pt>
                      <c:pt idx="30">
                        <c:v>11</c:v>
                      </c:pt>
                      <c:pt idx="31">
                        <c:v>10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2B50-4F94-B6D9-AB73104DC04A}"/>
                  </c:ext>
                </c:extLst>
              </c15:ser>
            </c15:filteredBarSeries>
          </c:ext>
        </c:extLst>
      </c:barChart>
      <c:catAx>
        <c:axId val="324356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356840"/>
        <c:crosses val="autoZero"/>
        <c:auto val="1"/>
        <c:lblAlgn val="ctr"/>
        <c:lblOffset val="100"/>
        <c:noMultiLvlLbl val="0"/>
      </c:catAx>
      <c:valAx>
        <c:axId val="324356840"/>
        <c:scaling>
          <c:orientation val="minMax"/>
          <c:max val="70"/>
        </c:scaling>
        <c:delete val="1"/>
        <c:axPos val="b"/>
        <c:numFmt formatCode="General" sourceLinked="1"/>
        <c:majorTickMark val="none"/>
        <c:minorTickMark val="none"/>
        <c:tickLblPos val="nextTo"/>
        <c:crossAx val="32435651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tx1"/>
                </a:solidFill>
              </a:rPr>
              <a:t>Kärkimedia </a:t>
            </a:r>
            <a:r>
              <a:rPr lang="en-US" sz="1400" dirty="0" err="1">
                <a:solidFill>
                  <a:schemeClr val="tx1"/>
                </a:solidFill>
              </a:rPr>
              <a:t>painetun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lehden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viikkolukijat</a:t>
            </a:r>
            <a:r>
              <a:rPr lang="en-US" sz="1400" dirty="0">
                <a:solidFill>
                  <a:schemeClr val="tx1"/>
                </a:solidFill>
              </a:rPr>
              <a:t> (est. 2 533</a:t>
            </a:r>
            <a:r>
              <a:rPr lang="en-US" sz="1400" baseline="0" dirty="0">
                <a:solidFill>
                  <a:schemeClr val="tx1"/>
                </a:solidFill>
              </a:rPr>
              <a:t> 000)</a:t>
            </a:r>
            <a:endParaRPr lang="en-US" sz="1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9306849239590023E-2"/>
          <c:y val="0.10393503145597235"/>
          <c:w val="0.92831795794613614"/>
          <c:h val="0.4466543762640508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Taul1!$A$2:$A$14</c:f>
              <c:strCache>
                <c:ptCount val="13"/>
                <c:pt idx="0">
                  <c:v>Vaatteet ja jalkineet</c:v>
                </c:pt>
                <c:pt idx="1">
                  <c:v>Terveyden ja hyvinvoinnin tuotteet tai palvelut</c:v>
                </c:pt>
                <c:pt idx="2">
                  <c:v>Urheiluvaatteet, -jalkineet tai -välineet</c:v>
                </c:pt>
                <c:pt idx="3">
                  <c:v>Matkat</c:v>
                </c:pt>
                <c:pt idx="4">
                  <c:v>Remontoimisen ja rakentamisen tuotteet</c:v>
                </c:pt>
                <c:pt idx="5">
                  <c:v>Kosmetiikan ja kauneudenhoidon tuotteet</c:v>
                </c:pt>
                <c:pt idx="6">
                  <c:v>Silmälasit, piilolinssit tai aurinkolasit</c:v>
                </c:pt>
                <c:pt idx="7">
                  <c:v>Huonekalut ja sisustustarvikkeet</c:v>
                </c:pt>
                <c:pt idx="8">
                  <c:v>Elektroniikka- tai tietotekniikkatuotteet</c:v>
                </c:pt>
                <c:pt idx="9">
                  <c:v>Säästämisen tai sijoittamisen tuotteet tai palvelut</c:v>
                </c:pt>
                <c:pt idx="10">
                  <c:v>Kodinkoneet</c:v>
                </c:pt>
                <c:pt idx="11">
                  <c:v>Matkapuhelimet</c:v>
                </c:pt>
                <c:pt idx="12">
                  <c:v>Autot</c:v>
                </c:pt>
              </c:strCache>
            </c:strRef>
          </c:cat>
          <c:val>
            <c:numRef>
              <c:f>Taul1!$C$2:$C$14</c:f>
              <c:numCache>
                <c:formatCode>General</c:formatCode>
                <c:ptCount val="13"/>
                <c:pt idx="0">
                  <c:v>64</c:v>
                </c:pt>
                <c:pt idx="1">
                  <c:v>46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34</c:v>
                </c:pt>
                <c:pt idx="6">
                  <c:v>28</c:v>
                </c:pt>
                <c:pt idx="7">
                  <c:v>27</c:v>
                </c:pt>
                <c:pt idx="8">
                  <c:v>25</c:v>
                </c:pt>
                <c:pt idx="9">
                  <c:v>21</c:v>
                </c:pt>
                <c:pt idx="10">
                  <c:v>20</c:v>
                </c:pt>
                <c:pt idx="11">
                  <c:v>15</c:v>
                </c:pt>
                <c:pt idx="12">
                  <c:v>14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88C9-4485-92FF-ACA4FFB485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351888"/>
        <c:axId val="7683492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Taul1!$A$2:$A$14</c15:sqref>
                        </c15:formulaRef>
                      </c:ext>
                    </c:extLst>
                    <c:strCache>
                      <c:ptCount val="13"/>
                      <c:pt idx="0">
                        <c:v>Vaatteet ja jalkineet</c:v>
                      </c:pt>
                      <c:pt idx="1">
                        <c:v>Terveyden ja hyvinvoinnin tuotteet tai palvelut</c:v>
                      </c:pt>
                      <c:pt idx="2">
                        <c:v>Urheiluvaatteet, -jalkineet tai -välineet</c:v>
                      </c:pt>
                      <c:pt idx="3">
                        <c:v>Matkat</c:v>
                      </c:pt>
                      <c:pt idx="4">
                        <c:v>Remontoimisen ja rakentamisen tuotteet</c:v>
                      </c:pt>
                      <c:pt idx="5">
                        <c:v>Kosmetiikan ja kauneudenhoidon tuotteet</c:v>
                      </c:pt>
                      <c:pt idx="6">
                        <c:v>Silmälasit, piilolinssit tai aurinkolasit</c:v>
                      </c:pt>
                      <c:pt idx="7">
                        <c:v>Huonekalut ja sisustustarvikkeet</c:v>
                      </c:pt>
                      <c:pt idx="8">
                        <c:v>Elektroniikka- tai tietotekniikkatuotteet</c:v>
                      </c:pt>
                      <c:pt idx="9">
                        <c:v>Säästämisen tai sijoittamisen tuotteet tai palvelut</c:v>
                      </c:pt>
                      <c:pt idx="10">
                        <c:v>Kodinkoneet</c:v>
                      </c:pt>
                      <c:pt idx="11">
                        <c:v>Matkapuhelimet</c:v>
                      </c:pt>
                      <c:pt idx="12">
                        <c:v>Autot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65</c:v>
                      </c:pt>
                      <c:pt idx="1">
                        <c:v>46</c:v>
                      </c:pt>
                      <c:pt idx="2">
                        <c:v>43</c:v>
                      </c:pt>
                      <c:pt idx="3">
                        <c:v>41</c:v>
                      </c:pt>
                      <c:pt idx="4">
                        <c:v>36</c:v>
                      </c:pt>
                      <c:pt idx="5">
                        <c:v>36</c:v>
                      </c:pt>
                      <c:pt idx="6">
                        <c:v>27</c:v>
                      </c:pt>
                      <c:pt idx="7">
                        <c:v>29</c:v>
                      </c:pt>
                      <c:pt idx="8">
                        <c:v>28</c:v>
                      </c:pt>
                      <c:pt idx="9">
                        <c:v>22</c:v>
                      </c:pt>
                      <c:pt idx="10">
                        <c:v>20</c:v>
                      </c:pt>
                      <c:pt idx="11">
                        <c:v>16</c:v>
                      </c:pt>
                      <c:pt idx="12">
                        <c:v>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88C9-4485-92FF-ACA4FFB485E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Taul1!$A$2:$A$14</c15:sqref>
                        </c15:formulaRef>
                      </c:ext>
                    </c:extLst>
                    <c:strCache>
                      <c:ptCount val="13"/>
                      <c:pt idx="0">
                        <c:v>Vaatteet ja jalkineet</c:v>
                      </c:pt>
                      <c:pt idx="1">
                        <c:v>Terveyden ja hyvinvoinnin tuotteet tai palvelut</c:v>
                      </c:pt>
                      <c:pt idx="2">
                        <c:v>Urheiluvaatteet, -jalkineet tai -välineet</c:v>
                      </c:pt>
                      <c:pt idx="3">
                        <c:v>Matkat</c:v>
                      </c:pt>
                      <c:pt idx="4">
                        <c:v>Remontoimisen ja rakentamisen tuotteet</c:v>
                      </c:pt>
                      <c:pt idx="5">
                        <c:v>Kosmetiikan ja kauneudenhoidon tuotteet</c:v>
                      </c:pt>
                      <c:pt idx="6">
                        <c:v>Silmälasit, piilolinssit tai aurinkolasit</c:v>
                      </c:pt>
                      <c:pt idx="7">
                        <c:v>Huonekalut ja sisustustarvikkeet</c:v>
                      </c:pt>
                      <c:pt idx="8">
                        <c:v>Elektroniikka- tai tietotekniikkatuotteet</c:v>
                      </c:pt>
                      <c:pt idx="9">
                        <c:v>Säästämisen tai sijoittamisen tuotteet tai palvelut</c:v>
                      </c:pt>
                      <c:pt idx="10">
                        <c:v>Kodinkoneet</c:v>
                      </c:pt>
                      <c:pt idx="11">
                        <c:v>Matkapuhelimet</c:v>
                      </c:pt>
                      <c:pt idx="12">
                        <c:v>Autot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68</c:v>
                      </c:pt>
                      <c:pt idx="1">
                        <c:v>48</c:v>
                      </c:pt>
                      <c:pt idx="2">
                        <c:v>47</c:v>
                      </c:pt>
                      <c:pt idx="3">
                        <c:v>44</c:v>
                      </c:pt>
                      <c:pt idx="4">
                        <c:v>38</c:v>
                      </c:pt>
                      <c:pt idx="5">
                        <c:v>37</c:v>
                      </c:pt>
                      <c:pt idx="6">
                        <c:v>29</c:v>
                      </c:pt>
                      <c:pt idx="7">
                        <c:v>32</c:v>
                      </c:pt>
                      <c:pt idx="8">
                        <c:v>30</c:v>
                      </c:pt>
                      <c:pt idx="9">
                        <c:v>25</c:v>
                      </c:pt>
                      <c:pt idx="10">
                        <c:v>21</c:v>
                      </c:pt>
                      <c:pt idx="11">
                        <c:v>16</c:v>
                      </c:pt>
                      <c:pt idx="12">
                        <c:v>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8C9-4485-92FF-ACA4FFB485EA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Taul1!$A$2:$A$14</c15:sqref>
                        </c15:formulaRef>
                      </c:ext>
                    </c:extLst>
                    <c:strCache>
                      <c:ptCount val="13"/>
                      <c:pt idx="0">
                        <c:v>Vaatteet ja jalkineet</c:v>
                      </c:pt>
                      <c:pt idx="1">
                        <c:v>Terveyden ja hyvinvoinnin tuotteet tai palvelut</c:v>
                      </c:pt>
                      <c:pt idx="2">
                        <c:v>Urheiluvaatteet, -jalkineet tai -välineet</c:v>
                      </c:pt>
                      <c:pt idx="3">
                        <c:v>Matkat</c:v>
                      </c:pt>
                      <c:pt idx="4">
                        <c:v>Remontoimisen ja rakentamisen tuotteet</c:v>
                      </c:pt>
                      <c:pt idx="5">
                        <c:v>Kosmetiikan ja kauneudenhoidon tuotteet</c:v>
                      </c:pt>
                      <c:pt idx="6">
                        <c:v>Silmälasit, piilolinssit tai aurinkolasit</c:v>
                      </c:pt>
                      <c:pt idx="7">
                        <c:v>Huonekalut ja sisustustarvikkeet</c:v>
                      </c:pt>
                      <c:pt idx="8">
                        <c:v>Elektroniikka- tai tietotekniikkatuotteet</c:v>
                      </c:pt>
                      <c:pt idx="9">
                        <c:v>Säästämisen tai sijoittamisen tuotteet tai palvelut</c:v>
                      </c:pt>
                      <c:pt idx="10">
                        <c:v>Kodinkoneet</c:v>
                      </c:pt>
                      <c:pt idx="11">
                        <c:v>Matkapuhelimet</c:v>
                      </c:pt>
                      <c:pt idx="12">
                        <c:v>Autot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67</c:v>
                      </c:pt>
                      <c:pt idx="1">
                        <c:v>49</c:v>
                      </c:pt>
                      <c:pt idx="2">
                        <c:v>46</c:v>
                      </c:pt>
                      <c:pt idx="3">
                        <c:v>45</c:v>
                      </c:pt>
                      <c:pt idx="4">
                        <c:v>43</c:v>
                      </c:pt>
                      <c:pt idx="5">
                        <c:v>37</c:v>
                      </c:pt>
                      <c:pt idx="6">
                        <c:v>32</c:v>
                      </c:pt>
                      <c:pt idx="7">
                        <c:v>29</c:v>
                      </c:pt>
                      <c:pt idx="8">
                        <c:v>24</c:v>
                      </c:pt>
                      <c:pt idx="9">
                        <c:v>25</c:v>
                      </c:pt>
                      <c:pt idx="10">
                        <c:v>20</c:v>
                      </c:pt>
                      <c:pt idx="11">
                        <c:v>14</c:v>
                      </c:pt>
                      <c:pt idx="12">
                        <c:v>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8C9-4485-92FF-ACA4FFB485EA}"/>
                  </c:ext>
                </c:extLst>
              </c15:ser>
            </c15:filteredBarSeries>
          </c:ext>
        </c:extLst>
      </c:barChart>
      <c:catAx>
        <c:axId val="76835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8349264"/>
        <c:crosses val="autoZero"/>
        <c:auto val="1"/>
        <c:lblAlgn val="ctr"/>
        <c:lblOffset val="100"/>
        <c:noMultiLvlLbl val="0"/>
      </c:catAx>
      <c:valAx>
        <c:axId val="76834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835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06849239590023E-2"/>
          <c:y val="0.10393503145597235"/>
          <c:w val="0.92831795794613614"/>
          <c:h val="0.44665437626405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Kärkimedia painettu lehti viikko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Taul1!$A$2:$A$14</c:f>
              <c:strCache>
                <c:ptCount val="13"/>
                <c:pt idx="0">
                  <c:v>Vaatteet ja jalkineet</c:v>
                </c:pt>
                <c:pt idx="1">
                  <c:v>Terveyden ja hyvinvoinnin tuotteet tai palvelut</c:v>
                </c:pt>
                <c:pt idx="2">
                  <c:v>Urheiluvaatteet, -jalkineet tai -välineet</c:v>
                </c:pt>
                <c:pt idx="3">
                  <c:v>Matkat</c:v>
                </c:pt>
                <c:pt idx="4">
                  <c:v>Remontoimisen ja rakentamisen tuotteet</c:v>
                </c:pt>
                <c:pt idx="5">
                  <c:v>Kosmetiikan ja kauneudenhoidon tuotteet</c:v>
                </c:pt>
                <c:pt idx="6">
                  <c:v>Silmälasit, piilolinssit tai aurinkolasit</c:v>
                </c:pt>
                <c:pt idx="7">
                  <c:v>Huonekalut ja sisustustarvikkeet</c:v>
                </c:pt>
                <c:pt idx="8">
                  <c:v>Elektroniikka- tai tietotekniikkatuotteet</c:v>
                </c:pt>
                <c:pt idx="9">
                  <c:v>Säästämisen tai sijoittamisen tuotteet tai palvelut</c:v>
                </c:pt>
                <c:pt idx="10">
                  <c:v>Kodinkoneet</c:v>
                </c:pt>
                <c:pt idx="11">
                  <c:v>Matkapuhelimet</c:v>
                </c:pt>
                <c:pt idx="12">
                  <c:v>Autot</c:v>
                </c:pt>
              </c:strCache>
            </c:strRef>
          </c:cat>
          <c:val>
            <c:numRef>
              <c:f>Taul1!$B$2:$B$14</c:f>
              <c:numCache>
                <c:formatCode>General</c:formatCode>
                <c:ptCount val="13"/>
                <c:pt idx="0">
                  <c:v>64</c:v>
                </c:pt>
                <c:pt idx="1">
                  <c:v>46</c:v>
                </c:pt>
                <c:pt idx="2">
                  <c:v>42</c:v>
                </c:pt>
                <c:pt idx="3">
                  <c:v>41</c:v>
                </c:pt>
                <c:pt idx="4">
                  <c:v>38</c:v>
                </c:pt>
                <c:pt idx="5">
                  <c:v>34</c:v>
                </c:pt>
                <c:pt idx="6">
                  <c:v>28</c:v>
                </c:pt>
                <c:pt idx="7">
                  <c:v>27</c:v>
                </c:pt>
                <c:pt idx="8">
                  <c:v>25</c:v>
                </c:pt>
                <c:pt idx="9">
                  <c:v>21</c:v>
                </c:pt>
                <c:pt idx="10">
                  <c:v>20</c:v>
                </c:pt>
                <c:pt idx="11">
                  <c:v>15</c:v>
                </c:pt>
                <c:pt idx="1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9-4485-92FF-ACA4FFB485E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Kärkimedia painettu lehti viikko 2022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Taul1!$A$2:$A$14</c:f>
              <c:strCache>
                <c:ptCount val="13"/>
                <c:pt idx="0">
                  <c:v>Vaatteet ja jalkineet</c:v>
                </c:pt>
                <c:pt idx="1">
                  <c:v>Terveyden ja hyvinvoinnin tuotteet tai palvelut</c:v>
                </c:pt>
                <c:pt idx="2">
                  <c:v>Urheiluvaatteet, -jalkineet tai -välineet</c:v>
                </c:pt>
                <c:pt idx="3">
                  <c:v>Matkat</c:v>
                </c:pt>
                <c:pt idx="4">
                  <c:v>Remontoimisen ja rakentamisen tuotteet</c:v>
                </c:pt>
                <c:pt idx="5">
                  <c:v>Kosmetiikan ja kauneudenhoidon tuotteet</c:v>
                </c:pt>
                <c:pt idx="6">
                  <c:v>Silmälasit, piilolinssit tai aurinkolasit</c:v>
                </c:pt>
                <c:pt idx="7">
                  <c:v>Huonekalut ja sisustustarvikkeet</c:v>
                </c:pt>
                <c:pt idx="8">
                  <c:v>Elektroniikka- tai tietotekniikkatuotteet</c:v>
                </c:pt>
                <c:pt idx="9">
                  <c:v>Säästämisen tai sijoittamisen tuotteet tai palvelut</c:v>
                </c:pt>
                <c:pt idx="10">
                  <c:v>Kodinkoneet</c:v>
                </c:pt>
                <c:pt idx="11">
                  <c:v>Matkapuhelimet</c:v>
                </c:pt>
                <c:pt idx="12">
                  <c:v>Autot</c:v>
                </c:pt>
              </c:strCache>
            </c:strRef>
          </c:cat>
          <c:val>
            <c:numRef>
              <c:f>Taul1!$C$2:$C$14</c:f>
              <c:numCache>
                <c:formatCode>General</c:formatCode>
                <c:ptCount val="13"/>
                <c:pt idx="0">
                  <c:v>64</c:v>
                </c:pt>
                <c:pt idx="1">
                  <c:v>46</c:v>
                </c:pt>
                <c:pt idx="2">
                  <c:v>42</c:v>
                </c:pt>
                <c:pt idx="3">
                  <c:v>35</c:v>
                </c:pt>
                <c:pt idx="4">
                  <c:v>36</c:v>
                </c:pt>
                <c:pt idx="5">
                  <c:v>35</c:v>
                </c:pt>
                <c:pt idx="6">
                  <c:v>28</c:v>
                </c:pt>
                <c:pt idx="7">
                  <c:v>28</c:v>
                </c:pt>
                <c:pt idx="8">
                  <c:v>25</c:v>
                </c:pt>
                <c:pt idx="9">
                  <c:v>21</c:v>
                </c:pt>
                <c:pt idx="10">
                  <c:v>19</c:v>
                </c:pt>
                <c:pt idx="11">
                  <c:v>14</c:v>
                </c:pt>
                <c:pt idx="1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A-402E-ABCE-C403FD8BD7B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Kärkimedia painettu lehti viikko 2021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Taul1!$A$2:$A$14</c:f>
              <c:strCache>
                <c:ptCount val="13"/>
                <c:pt idx="0">
                  <c:v>Vaatteet ja jalkineet</c:v>
                </c:pt>
                <c:pt idx="1">
                  <c:v>Terveyden ja hyvinvoinnin tuotteet tai palvelut</c:v>
                </c:pt>
                <c:pt idx="2">
                  <c:v>Urheiluvaatteet, -jalkineet tai -välineet</c:v>
                </c:pt>
                <c:pt idx="3">
                  <c:v>Matkat</c:v>
                </c:pt>
                <c:pt idx="4">
                  <c:v>Remontoimisen ja rakentamisen tuotteet</c:v>
                </c:pt>
                <c:pt idx="5">
                  <c:v>Kosmetiikan ja kauneudenhoidon tuotteet</c:v>
                </c:pt>
                <c:pt idx="6">
                  <c:v>Silmälasit, piilolinssit tai aurinkolasit</c:v>
                </c:pt>
                <c:pt idx="7">
                  <c:v>Huonekalut ja sisustustarvikkeet</c:v>
                </c:pt>
                <c:pt idx="8">
                  <c:v>Elektroniikka- tai tietotekniikkatuotteet</c:v>
                </c:pt>
                <c:pt idx="9">
                  <c:v>Säästämisen tai sijoittamisen tuotteet tai palvelut</c:v>
                </c:pt>
                <c:pt idx="10">
                  <c:v>Kodinkoneet</c:v>
                </c:pt>
                <c:pt idx="11">
                  <c:v>Matkapuhelimet</c:v>
                </c:pt>
                <c:pt idx="12">
                  <c:v>Autot</c:v>
                </c:pt>
              </c:strCache>
            </c:strRef>
          </c:cat>
          <c:val>
            <c:numRef>
              <c:f>Taul1!$D$2:$D$14</c:f>
              <c:numCache>
                <c:formatCode>General</c:formatCode>
                <c:ptCount val="13"/>
                <c:pt idx="0">
                  <c:v>66</c:v>
                </c:pt>
                <c:pt idx="1">
                  <c:v>48</c:v>
                </c:pt>
                <c:pt idx="2">
                  <c:v>42</c:v>
                </c:pt>
                <c:pt idx="3">
                  <c:v>38</c:v>
                </c:pt>
                <c:pt idx="4">
                  <c:v>37</c:v>
                </c:pt>
                <c:pt idx="5">
                  <c:v>36</c:v>
                </c:pt>
                <c:pt idx="6">
                  <c:v>28</c:v>
                </c:pt>
                <c:pt idx="7">
                  <c:v>28</c:v>
                </c:pt>
                <c:pt idx="8">
                  <c:v>25</c:v>
                </c:pt>
                <c:pt idx="9">
                  <c:v>20</c:v>
                </c:pt>
                <c:pt idx="10">
                  <c:v>20</c:v>
                </c:pt>
                <c:pt idx="11">
                  <c:v>15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58-4646-9E35-6BB7AB8D78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351888"/>
        <c:axId val="768349264"/>
      </c:barChart>
      <c:catAx>
        <c:axId val="76835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8349264"/>
        <c:crosses val="autoZero"/>
        <c:auto val="1"/>
        <c:lblAlgn val="ctr"/>
        <c:lblOffset val="100"/>
        <c:noMultiLvlLbl val="0"/>
      </c:catAx>
      <c:valAx>
        <c:axId val="76834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835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Suunnitellut hankinnat seuraavan kahden </a:t>
            </a:r>
          </a:p>
          <a:p>
            <a:pPr>
              <a:defRPr/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vuoden aikana</a:t>
            </a:r>
            <a:endParaRPr lang="fi-FI" sz="14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6552071044001737E-2"/>
          <c:y val="0.23911412624145287"/>
          <c:w val="0.91130137105741338"/>
          <c:h val="0.6184366436208423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Asunnon remontointi</c:v>
                </c:pt>
                <c:pt idx="1">
                  <c:v>Auton ostaminen</c:v>
                </c:pt>
                <c:pt idx="2">
                  <c:v>Asunnon ostaminen</c:v>
                </c:pt>
                <c:pt idx="3">
                  <c:v>Veneen ostaminen</c:v>
                </c:pt>
                <c:pt idx="4">
                  <c:v>Talon rakentaminen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30</c:v>
                </c:pt>
                <c:pt idx="1">
                  <c:v>24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9922-4562-AC8C-87C4F2B957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5622912"/>
        <c:axId val="7656212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29</c:v>
                      </c:pt>
                      <c:pt idx="1">
                        <c:v>25</c:v>
                      </c:pt>
                      <c:pt idx="2">
                        <c:v>11</c:v>
                      </c:pt>
                      <c:pt idx="3">
                        <c:v>3</c:v>
                      </c:pt>
                      <c:pt idx="4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9922-4562-AC8C-87C4F2B9575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31</c:v>
                      </c:pt>
                      <c:pt idx="1">
                        <c:v>26</c:v>
                      </c:pt>
                      <c:pt idx="2">
                        <c:v>13</c:v>
                      </c:pt>
                      <c:pt idx="3">
                        <c:v>3</c:v>
                      </c:pt>
                      <c:pt idx="4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922-4562-AC8C-87C4F2B9575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33</c:v>
                      </c:pt>
                      <c:pt idx="1">
                        <c:v>26</c:v>
                      </c:pt>
                      <c:pt idx="2">
                        <c:v>11</c:v>
                      </c:pt>
                      <c:pt idx="3">
                        <c:v>3</c:v>
                      </c:pt>
                      <c:pt idx="4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922-4562-AC8C-87C4F2B9575C}"/>
                  </c:ext>
                </c:extLst>
              </c15:ser>
            </c15:filteredBarSeries>
          </c:ext>
        </c:extLst>
      </c:barChart>
      <c:catAx>
        <c:axId val="7656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5621272"/>
        <c:crosses val="autoZero"/>
        <c:auto val="1"/>
        <c:lblAlgn val="ctr"/>
        <c:lblOffset val="100"/>
        <c:noMultiLvlLbl val="0"/>
      </c:catAx>
      <c:valAx>
        <c:axId val="765621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562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Harkitsee vaihtamista seuraavan 12 kk aikana</a:t>
            </a:r>
            <a:endParaRPr lang="fi-FI" sz="1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7450855279067326"/>
          <c:y val="4.2236952629998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6552071044001737E-2"/>
          <c:y val="0.23911412624145287"/>
          <c:w val="0.91130137105741338"/>
          <c:h val="0.6184366436208423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Sähköyhtiö</c:v>
                </c:pt>
                <c:pt idx="1">
                  <c:v>Puhelinliittymä</c:v>
                </c:pt>
                <c:pt idx="2">
                  <c:v>Vakuutusyhtiö</c:v>
                </c:pt>
                <c:pt idx="3">
                  <c:v>Nettiliittymä</c:v>
                </c:pt>
                <c:pt idx="4">
                  <c:v>Pankki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17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626F-4D95-8521-335C56C9D1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5622912"/>
        <c:axId val="7656212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Nettiliittymä</c:v>
                      </c:pt>
                      <c:pt idx="4">
                        <c:v>Pankki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</c:v>
                      </c:pt>
                      <c:pt idx="1">
                        <c:v>12</c:v>
                      </c:pt>
                      <c:pt idx="2">
                        <c:v>10</c:v>
                      </c:pt>
                      <c:pt idx="3">
                        <c:v>8</c:v>
                      </c:pt>
                      <c:pt idx="4">
                        <c:v>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26F-4D95-8521-335C56C9D1B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Nettiliittymä</c:v>
                      </c:pt>
                      <c:pt idx="4">
                        <c:v>Pankki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19</c:v>
                      </c:pt>
                      <c:pt idx="1">
                        <c:v>13</c:v>
                      </c:pt>
                      <c:pt idx="2">
                        <c:v>11</c:v>
                      </c:pt>
                      <c:pt idx="3">
                        <c:v>8</c:v>
                      </c:pt>
                      <c:pt idx="4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26F-4D95-8521-335C56C9D1B1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Nettiliittymä</c:v>
                      </c:pt>
                      <c:pt idx="4">
                        <c:v>Pankki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18</c:v>
                      </c:pt>
                      <c:pt idx="1">
                        <c:v>12</c:v>
                      </c:pt>
                      <c:pt idx="2">
                        <c:v>10</c:v>
                      </c:pt>
                      <c:pt idx="3">
                        <c:v>8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626F-4D95-8521-335C56C9D1B1}"/>
                  </c:ext>
                </c:extLst>
              </c15:ser>
            </c15:filteredBarSeries>
          </c:ext>
        </c:extLst>
      </c:barChart>
      <c:catAx>
        <c:axId val="7656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5621272"/>
        <c:crosses val="autoZero"/>
        <c:auto val="1"/>
        <c:lblAlgn val="ctr"/>
        <c:lblOffset val="100"/>
        <c:noMultiLvlLbl val="0"/>
      </c:catAx>
      <c:valAx>
        <c:axId val="765621272"/>
        <c:scaling>
          <c:orientation val="minMax"/>
          <c:max val="30"/>
        </c:scaling>
        <c:delete val="1"/>
        <c:axPos val="l"/>
        <c:numFmt formatCode="General" sourceLinked="1"/>
        <c:majorTickMark val="none"/>
        <c:minorTickMark val="none"/>
        <c:tickLblPos val="nextTo"/>
        <c:crossAx val="76562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Suunnitellut hankinnat seuraavan kahden </a:t>
            </a:r>
          </a:p>
          <a:p>
            <a:pPr>
              <a:defRPr/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vuoden aikana</a:t>
            </a:r>
            <a:endParaRPr lang="fi-FI" sz="14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6552071044001737E-2"/>
          <c:y val="0.23911412624145287"/>
          <c:w val="0.91130137105741338"/>
          <c:h val="0.6184366436208423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Taul1!$E$1</c:f>
              <c:strCache>
                <c:ptCount val="1"/>
                <c:pt idx="0">
                  <c:v>Kärkimedia painettu lehti viikko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Asunnon remontointi</c:v>
                </c:pt>
                <c:pt idx="1">
                  <c:v>Auton ostaminen</c:v>
                </c:pt>
                <c:pt idx="2">
                  <c:v>Asunnon ostaminen</c:v>
                </c:pt>
                <c:pt idx="3">
                  <c:v>Veneen ostaminen</c:v>
                </c:pt>
                <c:pt idx="4">
                  <c:v>Talon rakentaminen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28</c:v>
                </c:pt>
                <c:pt idx="1">
                  <c:v>23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22-4562-AC8C-87C4F2B95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622912"/>
        <c:axId val="7656212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v.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28</c:v>
                      </c:pt>
                      <c:pt idx="1">
                        <c:v>24</c:v>
                      </c:pt>
                      <c:pt idx="2">
                        <c:v>11</c:v>
                      </c:pt>
                      <c:pt idx="3">
                        <c:v>3</c:v>
                      </c:pt>
                      <c:pt idx="4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9922-4562-AC8C-87C4F2B9575C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Kärkimediapaketti (painettu + näköislehti) pvä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27</c:v>
                      </c:pt>
                      <c:pt idx="1">
                        <c:v>22</c:v>
                      </c:pt>
                      <c:pt idx="2">
                        <c:v>8</c:v>
                      </c:pt>
                      <c:pt idx="3">
                        <c:v>3</c:v>
                      </c:pt>
                      <c:pt idx="4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9922-4562-AC8C-87C4F2B9575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 digi viikko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Asunnon remontointi</c:v>
                      </c:pt>
                      <c:pt idx="1">
                        <c:v>Auton ostaminen</c:v>
                      </c:pt>
                      <c:pt idx="2">
                        <c:v>Asunnon ostaminen</c:v>
                      </c:pt>
                      <c:pt idx="3">
                        <c:v>Veneen ostaminen</c:v>
                      </c:pt>
                      <c:pt idx="4">
                        <c:v>Talon rakentaminen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30</c:v>
                      </c:pt>
                      <c:pt idx="1">
                        <c:v>26</c:v>
                      </c:pt>
                      <c:pt idx="2">
                        <c:v>13</c:v>
                      </c:pt>
                      <c:pt idx="3">
                        <c:v>4</c:v>
                      </c:pt>
                      <c:pt idx="4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922-4562-AC8C-87C4F2B9575C}"/>
                  </c:ext>
                </c:extLst>
              </c15:ser>
            </c15:filteredBarSeries>
          </c:ext>
        </c:extLst>
      </c:barChart>
      <c:catAx>
        <c:axId val="7656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5621272"/>
        <c:crosses val="autoZero"/>
        <c:auto val="1"/>
        <c:lblAlgn val="ctr"/>
        <c:lblOffset val="100"/>
        <c:noMultiLvlLbl val="0"/>
      </c:catAx>
      <c:valAx>
        <c:axId val="765621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562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baseline="0" dirty="0">
                <a:solidFill>
                  <a:schemeClr val="tx1"/>
                </a:solidFill>
                <a:effectLst/>
              </a:rPr>
              <a:t>Harkitsee vaihtamista seuraavan 12 kk aikana</a:t>
            </a:r>
            <a:endParaRPr lang="fi-FI" sz="1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7450855279067326"/>
          <c:y val="4.2236952629998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6552071044001737E-2"/>
          <c:y val="0.23911412624145287"/>
          <c:w val="0.91130137105741338"/>
          <c:h val="0.6184366436208423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Taul1!$E$1</c:f>
              <c:strCache>
                <c:ptCount val="1"/>
                <c:pt idx="0">
                  <c:v>Kärkimediapaketti 7 pv;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Sähköyhtiö</c:v>
                </c:pt>
                <c:pt idx="1">
                  <c:v>Puhelinliittymä</c:v>
                </c:pt>
                <c:pt idx="2">
                  <c:v>Vakuutusyhtiö</c:v>
                </c:pt>
                <c:pt idx="3">
                  <c:v>Pankki</c:v>
                </c:pt>
                <c:pt idx="4">
                  <c:v>Nettiliittymä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F-4D95-8521-335C56C9D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622912"/>
        <c:axId val="7656212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v.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Pankki</c:v>
                      </c:pt>
                      <c:pt idx="4">
                        <c:v>Nettiliittymä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13</c:v>
                      </c:pt>
                      <c:pt idx="1">
                        <c:v>12</c:v>
                      </c:pt>
                      <c:pt idx="2">
                        <c:v>10</c:v>
                      </c:pt>
                      <c:pt idx="3">
                        <c:v>8</c:v>
                      </c:pt>
                      <c:pt idx="4">
                        <c:v>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26F-4D95-8521-335C56C9D1B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Kärkimediapaketti (painettu + näköislehti); 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Pankki</c:v>
                      </c:pt>
                      <c:pt idx="4">
                        <c:v>Nettiliittymä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12</c:v>
                      </c:pt>
                      <c:pt idx="1">
                        <c:v>10</c:v>
                      </c:pt>
                      <c:pt idx="2">
                        <c:v>8</c:v>
                      </c:pt>
                      <c:pt idx="3">
                        <c:v>6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26F-4D95-8521-335C56C9D1B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 digi 7 pv; 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Sähköyhtiö</c:v>
                      </c:pt>
                      <c:pt idx="1">
                        <c:v>Puhelinliittymä</c:v>
                      </c:pt>
                      <c:pt idx="2">
                        <c:v>Vakuutusyhtiö</c:v>
                      </c:pt>
                      <c:pt idx="3">
                        <c:v>Pankki</c:v>
                      </c:pt>
                      <c:pt idx="4">
                        <c:v>Nettiliittymä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14</c:v>
                      </c:pt>
                      <c:pt idx="1">
                        <c:v>13</c:v>
                      </c:pt>
                      <c:pt idx="2">
                        <c:v>11</c:v>
                      </c:pt>
                      <c:pt idx="3">
                        <c:v>8</c:v>
                      </c:pt>
                      <c:pt idx="4">
                        <c:v>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26F-4D95-8521-335C56C9D1B1}"/>
                  </c:ext>
                </c:extLst>
              </c15:ser>
            </c15:filteredBarSeries>
          </c:ext>
        </c:extLst>
      </c:barChart>
      <c:catAx>
        <c:axId val="7656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5621272"/>
        <c:crosses val="autoZero"/>
        <c:auto val="1"/>
        <c:lblAlgn val="ctr"/>
        <c:lblOffset val="100"/>
        <c:noMultiLvlLbl val="0"/>
      </c:catAx>
      <c:valAx>
        <c:axId val="765621272"/>
        <c:scaling>
          <c:orientation val="minMax"/>
          <c:max val="30"/>
        </c:scaling>
        <c:delete val="1"/>
        <c:axPos val="l"/>
        <c:numFmt formatCode="General" sourceLinked="1"/>
        <c:majorTickMark val="none"/>
        <c:minorTickMark val="none"/>
        <c:tickLblPos val="nextTo"/>
        <c:crossAx val="76562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>
                <a:solidFill>
                  <a:schemeClr val="tx1"/>
                </a:solidFill>
              </a:rPr>
              <a:t>Ostanut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verkosta</a:t>
            </a:r>
            <a:r>
              <a:rPr lang="en-US" sz="1400" baseline="0" dirty="0">
                <a:solidFill>
                  <a:schemeClr val="tx1"/>
                </a:solidFill>
              </a:rPr>
              <a:t> / 12kk</a:t>
            </a:r>
            <a:endParaRPr lang="en-US" sz="1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737107771205046"/>
          <c:y val="0.14474055358346335"/>
          <c:w val="0.66944782443363637"/>
          <c:h val="0.402506634622254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Kotimaisilta yrityksiltä</c:v>
                </c:pt>
                <c:pt idx="1">
                  <c:v>Ulkomaisilta yrityksiltä</c:v>
                </c:pt>
                <c:pt idx="2">
                  <c:v>Yksityishenkilöltä (esim. huuto.net, tori.fi, Facebook-kirppikset)</c:v>
                </c:pt>
                <c:pt idx="3">
                  <c:v>Ei ole ostanut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71</c:v>
                </c:pt>
                <c:pt idx="1">
                  <c:v>43</c:v>
                </c:pt>
                <c:pt idx="2">
                  <c:v>26</c:v>
                </c:pt>
                <c:pt idx="3">
                  <c:v>20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F9E7-4B7E-B353-5688D496C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6020064"/>
        <c:axId val="766020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Kotimaisilta yrityksiltä</c:v>
                      </c:pt>
                      <c:pt idx="1">
                        <c:v>Ulkomaisilta yrityksiltä</c:v>
                      </c:pt>
                      <c:pt idx="2">
                        <c:v>Yksityishenkilöltä (esim. huuto.net, tori.fi, Facebook-kirppikset)</c:v>
                      </c:pt>
                      <c:pt idx="3">
                        <c:v>Ei ole ostanut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73</c:v>
                      </c:pt>
                      <c:pt idx="1">
                        <c:v>49</c:v>
                      </c:pt>
                      <c:pt idx="2">
                        <c:v>29</c:v>
                      </c:pt>
                      <c:pt idx="3">
                        <c:v>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F9E7-4B7E-B353-5688D496C69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Kotimaisilta yrityksiltä</c:v>
                      </c:pt>
                      <c:pt idx="1">
                        <c:v>Ulkomaisilta yrityksiltä</c:v>
                      </c:pt>
                      <c:pt idx="2">
                        <c:v>Yksityishenkilöltä (esim. huuto.net, tori.fi, Facebook-kirppikset)</c:v>
                      </c:pt>
                      <c:pt idx="3">
                        <c:v>Ei ole ostanut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78</c:v>
                      </c:pt>
                      <c:pt idx="1">
                        <c:v>53</c:v>
                      </c:pt>
                      <c:pt idx="2">
                        <c:v>32</c:v>
                      </c:pt>
                      <c:pt idx="3">
                        <c:v>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9E7-4B7E-B353-5688D496C69E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Kotimaisilta yrityksiltä</c:v>
                      </c:pt>
                      <c:pt idx="1">
                        <c:v>Ulkomaisilta yrityksiltä</c:v>
                      </c:pt>
                      <c:pt idx="2">
                        <c:v>Yksityishenkilöltä (esim. huuto.net, tori.fi, Facebook-kirppikset)</c:v>
                      </c:pt>
                      <c:pt idx="3">
                        <c:v>Ei ole ostanut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76</c:v>
                      </c:pt>
                      <c:pt idx="1">
                        <c:v>46</c:v>
                      </c:pt>
                      <c:pt idx="2">
                        <c:v>27</c:v>
                      </c:pt>
                      <c:pt idx="3">
                        <c:v>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9E7-4B7E-B353-5688D496C69E}"/>
                  </c:ext>
                </c:extLst>
              </c15:ser>
            </c15:filteredBarSeries>
          </c:ext>
        </c:extLst>
      </c:barChart>
      <c:catAx>
        <c:axId val="7660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6020392"/>
        <c:crosses val="autoZero"/>
        <c:auto val="1"/>
        <c:lblAlgn val="ctr"/>
        <c:lblOffset val="100"/>
        <c:noMultiLvlLbl val="0"/>
      </c:catAx>
      <c:valAx>
        <c:axId val="766020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60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>
                <a:solidFill>
                  <a:schemeClr val="tx1"/>
                </a:solidFill>
              </a:rPr>
              <a:t>Ostanut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verkosta</a:t>
            </a:r>
            <a:r>
              <a:rPr lang="en-US" sz="1400" dirty="0">
                <a:solidFill>
                  <a:schemeClr val="tx1"/>
                </a:solidFill>
              </a:rPr>
              <a:t> / 12kk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(viikko), est. 2 533 000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Taul1!$A$2:$A$21</c:f>
              <c:strCache>
                <c:ptCount val="20"/>
                <c:pt idx="0">
                  <c:v>Vaatteet tai jalkineet</c:v>
                </c:pt>
                <c:pt idx="1">
                  <c:v>Matkat tai majoitukset</c:v>
                </c:pt>
                <c:pt idx="2">
                  <c:v>Pääsyliput tapahtumiin (kulttuuri, urheilu, elokuvat yms.)</c:v>
                </c:pt>
                <c:pt idx="3">
                  <c:v>Elektroniikka tai tietotekniikka</c:v>
                </c:pt>
                <c:pt idx="4">
                  <c:v>Urheiluvaatteet, -jalkineet tai -välineet</c:v>
                </c:pt>
                <c:pt idx="5">
                  <c:v>Ruoka tai päivittäistavarat</c:v>
                </c:pt>
                <c:pt idx="6">
                  <c:v>Kosmetiikan tai kauneudenhoidon tuotteet</c:v>
                </c:pt>
                <c:pt idx="7">
                  <c:v>Kirjat</c:v>
                </c:pt>
                <c:pt idx="8">
                  <c:v>Elokuvat, pelit tai musiikki</c:v>
                </c:pt>
                <c:pt idx="9">
                  <c:v>Terveyden tai hyvinvoinnin tuotteet</c:v>
                </c:pt>
                <c:pt idx="10">
                  <c:v>Huonekalut tai sisustustarvikkeet</c:v>
                </c:pt>
                <c:pt idx="11">
                  <c:v>Moottoriajoneuvojen tarvikkeet</c:v>
                </c:pt>
                <c:pt idx="12">
                  <c:v>Rahapelit</c:v>
                </c:pt>
                <c:pt idx="13">
                  <c:v>Matkapuhelimet tai liittymät</c:v>
                </c:pt>
                <c:pt idx="14">
                  <c:v>Lehtitilaukset</c:v>
                </c:pt>
                <c:pt idx="15">
                  <c:v>Remontoimisen tai rakentamisen tuotteet</c:v>
                </c:pt>
                <c:pt idx="16">
                  <c:v>Lemmikkieläintarvikkeet</c:v>
                </c:pt>
                <c:pt idx="17">
                  <c:v>Kodinkoneet</c:v>
                </c:pt>
                <c:pt idx="18">
                  <c:v>Puutarhatuotteet tai -tarvikkeet</c:v>
                </c:pt>
                <c:pt idx="19">
                  <c:v>Jokin muu</c:v>
                </c:pt>
              </c:strCache>
            </c:strRef>
          </c:cat>
          <c:val>
            <c:numRef>
              <c:f>Taul1!$C$2:$C$21</c:f>
              <c:numCache>
                <c:formatCode>General</c:formatCode>
                <c:ptCount val="20"/>
                <c:pt idx="0">
                  <c:v>41</c:v>
                </c:pt>
                <c:pt idx="1">
                  <c:v>32</c:v>
                </c:pt>
                <c:pt idx="2">
                  <c:v>32</c:v>
                </c:pt>
                <c:pt idx="3">
                  <c:v>25</c:v>
                </c:pt>
                <c:pt idx="4">
                  <c:v>22</c:v>
                </c:pt>
                <c:pt idx="5">
                  <c:v>20</c:v>
                </c:pt>
                <c:pt idx="6">
                  <c:v>18</c:v>
                </c:pt>
                <c:pt idx="7">
                  <c:v>18</c:v>
                </c:pt>
                <c:pt idx="8">
                  <c:v>16</c:v>
                </c:pt>
                <c:pt idx="9">
                  <c:v>14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12</c:v>
                </c:pt>
                <c:pt idx="15">
                  <c:v>11</c:v>
                </c:pt>
                <c:pt idx="16">
                  <c:v>11</c:v>
                </c:pt>
                <c:pt idx="17">
                  <c:v>10</c:v>
                </c:pt>
                <c:pt idx="18">
                  <c:v>8</c:v>
                </c:pt>
                <c:pt idx="19">
                  <c:v>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0D23-4394-832B-DC35658C05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51590896"/>
        <c:axId val="12515915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Matkat tai majoitukset</c:v>
                      </c:pt>
                      <c:pt idx="2">
                        <c:v>Pääsyliput tapahtumiin (kulttuuri, urheilu, elokuvat yms.)</c:v>
                      </c:pt>
                      <c:pt idx="3">
                        <c:v>Elektroniikka tai tietotekniikka</c:v>
                      </c:pt>
                      <c:pt idx="4">
                        <c:v>Urheiluvaatteet, -jalkineet tai -välineet</c:v>
                      </c:pt>
                      <c:pt idx="5">
                        <c:v>Ruoka tai päivittäistavarat</c:v>
                      </c:pt>
                      <c:pt idx="6">
                        <c:v>Kosmetiikan tai kauneudenhoidon tuotteet</c:v>
                      </c:pt>
                      <c:pt idx="7">
                        <c:v>Kirjat</c:v>
                      </c:pt>
                      <c:pt idx="8">
                        <c:v>Elokuvat, pelit tai musiikki</c:v>
                      </c:pt>
                      <c:pt idx="9">
                        <c:v>Terveyden tai hyvinvoinnin tuotteet</c:v>
                      </c:pt>
                      <c:pt idx="10">
                        <c:v>Huonekalut tai sisustustarvikkeet</c:v>
                      </c:pt>
                      <c:pt idx="11">
                        <c:v>Moottoriajoneuvojen tarvikkeet</c:v>
                      </c:pt>
                      <c:pt idx="12">
                        <c:v>Rahapelit</c:v>
                      </c:pt>
                      <c:pt idx="13">
                        <c:v>Matkapuhelimet tai liittymät</c:v>
                      </c:pt>
                      <c:pt idx="14">
                        <c:v>Lehtitilaukset</c:v>
                      </c:pt>
                      <c:pt idx="15">
                        <c:v>Remontoimisen tai rakentamisen tuotteet</c:v>
                      </c:pt>
                      <c:pt idx="16">
                        <c:v>Lemmikkieläintarvikkeet</c:v>
                      </c:pt>
                      <c:pt idx="17">
                        <c:v>Kodinkoneet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46</c:v>
                      </c:pt>
                      <c:pt idx="1">
                        <c:v>33</c:v>
                      </c:pt>
                      <c:pt idx="2">
                        <c:v>34</c:v>
                      </c:pt>
                      <c:pt idx="3">
                        <c:v>28</c:v>
                      </c:pt>
                      <c:pt idx="4">
                        <c:v>25</c:v>
                      </c:pt>
                      <c:pt idx="5">
                        <c:v>24</c:v>
                      </c:pt>
                      <c:pt idx="6">
                        <c:v>20</c:v>
                      </c:pt>
                      <c:pt idx="7">
                        <c:v>18</c:v>
                      </c:pt>
                      <c:pt idx="8">
                        <c:v>20</c:v>
                      </c:pt>
                      <c:pt idx="9">
                        <c:v>15</c:v>
                      </c:pt>
                      <c:pt idx="10">
                        <c:v>15</c:v>
                      </c:pt>
                      <c:pt idx="11">
                        <c:v>13</c:v>
                      </c:pt>
                      <c:pt idx="12">
                        <c:v>14</c:v>
                      </c:pt>
                      <c:pt idx="13">
                        <c:v>13</c:v>
                      </c:pt>
                      <c:pt idx="14">
                        <c:v>11</c:v>
                      </c:pt>
                      <c:pt idx="15">
                        <c:v>11</c:v>
                      </c:pt>
                      <c:pt idx="16">
                        <c:v>12</c:v>
                      </c:pt>
                      <c:pt idx="17">
                        <c:v>11</c:v>
                      </c:pt>
                      <c:pt idx="18">
                        <c:v>8</c:v>
                      </c:pt>
                      <c:pt idx="19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0D23-4394-832B-DC35658C054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(viikko), est. 2 931 000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Matkat tai majoitukset</c:v>
                      </c:pt>
                      <c:pt idx="2">
                        <c:v>Pääsyliput tapahtumiin (kulttuuri, urheilu, elokuvat yms.)</c:v>
                      </c:pt>
                      <c:pt idx="3">
                        <c:v>Elektroniikka tai tietotekniikka</c:v>
                      </c:pt>
                      <c:pt idx="4">
                        <c:v>Urheiluvaatteet, -jalkineet tai -välineet</c:v>
                      </c:pt>
                      <c:pt idx="5">
                        <c:v>Ruoka tai päivittäistavarat</c:v>
                      </c:pt>
                      <c:pt idx="6">
                        <c:v>Kosmetiikan tai kauneudenhoidon tuotteet</c:v>
                      </c:pt>
                      <c:pt idx="7">
                        <c:v>Kirjat</c:v>
                      </c:pt>
                      <c:pt idx="8">
                        <c:v>Elokuvat, pelit tai musiikki</c:v>
                      </c:pt>
                      <c:pt idx="9">
                        <c:v>Terveyden tai hyvinvoinnin tuotteet</c:v>
                      </c:pt>
                      <c:pt idx="10">
                        <c:v>Huonekalut tai sisustustarvikkeet</c:v>
                      </c:pt>
                      <c:pt idx="11">
                        <c:v>Moottoriajoneuvojen tarvikkeet</c:v>
                      </c:pt>
                      <c:pt idx="12">
                        <c:v>Rahapelit</c:v>
                      </c:pt>
                      <c:pt idx="13">
                        <c:v>Matkapuhelimet tai liittymät</c:v>
                      </c:pt>
                      <c:pt idx="14">
                        <c:v>Lehtitilaukset</c:v>
                      </c:pt>
                      <c:pt idx="15">
                        <c:v>Remontoimisen tai rakentamisen tuotteet</c:v>
                      </c:pt>
                      <c:pt idx="16">
                        <c:v>Lemmikkieläintarvikkeet</c:v>
                      </c:pt>
                      <c:pt idx="17">
                        <c:v>Kodinkoneet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50</c:v>
                      </c:pt>
                      <c:pt idx="1">
                        <c:v>37</c:v>
                      </c:pt>
                      <c:pt idx="2">
                        <c:v>38</c:v>
                      </c:pt>
                      <c:pt idx="3">
                        <c:v>31</c:v>
                      </c:pt>
                      <c:pt idx="4">
                        <c:v>29</c:v>
                      </c:pt>
                      <c:pt idx="5">
                        <c:v>27</c:v>
                      </c:pt>
                      <c:pt idx="6">
                        <c:v>22</c:v>
                      </c:pt>
                      <c:pt idx="7">
                        <c:v>20</c:v>
                      </c:pt>
                      <c:pt idx="8">
                        <c:v>23</c:v>
                      </c:pt>
                      <c:pt idx="9">
                        <c:v>17</c:v>
                      </c:pt>
                      <c:pt idx="10">
                        <c:v>17</c:v>
                      </c:pt>
                      <c:pt idx="11">
                        <c:v>14</c:v>
                      </c:pt>
                      <c:pt idx="12">
                        <c:v>16</c:v>
                      </c:pt>
                      <c:pt idx="13">
                        <c:v>15</c:v>
                      </c:pt>
                      <c:pt idx="14">
                        <c:v>12</c:v>
                      </c:pt>
                      <c:pt idx="15">
                        <c:v>11</c:v>
                      </c:pt>
                      <c:pt idx="16">
                        <c:v>14</c:v>
                      </c:pt>
                      <c:pt idx="17">
                        <c:v>12</c:v>
                      </c:pt>
                      <c:pt idx="18">
                        <c:v>8</c:v>
                      </c:pt>
                      <c:pt idx="19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D23-4394-832B-DC35658C054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(viikko), est. 652 300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Matkat tai majoitukset</c:v>
                      </c:pt>
                      <c:pt idx="2">
                        <c:v>Pääsyliput tapahtumiin (kulttuuri, urheilu, elokuvat yms.)</c:v>
                      </c:pt>
                      <c:pt idx="3">
                        <c:v>Elektroniikka tai tietotekniikka</c:v>
                      </c:pt>
                      <c:pt idx="4">
                        <c:v>Urheiluvaatteet, -jalkineet tai -välineet</c:v>
                      </c:pt>
                      <c:pt idx="5">
                        <c:v>Ruoka tai päivittäistavarat</c:v>
                      </c:pt>
                      <c:pt idx="6">
                        <c:v>Kosmetiikan tai kauneudenhoidon tuotteet</c:v>
                      </c:pt>
                      <c:pt idx="7">
                        <c:v>Kirjat</c:v>
                      </c:pt>
                      <c:pt idx="8">
                        <c:v>Elokuvat, pelit tai musiikki</c:v>
                      </c:pt>
                      <c:pt idx="9">
                        <c:v>Terveyden tai hyvinvoinnin tuotteet</c:v>
                      </c:pt>
                      <c:pt idx="10">
                        <c:v>Huonekalut tai sisustustarvikkeet</c:v>
                      </c:pt>
                      <c:pt idx="11">
                        <c:v>Moottoriajoneuvojen tarvikkeet</c:v>
                      </c:pt>
                      <c:pt idx="12">
                        <c:v>Rahapelit</c:v>
                      </c:pt>
                      <c:pt idx="13">
                        <c:v>Matkapuhelimet tai liittymät</c:v>
                      </c:pt>
                      <c:pt idx="14">
                        <c:v>Lehtitilaukset</c:v>
                      </c:pt>
                      <c:pt idx="15">
                        <c:v>Remontoimisen tai rakentamisen tuotteet</c:v>
                      </c:pt>
                      <c:pt idx="16">
                        <c:v>Lemmikkieläintarvikkeet</c:v>
                      </c:pt>
                      <c:pt idx="17">
                        <c:v>Kodinkoneet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44</c:v>
                      </c:pt>
                      <c:pt idx="1">
                        <c:v>37</c:v>
                      </c:pt>
                      <c:pt idx="2">
                        <c:v>37</c:v>
                      </c:pt>
                      <c:pt idx="3">
                        <c:v>26</c:v>
                      </c:pt>
                      <c:pt idx="4">
                        <c:v>25</c:v>
                      </c:pt>
                      <c:pt idx="5">
                        <c:v>22</c:v>
                      </c:pt>
                      <c:pt idx="6">
                        <c:v>22</c:v>
                      </c:pt>
                      <c:pt idx="7">
                        <c:v>23</c:v>
                      </c:pt>
                      <c:pt idx="8">
                        <c:v>16</c:v>
                      </c:pt>
                      <c:pt idx="9">
                        <c:v>17</c:v>
                      </c:pt>
                      <c:pt idx="10">
                        <c:v>14</c:v>
                      </c:pt>
                      <c:pt idx="11">
                        <c:v>13</c:v>
                      </c:pt>
                      <c:pt idx="12">
                        <c:v>15</c:v>
                      </c:pt>
                      <c:pt idx="13">
                        <c:v>13</c:v>
                      </c:pt>
                      <c:pt idx="14">
                        <c:v>15</c:v>
                      </c:pt>
                      <c:pt idx="15">
                        <c:v>12</c:v>
                      </c:pt>
                      <c:pt idx="16">
                        <c:v>13</c:v>
                      </c:pt>
                      <c:pt idx="17">
                        <c:v>11</c:v>
                      </c:pt>
                      <c:pt idx="18">
                        <c:v>8</c:v>
                      </c:pt>
                      <c:pt idx="19">
                        <c:v>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D23-4394-832B-DC35658C0544}"/>
                  </c:ext>
                </c:extLst>
              </c15:ser>
            </c15:filteredBarSeries>
          </c:ext>
        </c:extLst>
      </c:barChart>
      <c:catAx>
        <c:axId val="1251590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1591552"/>
        <c:crosses val="autoZero"/>
        <c:auto val="1"/>
        <c:lblAlgn val="ctr"/>
        <c:lblOffset val="100"/>
        <c:noMultiLvlLbl val="0"/>
      </c:catAx>
      <c:valAx>
        <c:axId val="1251591552"/>
        <c:scaling>
          <c:orientation val="minMax"/>
          <c:max val="80"/>
        </c:scaling>
        <c:delete val="1"/>
        <c:axPos val="b"/>
        <c:numFmt formatCode="General" sourceLinked="1"/>
        <c:majorTickMark val="none"/>
        <c:minorTickMark val="none"/>
        <c:tickLblPos val="nextTo"/>
        <c:crossAx val="12515908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Taul1!$A$2:$A$10</c:f>
              <c:strCache>
                <c:ptCount val="7"/>
                <c:pt idx="0">
                  <c:v>15-19 vuotta</c:v>
                </c:pt>
                <c:pt idx="1">
                  <c:v>20-29 vuotta</c:v>
                </c:pt>
                <c:pt idx="2">
                  <c:v>30-39 vuotta</c:v>
                </c:pt>
                <c:pt idx="3">
                  <c:v>40-49 vuotta</c:v>
                </c:pt>
                <c:pt idx="4">
                  <c:v>50-59 vuotta</c:v>
                </c:pt>
                <c:pt idx="5">
                  <c:v>60-69 vuotta</c:v>
                </c:pt>
                <c:pt idx="6">
                  <c:v>Yli 70 vuotta</c:v>
                </c:pt>
              </c:strCache>
              <c:extLst/>
            </c:strRef>
          </c:cat>
          <c:val>
            <c:numRef>
              <c:f>Taul1!$C$2:$C$10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13</c:v>
                </c:pt>
                <c:pt idx="4">
                  <c:v>16</c:v>
                </c:pt>
                <c:pt idx="5">
                  <c:v>18</c:v>
                </c:pt>
                <c:pt idx="6">
                  <c:v>29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F099-46E5-B18F-7FD2AEA68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Taul1!$A$2:$A$10</c15:sqref>
                        </c15:formulaRef>
                      </c:ext>
                    </c:extLst>
                    <c:strCache>
                      <c:ptCount val="7"/>
                      <c:pt idx="0">
                        <c:v>15-19 vuotta</c:v>
                      </c:pt>
                      <c:pt idx="1">
                        <c:v>20-29 vuotta</c:v>
                      </c:pt>
                      <c:pt idx="2">
                        <c:v>30-39 vuotta</c:v>
                      </c:pt>
                      <c:pt idx="3">
                        <c:v>40-49 vuotta</c:v>
                      </c:pt>
                      <c:pt idx="4">
                        <c:v>50-59 vuotta</c:v>
                      </c:pt>
                      <c:pt idx="5">
                        <c:v>60-69 vuotta</c:v>
                      </c:pt>
                      <c:pt idx="6">
                        <c:v>Yli 70 vuotta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6</c:v>
                      </c:pt>
                      <c:pt idx="1">
                        <c:v>13</c:v>
                      </c:pt>
                      <c:pt idx="2">
                        <c:v>14</c:v>
                      </c:pt>
                      <c:pt idx="3">
                        <c:v>14</c:v>
                      </c:pt>
                      <c:pt idx="4">
                        <c:v>15</c:v>
                      </c:pt>
                      <c:pt idx="5">
                        <c:v>16</c:v>
                      </c:pt>
                      <c:pt idx="6">
                        <c:v>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099-46E5-B18F-7FD2AEA68470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Taul1!$A$2:$A$10</c15:sqref>
                        </c15:formulaRef>
                      </c:ext>
                    </c:extLst>
                    <c:strCache>
                      <c:ptCount val="7"/>
                      <c:pt idx="0">
                        <c:v>15-19 vuotta</c:v>
                      </c:pt>
                      <c:pt idx="1">
                        <c:v>20-29 vuotta</c:v>
                      </c:pt>
                      <c:pt idx="2">
                        <c:v>30-39 vuotta</c:v>
                      </c:pt>
                      <c:pt idx="3">
                        <c:v>40-49 vuotta</c:v>
                      </c:pt>
                      <c:pt idx="4">
                        <c:v>50-59 vuotta</c:v>
                      </c:pt>
                      <c:pt idx="5">
                        <c:v>60-69 vuotta</c:v>
                      </c:pt>
                      <c:pt idx="6">
                        <c:v>Yli 70 vuotta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6</c:v>
                      </c:pt>
                      <c:pt idx="1">
                        <c:v>14</c:v>
                      </c:pt>
                      <c:pt idx="2">
                        <c:v>16</c:v>
                      </c:pt>
                      <c:pt idx="3">
                        <c:v>16</c:v>
                      </c:pt>
                      <c:pt idx="4">
                        <c:v>15</c:v>
                      </c:pt>
                      <c:pt idx="5">
                        <c:v>15</c:v>
                      </c:pt>
                      <c:pt idx="6">
                        <c:v>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F099-46E5-B18F-7FD2AEA68470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Taul1!$A$2:$A$10</c15:sqref>
                        </c15:formulaRef>
                      </c:ext>
                    </c:extLst>
                    <c:strCache>
                      <c:ptCount val="7"/>
                      <c:pt idx="0">
                        <c:v>15-19 vuotta</c:v>
                      </c:pt>
                      <c:pt idx="1">
                        <c:v>20-29 vuotta</c:v>
                      </c:pt>
                      <c:pt idx="2">
                        <c:v>30-39 vuotta</c:v>
                      </c:pt>
                      <c:pt idx="3">
                        <c:v>40-49 vuotta</c:v>
                      </c:pt>
                      <c:pt idx="4">
                        <c:v>50-59 vuotta</c:v>
                      </c:pt>
                      <c:pt idx="5">
                        <c:v>60-69 vuotta</c:v>
                      </c:pt>
                      <c:pt idx="6">
                        <c:v>Yli 70 vuotta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3</c:v>
                      </c:pt>
                      <c:pt idx="1">
                        <c:v>5</c:v>
                      </c:pt>
                      <c:pt idx="2">
                        <c:v>7</c:v>
                      </c:pt>
                      <c:pt idx="3">
                        <c:v>14</c:v>
                      </c:pt>
                      <c:pt idx="4">
                        <c:v>20</c:v>
                      </c:pt>
                      <c:pt idx="5">
                        <c:v>25</c:v>
                      </c:pt>
                      <c:pt idx="6">
                        <c:v>26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099-46E5-B18F-7FD2AEA68470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t"/>
        <c:numFmt formatCode="General" sourceLinked="1"/>
        <c:majorTickMark val="none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>
                <a:solidFill>
                  <a:schemeClr val="tx1"/>
                </a:solidFill>
              </a:rPr>
              <a:t>Ostanut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verkosta</a:t>
            </a:r>
            <a:r>
              <a:rPr lang="en-US" sz="1400" baseline="0" dirty="0">
                <a:solidFill>
                  <a:schemeClr val="tx1"/>
                </a:solidFill>
              </a:rPr>
              <a:t> / 12kk</a:t>
            </a:r>
            <a:endParaRPr lang="en-US" sz="14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9737107771205046"/>
          <c:y val="0.14474055358346335"/>
          <c:w val="0.66944782443363637"/>
          <c:h val="0.40250663462225417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Taul1!$E$1</c:f>
              <c:strCache>
                <c:ptCount val="1"/>
                <c:pt idx="0">
                  <c:v>Kärkimedia painettu lehti viikko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5"/>
                <c:pt idx="0">
                  <c:v>Kotimaisilta tai ulkomaisilta yrityksiltä</c:v>
                </c:pt>
                <c:pt idx="1">
                  <c:v>Kotimaisilta yrityksiltä</c:v>
                </c:pt>
                <c:pt idx="2">
                  <c:v>Ulkomaisilta yrityksiltä</c:v>
                </c:pt>
                <c:pt idx="3">
                  <c:v>Yksityishenkilöltä (esim. huuto.net, tori.fi, Facebook-kirppikset)</c:v>
                </c:pt>
                <c:pt idx="4">
                  <c:v>Ei ole ostanut</c:v>
                </c:pt>
              </c:strCache>
              <c:extLst/>
            </c:strRef>
          </c:cat>
          <c:val>
            <c:numRef>
              <c:f>Taul1!$E$2:$E$7</c:f>
              <c:numCache>
                <c:formatCode>General</c:formatCode>
                <c:ptCount val="5"/>
                <c:pt idx="0">
                  <c:v>74</c:v>
                </c:pt>
                <c:pt idx="1">
                  <c:v>68</c:v>
                </c:pt>
                <c:pt idx="2">
                  <c:v>43</c:v>
                </c:pt>
                <c:pt idx="3">
                  <c:v>27</c:v>
                </c:pt>
                <c:pt idx="4">
                  <c:v>22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F9E7-4B7E-B353-5688D496C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6020064"/>
        <c:axId val="766020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v.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Taul1!$A$2:$A$7</c15:sqref>
                        </c15:formulaRef>
                      </c:ext>
                    </c:extLst>
                    <c:strCache>
                      <c:ptCount val="5"/>
                      <c:pt idx="0">
                        <c:v>Kotimaisilta tai ulkomaisilta yrityksiltä</c:v>
                      </c:pt>
                      <c:pt idx="1">
                        <c:v>Kotimaisilta yrityksiltä</c:v>
                      </c:pt>
                      <c:pt idx="2">
                        <c:v>Ulkomaisilta yrityksiltä</c:v>
                      </c:pt>
                      <c:pt idx="3">
                        <c:v>Yksityishenkilöltä (esim. huuto.net, tori.fi, Facebook-kirppikset)</c:v>
                      </c:pt>
                      <c:pt idx="4">
                        <c:v>Ei ole ostanut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79</c:v>
                      </c:pt>
                      <c:pt idx="1">
                        <c:v>72</c:v>
                      </c:pt>
                      <c:pt idx="2">
                        <c:v>49</c:v>
                      </c:pt>
                      <c:pt idx="3">
                        <c:v>30</c:v>
                      </c:pt>
                      <c:pt idx="4">
                        <c:v>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F9E7-4B7E-B353-5688D496C69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Kärkimediapaketti (painettu + näköislehti) pvä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Taul1!$A$2:$A$7</c15:sqref>
                        </c15:formulaRef>
                      </c:ext>
                    </c:extLst>
                    <c:strCache>
                      <c:ptCount val="5"/>
                      <c:pt idx="0">
                        <c:v>Kotimaisilta tai ulkomaisilta yrityksiltä</c:v>
                      </c:pt>
                      <c:pt idx="1">
                        <c:v>Kotimaisilta yrityksiltä</c:v>
                      </c:pt>
                      <c:pt idx="2">
                        <c:v>Ulkomaisilta yrityksiltä</c:v>
                      </c:pt>
                      <c:pt idx="3">
                        <c:v>Yksityishenkilöltä (esim. huuto.net, tori.fi, Facebook-kirppikset)</c:v>
                      </c:pt>
                      <c:pt idx="4">
                        <c:v>Ei ole ostanut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72</c:v>
                      </c:pt>
                      <c:pt idx="1">
                        <c:v>66</c:v>
                      </c:pt>
                      <c:pt idx="2">
                        <c:v>39</c:v>
                      </c:pt>
                      <c:pt idx="3">
                        <c:v>23</c:v>
                      </c:pt>
                      <c:pt idx="4">
                        <c:v>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F9E7-4B7E-B353-5688D496C69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 digi viikko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Taul1!$A$2:$A$7</c15:sqref>
                        </c15:formulaRef>
                      </c:ext>
                    </c:extLst>
                    <c:strCache>
                      <c:ptCount val="5"/>
                      <c:pt idx="0">
                        <c:v>Kotimaisilta tai ulkomaisilta yrityksiltä</c:v>
                      </c:pt>
                      <c:pt idx="1">
                        <c:v>Kotimaisilta yrityksiltä</c:v>
                      </c:pt>
                      <c:pt idx="2">
                        <c:v>Ulkomaisilta yrityksiltä</c:v>
                      </c:pt>
                      <c:pt idx="3">
                        <c:v>Yksityishenkilöltä (esim. huuto.net, tori.fi, Facebook-kirppikset)</c:v>
                      </c:pt>
                      <c:pt idx="4">
                        <c:v>Ei ole ostanut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84</c:v>
                      </c:pt>
                      <c:pt idx="1">
                        <c:v>78</c:v>
                      </c:pt>
                      <c:pt idx="2">
                        <c:v>55</c:v>
                      </c:pt>
                      <c:pt idx="3">
                        <c:v>34</c:v>
                      </c:pt>
                      <c:pt idx="4">
                        <c:v>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9E7-4B7E-B353-5688D496C69E}"/>
                  </c:ext>
                </c:extLst>
              </c15:ser>
            </c15:filteredBarSeries>
          </c:ext>
        </c:extLst>
      </c:barChart>
      <c:catAx>
        <c:axId val="7660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6020392"/>
        <c:crosses val="autoZero"/>
        <c:auto val="1"/>
        <c:lblAlgn val="ctr"/>
        <c:lblOffset val="100"/>
        <c:noMultiLvlLbl val="0"/>
      </c:catAx>
      <c:valAx>
        <c:axId val="766020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660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>
                <a:solidFill>
                  <a:schemeClr val="tx1"/>
                </a:solidFill>
              </a:rPr>
              <a:t>Ostanut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verkosta</a:t>
            </a:r>
            <a:r>
              <a:rPr lang="en-US" sz="1400" dirty="0">
                <a:solidFill>
                  <a:schemeClr val="tx1"/>
                </a:solidFill>
              </a:rPr>
              <a:t> / 12kk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Taul1!$E$1</c:f>
              <c:strCache>
                <c:ptCount val="1"/>
                <c:pt idx="0">
                  <c:v>Kärkimedia painettu lehti viikko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Taul1!$A$2:$A$21</c:f>
              <c:strCache>
                <c:ptCount val="20"/>
                <c:pt idx="0">
                  <c:v>Vaatteet tai jalkineet</c:v>
                </c:pt>
                <c:pt idx="1">
                  <c:v>Pääsyliput tapahtumiin (kulttuuri, urheilu, elokuvat yms.)</c:v>
                </c:pt>
                <c:pt idx="2">
                  <c:v>Elektroniikka tai tietotekniikka</c:v>
                </c:pt>
                <c:pt idx="3">
                  <c:v>Matkat tai majoitukset</c:v>
                </c:pt>
                <c:pt idx="4">
                  <c:v>Urheiluvaatteet, -jalkineet tai -välineet</c:v>
                </c:pt>
                <c:pt idx="5">
                  <c:v>Kirjat</c:v>
                </c:pt>
                <c:pt idx="6">
                  <c:v>Ruoka tai päivittäistavarat</c:v>
                </c:pt>
                <c:pt idx="7">
                  <c:v>Kosmetiikan tai kauneudenhoidon tuotteet</c:v>
                </c:pt>
                <c:pt idx="8">
                  <c:v>Elokuvat, pelit tai musiikki</c:v>
                </c:pt>
                <c:pt idx="9">
                  <c:v>Huonekalut tai sisustustarvikkeet</c:v>
                </c:pt>
                <c:pt idx="10">
                  <c:v>Terveyden tai hyvinvoinnin tuotteet</c:v>
                </c:pt>
                <c:pt idx="11">
                  <c:v>Matkapuhelimet tai liittymät</c:v>
                </c:pt>
                <c:pt idx="12">
                  <c:v>Moottoriajoneuvojen tarvikkeet</c:v>
                </c:pt>
                <c:pt idx="13">
                  <c:v>Lehtitilaukset</c:v>
                </c:pt>
                <c:pt idx="14">
                  <c:v>Rahapelit</c:v>
                </c:pt>
                <c:pt idx="15">
                  <c:v>Kodinkoneet</c:v>
                </c:pt>
                <c:pt idx="16">
                  <c:v>Remontoimisen tai rakentamisen tuotteet</c:v>
                </c:pt>
                <c:pt idx="17">
                  <c:v>Lemmikkieläintarvikkeet</c:v>
                </c:pt>
                <c:pt idx="18">
                  <c:v>Puutarhatuotteet tai -tarvikkeet</c:v>
                </c:pt>
                <c:pt idx="19">
                  <c:v>Jokin muu</c:v>
                </c:pt>
              </c:strCache>
            </c:strRef>
          </c:cat>
          <c:val>
            <c:numRef>
              <c:f>Taul1!$E$2:$E$21</c:f>
              <c:numCache>
                <c:formatCode>General</c:formatCode>
                <c:ptCount val="20"/>
                <c:pt idx="0">
                  <c:v>39</c:v>
                </c:pt>
                <c:pt idx="1">
                  <c:v>27</c:v>
                </c:pt>
                <c:pt idx="2">
                  <c:v>25</c:v>
                </c:pt>
                <c:pt idx="3">
                  <c:v>25</c:v>
                </c:pt>
                <c:pt idx="4">
                  <c:v>22</c:v>
                </c:pt>
                <c:pt idx="5">
                  <c:v>20</c:v>
                </c:pt>
                <c:pt idx="6">
                  <c:v>19</c:v>
                </c:pt>
                <c:pt idx="7">
                  <c:v>16</c:v>
                </c:pt>
                <c:pt idx="8">
                  <c:v>16</c:v>
                </c:pt>
                <c:pt idx="9">
                  <c:v>14</c:v>
                </c:pt>
                <c:pt idx="10">
                  <c:v>14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11</c:v>
                </c:pt>
                <c:pt idx="16">
                  <c:v>11</c:v>
                </c:pt>
                <c:pt idx="17">
                  <c:v>10</c:v>
                </c:pt>
                <c:pt idx="18">
                  <c:v>9</c:v>
                </c:pt>
                <c:pt idx="1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3-4394-832B-DC35658C0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590896"/>
        <c:axId val="12515915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v.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Pääsyliput tapahtumiin (kulttuuri, urheilu, elokuvat yms.)</c:v>
                      </c:pt>
                      <c:pt idx="2">
                        <c:v>Elektroniikka tai tietotekniikka</c:v>
                      </c:pt>
                      <c:pt idx="3">
                        <c:v>Matkat tai majoitukset</c:v>
                      </c:pt>
                      <c:pt idx="4">
                        <c:v>Urheiluvaatteet, -jalkineet tai -välineet</c:v>
                      </c:pt>
                      <c:pt idx="5">
                        <c:v>Kirjat</c:v>
                      </c:pt>
                      <c:pt idx="6">
                        <c:v>Ruoka tai päivittäistavarat</c:v>
                      </c:pt>
                      <c:pt idx="7">
                        <c:v>Kosmetiikan tai kauneudenhoidon tuotteet</c:v>
                      </c:pt>
                      <c:pt idx="8">
                        <c:v>Elokuvat, pelit tai musiikki</c:v>
                      </c:pt>
                      <c:pt idx="9">
                        <c:v>Huonekalut tai sisustustarvikkeet</c:v>
                      </c:pt>
                      <c:pt idx="10">
                        <c:v>Terveyden tai hyvinvoinnin tuotteet</c:v>
                      </c:pt>
                      <c:pt idx="11">
                        <c:v>Matkapuhelimet tai liittymät</c:v>
                      </c:pt>
                      <c:pt idx="12">
                        <c:v>Moottoriajoneuvojen tarvikkeet</c:v>
                      </c:pt>
                      <c:pt idx="13">
                        <c:v>Lehtitilaukset</c:v>
                      </c:pt>
                      <c:pt idx="14">
                        <c:v>Rahapelit</c:v>
                      </c:pt>
                      <c:pt idx="15">
                        <c:v>Kodinkoneet</c:v>
                      </c:pt>
                      <c:pt idx="16">
                        <c:v>Remontoimisen tai rakentamisen tuotteet</c:v>
                      </c:pt>
                      <c:pt idx="17">
                        <c:v>Lemmikkieläintarvikkeet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43</c:v>
                      </c:pt>
                      <c:pt idx="1">
                        <c:v>27</c:v>
                      </c:pt>
                      <c:pt idx="2">
                        <c:v>29</c:v>
                      </c:pt>
                      <c:pt idx="3">
                        <c:v>26</c:v>
                      </c:pt>
                      <c:pt idx="4">
                        <c:v>25</c:v>
                      </c:pt>
                      <c:pt idx="5">
                        <c:v>20</c:v>
                      </c:pt>
                      <c:pt idx="6">
                        <c:v>22</c:v>
                      </c:pt>
                      <c:pt idx="7">
                        <c:v>18</c:v>
                      </c:pt>
                      <c:pt idx="8">
                        <c:v>20</c:v>
                      </c:pt>
                      <c:pt idx="9">
                        <c:v>16</c:v>
                      </c:pt>
                      <c:pt idx="10">
                        <c:v>15</c:v>
                      </c:pt>
                      <c:pt idx="11">
                        <c:v>14</c:v>
                      </c:pt>
                      <c:pt idx="12">
                        <c:v>13</c:v>
                      </c:pt>
                      <c:pt idx="13">
                        <c:v>11</c:v>
                      </c:pt>
                      <c:pt idx="14">
                        <c:v>13</c:v>
                      </c:pt>
                      <c:pt idx="15">
                        <c:v>12</c:v>
                      </c:pt>
                      <c:pt idx="16">
                        <c:v>12</c:v>
                      </c:pt>
                      <c:pt idx="17">
                        <c:v>12</c:v>
                      </c:pt>
                      <c:pt idx="18">
                        <c:v>9</c:v>
                      </c:pt>
                      <c:pt idx="19">
                        <c:v>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0D23-4394-832B-DC35658C0544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Kärkimediapaketti (painettu + näköislehti) pvä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Pääsyliput tapahtumiin (kulttuuri, urheilu, elokuvat yms.)</c:v>
                      </c:pt>
                      <c:pt idx="2">
                        <c:v>Elektroniikka tai tietotekniikka</c:v>
                      </c:pt>
                      <c:pt idx="3">
                        <c:v>Matkat tai majoitukset</c:v>
                      </c:pt>
                      <c:pt idx="4">
                        <c:v>Urheiluvaatteet, -jalkineet tai -välineet</c:v>
                      </c:pt>
                      <c:pt idx="5">
                        <c:v>Kirjat</c:v>
                      </c:pt>
                      <c:pt idx="6">
                        <c:v>Ruoka tai päivittäistavarat</c:v>
                      </c:pt>
                      <c:pt idx="7">
                        <c:v>Kosmetiikan tai kauneudenhoidon tuotteet</c:v>
                      </c:pt>
                      <c:pt idx="8">
                        <c:v>Elokuvat, pelit tai musiikki</c:v>
                      </c:pt>
                      <c:pt idx="9">
                        <c:v>Huonekalut tai sisustustarvikkeet</c:v>
                      </c:pt>
                      <c:pt idx="10">
                        <c:v>Terveyden tai hyvinvoinnin tuotteet</c:v>
                      </c:pt>
                      <c:pt idx="11">
                        <c:v>Matkapuhelimet tai liittymät</c:v>
                      </c:pt>
                      <c:pt idx="12">
                        <c:v>Moottoriajoneuvojen tarvikkeet</c:v>
                      </c:pt>
                      <c:pt idx="13">
                        <c:v>Lehtitilaukset</c:v>
                      </c:pt>
                      <c:pt idx="14">
                        <c:v>Rahapelit</c:v>
                      </c:pt>
                      <c:pt idx="15">
                        <c:v>Kodinkoneet</c:v>
                      </c:pt>
                      <c:pt idx="16">
                        <c:v>Remontoimisen tai rakentamisen tuotteet</c:v>
                      </c:pt>
                      <c:pt idx="17">
                        <c:v>Lemmikkieläintarvikkeet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35</c:v>
                      </c:pt>
                      <c:pt idx="1">
                        <c:v>25</c:v>
                      </c:pt>
                      <c:pt idx="2">
                        <c:v>23</c:v>
                      </c:pt>
                      <c:pt idx="3">
                        <c:v>24</c:v>
                      </c:pt>
                      <c:pt idx="4">
                        <c:v>19</c:v>
                      </c:pt>
                      <c:pt idx="5">
                        <c:v>19</c:v>
                      </c:pt>
                      <c:pt idx="6">
                        <c:v>18</c:v>
                      </c:pt>
                      <c:pt idx="7">
                        <c:v>15</c:v>
                      </c:pt>
                      <c:pt idx="8">
                        <c:v>13</c:v>
                      </c:pt>
                      <c:pt idx="9">
                        <c:v>12</c:v>
                      </c:pt>
                      <c:pt idx="10">
                        <c:v>14</c:v>
                      </c:pt>
                      <c:pt idx="11">
                        <c:v>11</c:v>
                      </c:pt>
                      <c:pt idx="12">
                        <c:v>11</c:v>
                      </c:pt>
                      <c:pt idx="13">
                        <c:v>13</c:v>
                      </c:pt>
                      <c:pt idx="14">
                        <c:v>12</c:v>
                      </c:pt>
                      <c:pt idx="15">
                        <c:v>10</c:v>
                      </c:pt>
                      <c:pt idx="16">
                        <c:v>11</c:v>
                      </c:pt>
                      <c:pt idx="17">
                        <c:v>10</c:v>
                      </c:pt>
                      <c:pt idx="18">
                        <c:v>9</c:v>
                      </c:pt>
                      <c:pt idx="19">
                        <c:v>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0D23-4394-832B-DC35658C054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 digi viikko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Taul1!$A$2:$A$21</c15:sqref>
                        </c15:formulaRef>
                      </c:ext>
                    </c:extLst>
                    <c:strCache>
                      <c:ptCount val="20"/>
                      <c:pt idx="0">
                        <c:v>Vaatteet tai jalkineet</c:v>
                      </c:pt>
                      <c:pt idx="1">
                        <c:v>Pääsyliput tapahtumiin (kulttuuri, urheilu, elokuvat yms.)</c:v>
                      </c:pt>
                      <c:pt idx="2">
                        <c:v>Elektroniikka tai tietotekniikka</c:v>
                      </c:pt>
                      <c:pt idx="3">
                        <c:v>Matkat tai majoitukset</c:v>
                      </c:pt>
                      <c:pt idx="4">
                        <c:v>Urheiluvaatteet, -jalkineet tai -välineet</c:v>
                      </c:pt>
                      <c:pt idx="5">
                        <c:v>Kirjat</c:v>
                      </c:pt>
                      <c:pt idx="6">
                        <c:v>Ruoka tai päivittäistavarat</c:v>
                      </c:pt>
                      <c:pt idx="7">
                        <c:v>Kosmetiikan tai kauneudenhoidon tuotteet</c:v>
                      </c:pt>
                      <c:pt idx="8">
                        <c:v>Elokuvat, pelit tai musiikki</c:v>
                      </c:pt>
                      <c:pt idx="9">
                        <c:v>Huonekalut tai sisustustarvikkeet</c:v>
                      </c:pt>
                      <c:pt idx="10">
                        <c:v>Terveyden tai hyvinvoinnin tuotteet</c:v>
                      </c:pt>
                      <c:pt idx="11">
                        <c:v>Matkapuhelimet tai liittymät</c:v>
                      </c:pt>
                      <c:pt idx="12">
                        <c:v>Moottoriajoneuvojen tarvikkeet</c:v>
                      </c:pt>
                      <c:pt idx="13">
                        <c:v>Lehtitilaukset</c:v>
                      </c:pt>
                      <c:pt idx="14">
                        <c:v>Rahapelit</c:v>
                      </c:pt>
                      <c:pt idx="15">
                        <c:v>Kodinkoneet</c:v>
                      </c:pt>
                      <c:pt idx="16">
                        <c:v>Remontoimisen tai rakentamisen tuotteet</c:v>
                      </c:pt>
                      <c:pt idx="17">
                        <c:v>Lemmikkieläintarvikkeet</c:v>
                      </c:pt>
                      <c:pt idx="18">
                        <c:v>Puutarhatuotteet tai -tarvikkeet</c:v>
                      </c:pt>
                      <c:pt idx="19">
                        <c:v>Jokin muu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48</c:v>
                      </c:pt>
                      <c:pt idx="1">
                        <c:v>32</c:v>
                      </c:pt>
                      <c:pt idx="2">
                        <c:v>33</c:v>
                      </c:pt>
                      <c:pt idx="3">
                        <c:v>31</c:v>
                      </c:pt>
                      <c:pt idx="4">
                        <c:v>30</c:v>
                      </c:pt>
                      <c:pt idx="5">
                        <c:v>24</c:v>
                      </c:pt>
                      <c:pt idx="6">
                        <c:v>26</c:v>
                      </c:pt>
                      <c:pt idx="7">
                        <c:v>21</c:v>
                      </c:pt>
                      <c:pt idx="8">
                        <c:v>23</c:v>
                      </c:pt>
                      <c:pt idx="9">
                        <c:v>18</c:v>
                      </c:pt>
                      <c:pt idx="10">
                        <c:v>16</c:v>
                      </c:pt>
                      <c:pt idx="11">
                        <c:v>16</c:v>
                      </c:pt>
                      <c:pt idx="12">
                        <c:v>14</c:v>
                      </c:pt>
                      <c:pt idx="13">
                        <c:v>13</c:v>
                      </c:pt>
                      <c:pt idx="14">
                        <c:v>16</c:v>
                      </c:pt>
                      <c:pt idx="15">
                        <c:v>14</c:v>
                      </c:pt>
                      <c:pt idx="16">
                        <c:v>13</c:v>
                      </c:pt>
                      <c:pt idx="17">
                        <c:v>13</c:v>
                      </c:pt>
                      <c:pt idx="18">
                        <c:v>9</c:v>
                      </c:pt>
                      <c:pt idx="19">
                        <c:v>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D23-4394-832B-DC35658C0544}"/>
                  </c:ext>
                </c:extLst>
              </c15:ser>
            </c15:filteredBarSeries>
          </c:ext>
        </c:extLst>
      </c:barChart>
      <c:catAx>
        <c:axId val="1251590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51591552"/>
        <c:crosses val="autoZero"/>
        <c:auto val="1"/>
        <c:lblAlgn val="ctr"/>
        <c:lblOffset val="100"/>
        <c:noMultiLvlLbl val="0"/>
      </c:catAx>
      <c:valAx>
        <c:axId val="1251591552"/>
        <c:scaling>
          <c:orientation val="minMax"/>
          <c:max val="80"/>
        </c:scaling>
        <c:delete val="1"/>
        <c:axPos val="b"/>
        <c:numFmt formatCode="General" sourceLinked="1"/>
        <c:majorTickMark val="none"/>
        <c:minorTickMark val="none"/>
        <c:tickLblPos val="nextTo"/>
        <c:crossAx val="12515908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35 000 euroa</c:v>
                </c:pt>
                <c:pt idx="1">
                  <c:v>35 001 - 50 000 euroa</c:v>
                </c:pt>
                <c:pt idx="2">
                  <c:v>50 001 - 85 000 euroa</c:v>
                </c:pt>
                <c:pt idx="3">
                  <c:v>Yli 85 000 euroa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29</c:v>
                </c:pt>
                <c:pt idx="1">
                  <c:v>21</c:v>
                </c:pt>
                <c:pt idx="2">
                  <c:v>22</c:v>
                </c:pt>
                <c:pt idx="3">
                  <c:v>16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E4BA-4FFE-A500-6069E7D8E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Alle 35 000 euroa</c:v>
                      </c:pt>
                      <c:pt idx="1">
                        <c:v>35 001 - 50 000 euroa</c:v>
                      </c:pt>
                      <c:pt idx="2">
                        <c:v>50 001 - 85 000 euroa</c:v>
                      </c:pt>
                      <c:pt idx="3">
                        <c:v>Yli 85 000 euroa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30</c:v>
                      </c:pt>
                      <c:pt idx="1">
                        <c:v>20</c:v>
                      </c:pt>
                      <c:pt idx="2">
                        <c:v>22</c:v>
                      </c:pt>
                      <c:pt idx="3">
                        <c:v>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4BA-4FFE-A500-6069E7D8EF7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Alle 35 000 euroa</c:v>
                      </c:pt>
                      <c:pt idx="1">
                        <c:v>35 001 - 50 000 euroa</c:v>
                      </c:pt>
                      <c:pt idx="2">
                        <c:v>50 001 - 85 000 euroa</c:v>
                      </c:pt>
                      <c:pt idx="3">
                        <c:v>Yli 85 000 euroa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26</c:v>
                      </c:pt>
                      <c:pt idx="1">
                        <c:v>19</c:v>
                      </c:pt>
                      <c:pt idx="2">
                        <c:v>23</c:v>
                      </c:pt>
                      <c:pt idx="3">
                        <c:v>19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E4BA-4FFE-A500-6069E7D8EF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Alle 35 000 euroa</c:v>
                      </c:pt>
                      <c:pt idx="1">
                        <c:v>35 001 - 50 000 euroa</c:v>
                      </c:pt>
                      <c:pt idx="2">
                        <c:v>50 001 - 85 000 euroa</c:v>
                      </c:pt>
                      <c:pt idx="3">
                        <c:v>Yli 85 000 euroa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22</c:v>
                      </c:pt>
                      <c:pt idx="1">
                        <c:v>20</c:v>
                      </c:pt>
                      <c:pt idx="2">
                        <c:v>26</c:v>
                      </c:pt>
                      <c:pt idx="3">
                        <c:v>23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4BA-4FFE-A500-6069E7D8EF7F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32430534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091493799815"/>
          <c:y val="0.13345122275245774"/>
          <c:w val="0.58992649506724848"/>
          <c:h val="0.86019395711647284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1 hengen talous</c:v>
                </c:pt>
                <c:pt idx="1">
                  <c:v>2 hengen talous</c:v>
                </c:pt>
                <c:pt idx="2">
                  <c:v>3 hengen talous</c:v>
                </c:pt>
                <c:pt idx="3">
                  <c:v>4 hengen talous</c:v>
                </c:pt>
                <c:pt idx="4">
                  <c:v>5+ hengen talous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27</c:v>
                </c:pt>
                <c:pt idx="1">
                  <c:v>43</c:v>
                </c:pt>
                <c:pt idx="2">
                  <c:v>13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0479-42C9-A759-3862242BF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1 hengen talous</c:v>
                      </c:pt>
                      <c:pt idx="1">
                        <c:v>2 hengen talous</c:v>
                      </c:pt>
                      <c:pt idx="2">
                        <c:v>3 hengen talous</c:v>
                      </c:pt>
                      <c:pt idx="3">
                        <c:v>4 hengen talous</c:v>
                      </c:pt>
                      <c:pt idx="4">
                        <c:v>5+ hengen talous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28</c:v>
                      </c:pt>
                      <c:pt idx="1">
                        <c:v>38</c:v>
                      </c:pt>
                      <c:pt idx="2">
                        <c:v>14</c:v>
                      </c:pt>
                      <c:pt idx="3">
                        <c:v>12</c:v>
                      </c:pt>
                      <c:pt idx="4">
                        <c:v>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479-42C9-A759-3862242BF2A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1 hengen talous</c:v>
                      </c:pt>
                      <c:pt idx="1">
                        <c:v>2 hengen talous</c:v>
                      </c:pt>
                      <c:pt idx="2">
                        <c:v>3 hengen talous</c:v>
                      </c:pt>
                      <c:pt idx="3">
                        <c:v>4 hengen talous</c:v>
                      </c:pt>
                      <c:pt idx="4">
                        <c:v>5+ hengen talous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27</c:v>
                      </c:pt>
                      <c:pt idx="1">
                        <c:v>37</c:v>
                      </c:pt>
                      <c:pt idx="2">
                        <c:v>15</c:v>
                      </c:pt>
                      <c:pt idx="3">
                        <c:v>13</c:v>
                      </c:pt>
                      <c:pt idx="4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0479-42C9-A759-3862242BF2A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1 hengen talous</c:v>
                      </c:pt>
                      <c:pt idx="1">
                        <c:v>2 hengen talous</c:v>
                      </c:pt>
                      <c:pt idx="2">
                        <c:v>3 hengen talous</c:v>
                      </c:pt>
                      <c:pt idx="3">
                        <c:v>4 hengen talous</c:v>
                      </c:pt>
                      <c:pt idx="4">
                        <c:v>5+ hengen talous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</c:v>
                      </c:pt>
                      <c:pt idx="1">
                        <c:v>49</c:v>
                      </c:pt>
                      <c:pt idx="2">
                        <c:v>13</c:v>
                      </c:pt>
                      <c:pt idx="3">
                        <c:v>10</c:v>
                      </c:pt>
                      <c:pt idx="4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479-42C9-A759-3862242BF2A4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32430534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Kerrostalohuoneisto</c:v>
                </c:pt>
                <c:pt idx="1">
                  <c:v>Rivitalo tai paritalo</c:v>
                </c:pt>
                <c:pt idx="2">
                  <c:v>Omakotitalo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28</c:v>
                </c:pt>
                <c:pt idx="1">
                  <c:v>15</c:v>
                </c:pt>
                <c:pt idx="2">
                  <c:v>50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2101-4C6E-B3CD-87A763D7F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Taul1!$A$2:$A$4</c15:sqref>
                        </c15:formulaRef>
                      </c:ext>
                    </c:extLst>
                    <c:strCache>
                      <c:ptCount val="3"/>
                      <c:pt idx="0">
                        <c:v>Kerrostalohuoneisto</c:v>
                      </c:pt>
                      <c:pt idx="1">
                        <c:v>Rivitalo tai paritalo</c:v>
                      </c:pt>
                      <c:pt idx="2">
                        <c:v>Omakotitalo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32</c:v>
                      </c:pt>
                      <c:pt idx="1">
                        <c:v>15</c:v>
                      </c:pt>
                      <c:pt idx="2">
                        <c:v>47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101-4C6E-B3CD-87A763D7FEB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Taul1!$A$2:$A$4</c15:sqref>
                        </c15:formulaRef>
                      </c:ext>
                    </c:extLst>
                    <c:strCache>
                      <c:ptCount val="3"/>
                      <c:pt idx="0">
                        <c:v>Kerrostalohuoneisto</c:v>
                      </c:pt>
                      <c:pt idx="1">
                        <c:v>Rivitalo tai paritalo</c:v>
                      </c:pt>
                      <c:pt idx="2">
                        <c:v>Omakotitalo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34</c:v>
                      </c:pt>
                      <c:pt idx="1">
                        <c:v>15</c:v>
                      </c:pt>
                      <c:pt idx="2">
                        <c:v>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2101-4C6E-B3CD-87A763D7FEB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Taul1!$A$2:$A$4</c15:sqref>
                        </c15:formulaRef>
                      </c:ext>
                    </c:extLst>
                    <c:strCache>
                      <c:ptCount val="3"/>
                      <c:pt idx="0">
                        <c:v>Kerrostalohuoneisto</c:v>
                      </c:pt>
                      <c:pt idx="1">
                        <c:v>Rivitalo tai paritalo</c:v>
                      </c:pt>
                      <c:pt idx="2">
                        <c:v>Omakotitalo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29</c:v>
                      </c:pt>
                      <c:pt idx="1">
                        <c:v>14</c:v>
                      </c:pt>
                      <c:pt idx="2">
                        <c:v>52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101-4C6E-B3CD-87A763D7FEB4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t"/>
        <c:numFmt formatCode="General" sourceLinked="1"/>
        <c:majorTickMark val="out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Yksi auto</c:v>
                </c:pt>
                <c:pt idx="1">
                  <c:v>Kaksi autoa</c:v>
                </c:pt>
                <c:pt idx="2">
                  <c:v>Kolme autoa tai useampia</c:v>
                </c:pt>
                <c:pt idx="3">
                  <c:v>Ei ole autoa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46</c:v>
                </c:pt>
                <c:pt idx="1">
                  <c:v>33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55E8-4D01-A816-81171878A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Yksi auto</c:v>
                      </c:pt>
                      <c:pt idx="1">
                        <c:v>Kaksi autoa</c:v>
                      </c:pt>
                      <c:pt idx="2">
                        <c:v>Kolme autoa tai useampia</c:v>
                      </c:pt>
                      <c:pt idx="3">
                        <c:v>Ei ole autoa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45</c:v>
                      </c:pt>
                      <c:pt idx="1">
                        <c:v>32</c:v>
                      </c:pt>
                      <c:pt idx="2">
                        <c:v>10</c:v>
                      </c:pt>
                      <c:pt idx="3">
                        <c:v>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5E8-4D01-A816-81171878A8C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Yksi auto</c:v>
                      </c:pt>
                      <c:pt idx="1">
                        <c:v>Kaksi autoa</c:v>
                      </c:pt>
                      <c:pt idx="2">
                        <c:v>Kolme autoa tai useampia</c:v>
                      </c:pt>
                      <c:pt idx="3">
                        <c:v>Ei ole autoa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44</c:v>
                      </c:pt>
                      <c:pt idx="1">
                        <c:v>32</c:v>
                      </c:pt>
                      <c:pt idx="2">
                        <c:v>10</c:v>
                      </c:pt>
                      <c:pt idx="3">
                        <c:v>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55E8-4D01-A816-81171878A8C3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Yksi auto</c:v>
                      </c:pt>
                      <c:pt idx="1">
                        <c:v>Kaksi autoa</c:v>
                      </c:pt>
                      <c:pt idx="2">
                        <c:v>Kolme autoa tai useampia</c:v>
                      </c:pt>
                      <c:pt idx="3">
                        <c:v>Ei ole autoa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47</c:v>
                      </c:pt>
                      <c:pt idx="1">
                        <c:v>34</c:v>
                      </c:pt>
                      <c:pt idx="2">
                        <c:v>10</c:v>
                      </c:pt>
                      <c:pt idx="3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5E8-4D01-A816-81171878A8C3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t"/>
        <c:numFmt formatCode="General" sourceLinked="1"/>
        <c:majorTickMark val="out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933734977706721"/>
          <c:y val="6.2966080527914331E-2"/>
          <c:w val="0.59066265022293274"/>
          <c:h val="0.86087828901419539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Lapsiperhe</c:v>
                </c:pt>
                <c:pt idx="1">
                  <c:v>Mökki tai vapaa-ajan asunto </c:v>
                </c:pt>
                <c:pt idx="2">
                  <c:v>Taloudessa lemmikkieläimiä</c:v>
                </c:pt>
                <c:pt idx="3">
                  <c:v>Silmä- tai piilolasit käytössä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28</c:v>
                </c:pt>
                <c:pt idx="1">
                  <c:v>44</c:v>
                </c:pt>
                <c:pt idx="2">
                  <c:v>39</c:v>
                </c:pt>
                <c:pt idx="3">
                  <c:v>73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A88C-4CE6-BF9B-420B20F66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Lapsiperhe</c:v>
                      </c:pt>
                      <c:pt idx="1">
                        <c:v>Mökki tai vapaa-ajan asunto </c:v>
                      </c:pt>
                      <c:pt idx="2">
                        <c:v>Taloudessa lemmikkieläimiä</c:v>
                      </c:pt>
                      <c:pt idx="3">
                        <c:v>Silmä- tai piilolasit käytössä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32</c:v>
                      </c:pt>
                      <c:pt idx="1">
                        <c:v>40</c:v>
                      </c:pt>
                      <c:pt idx="2">
                        <c:v>41</c:v>
                      </c:pt>
                      <c:pt idx="3">
                        <c:v>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88C-4CE6-BF9B-420B20F6699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Lapsiperhe</c:v>
                      </c:pt>
                      <c:pt idx="1">
                        <c:v>Mökki tai vapaa-ajan asunto </c:v>
                      </c:pt>
                      <c:pt idx="2">
                        <c:v>Taloudessa lemmikkieläimiä</c:v>
                      </c:pt>
                      <c:pt idx="3">
                        <c:v>Silmä- tai piilolasit käytössä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35</c:v>
                      </c:pt>
                      <c:pt idx="1">
                        <c:v>40</c:v>
                      </c:pt>
                      <c:pt idx="2">
                        <c:v>41</c:v>
                      </c:pt>
                      <c:pt idx="3">
                        <c:v>66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A88C-4CE6-BF9B-420B20F6699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Taul1!$A$2:$A$5</c15:sqref>
                        </c15:formulaRef>
                      </c:ext>
                    </c:extLst>
                    <c:strCache>
                      <c:ptCount val="4"/>
                      <c:pt idx="0">
                        <c:v>Lapsiperhe</c:v>
                      </c:pt>
                      <c:pt idx="1">
                        <c:v>Mökki tai vapaa-ajan asunto </c:v>
                      </c:pt>
                      <c:pt idx="2">
                        <c:v>Taloudessa lemmikkieläimiä</c:v>
                      </c:pt>
                      <c:pt idx="3">
                        <c:v>Silmä- tai piilolasit käytössä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27</c:v>
                      </c:pt>
                      <c:pt idx="1">
                        <c:v>48</c:v>
                      </c:pt>
                      <c:pt idx="2">
                        <c:v>40</c:v>
                      </c:pt>
                      <c:pt idx="3">
                        <c:v>77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88C-4CE6-BF9B-420B20F6699C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04078478177896"/>
          <c:y val="0.10400512804095881"/>
          <c:w val="0.59595921521822104"/>
          <c:h val="0.79198974391808241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Ansiotyössä tai yrittäjä</c:v>
                </c:pt>
                <c:pt idx="1">
                  <c:v>Osallistuu työpaikan hankintapäätöksiin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48</c:v>
                </c:pt>
                <c:pt idx="1">
                  <c:v>24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92D9-4A3D-9FB6-2A81434D8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Ansiotyössä tai yrittäjä</c:v>
                      </c:pt>
                      <c:pt idx="1">
                        <c:v>Osallistuu työpaikan hankintapäätöksiin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52</c:v>
                      </c:pt>
                      <c:pt idx="1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2D9-4A3D-9FB6-2A81434D8E0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Ansiotyössä tai yrittäjä</c:v>
                      </c:pt>
                      <c:pt idx="1">
                        <c:v>Osallistuu työpaikan hankintapäätöksiin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57</c:v>
                      </c:pt>
                      <c:pt idx="1">
                        <c:v>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92D9-4A3D-9FB6-2A81434D8E03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Taul1!$A$2:$A$3</c15:sqref>
                        </c15:formulaRef>
                      </c:ext>
                    </c:extLst>
                    <c:strCache>
                      <c:ptCount val="2"/>
                      <c:pt idx="0">
                        <c:v>Ansiotyössä tai yrittäjä</c:v>
                      </c:pt>
                      <c:pt idx="1">
                        <c:v>Osallistuu työpaikan hankintapäätöksiin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</c:v>
                      </c:pt>
                      <c:pt idx="1">
                        <c:v>26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2D9-4A3D-9FB6-2A81434D8E03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t"/>
        <c:numFmt formatCode="General" sourceLinked="1"/>
        <c:majorTickMark val="out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Kärkimedia-paketti painettu lehti (viikko)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Peruskoulu/kansakoulu</c:v>
                </c:pt>
                <c:pt idx="1">
                  <c:v>Ammattikoulu/ammatillinen opisto</c:v>
                </c:pt>
                <c:pt idx="2">
                  <c:v>Lukio/ylioppilas</c:v>
                </c:pt>
                <c:pt idx="3">
                  <c:v>Ammattikorkeakoulu</c:v>
                </c:pt>
                <c:pt idx="4">
                  <c:v>Yliopisto/korkeakoulu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12</c:v>
                </c:pt>
                <c:pt idx="1">
                  <c:v>28</c:v>
                </c:pt>
                <c:pt idx="2">
                  <c:v>12</c:v>
                </c:pt>
                <c:pt idx="3">
                  <c:v>18</c:v>
                </c:pt>
                <c:pt idx="4">
                  <c:v>28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B406-4A33-A7F1-80B4B3470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05344"/>
        <c:axId val="324299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Väestö 15+ v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chemeClr val="accent3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Peruskoulu/kansakoulu</c:v>
                      </c:pt>
                      <c:pt idx="1">
                        <c:v>Ammattikoulu/ammatillinen opisto</c:v>
                      </c:pt>
                      <c:pt idx="2">
                        <c:v>Lukio/ylioppilas</c:v>
                      </c:pt>
                      <c:pt idx="3">
                        <c:v>Ammattikorkeakoulu</c:v>
                      </c:pt>
                      <c:pt idx="4">
                        <c:v>Yliopisto/korkeakoulu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12</c:v>
                      </c:pt>
                      <c:pt idx="1">
                        <c:v>28</c:v>
                      </c:pt>
                      <c:pt idx="2">
                        <c:v>14</c:v>
                      </c:pt>
                      <c:pt idx="3">
                        <c:v>19</c:v>
                      </c:pt>
                      <c:pt idx="4">
                        <c:v>27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406-4A33-A7F1-80B4B3470A5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digi (viikko)</c:v>
                      </c:pt>
                    </c:strCache>
                  </c:strRef>
                </c:tx>
                <c:spPr>
                  <a:solidFill>
                    <a:schemeClr val="tx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Peruskoulu/kansakoulu</c:v>
                      </c:pt>
                      <c:pt idx="1">
                        <c:v>Ammattikoulu/ammatillinen opisto</c:v>
                      </c:pt>
                      <c:pt idx="2">
                        <c:v>Lukio/ylioppilas</c:v>
                      </c:pt>
                      <c:pt idx="3">
                        <c:v>Ammattikorkeakoulu</c:v>
                      </c:pt>
                      <c:pt idx="4">
                        <c:v>Yliopisto/korkeakoulu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</c:v>
                      </c:pt>
                      <c:pt idx="1">
                        <c:v>25</c:v>
                      </c:pt>
                      <c:pt idx="2">
                        <c:v>14</c:v>
                      </c:pt>
                      <c:pt idx="3">
                        <c:v>21</c:v>
                      </c:pt>
                      <c:pt idx="4">
                        <c:v>30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406-4A33-A7F1-80B4B3470A5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Kärkimedia-paketti näköislehdet (viikko)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i-FI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Taul1!$A$2:$A$6</c15:sqref>
                        </c15:formulaRef>
                      </c:ext>
                    </c:extLst>
                    <c:strCache>
                      <c:ptCount val="5"/>
                      <c:pt idx="0">
                        <c:v>Peruskoulu/kansakoulu</c:v>
                      </c:pt>
                      <c:pt idx="1">
                        <c:v>Ammattikoulu/ammatillinen opisto</c:v>
                      </c:pt>
                      <c:pt idx="2">
                        <c:v>Lukio/ylioppilas</c:v>
                      </c:pt>
                      <c:pt idx="3">
                        <c:v>Ammattikorkeakoulu</c:v>
                      </c:pt>
                      <c:pt idx="4">
                        <c:v>Yliopisto/korkeakoulu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9</c:v>
                      </c:pt>
                      <c:pt idx="1">
                        <c:v>25</c:v>
                      </c:pt>
                      <c:pt idx="2">
                        <c:v>10</c:v>
                      </c:pt>
                      <c:pt idx="3">
                        <c:v>21</c:v>
                      </c:pt>
                      <c:pt idx="4">
                        <c:v>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B406-4A33-A7F1-80B4B3470A5B}"/>
                  </c:ext>
                </c:extLst>
              </c15:ser>
            </c15:filteredBarSeries>
          </c:ext>
        </c:extLst>
      </c:barChart>
      <c:catAx>
        <c:axId val="324305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4299112"/>
        <c:crosses val="autoZero"/>
        <c:auto val="1"/>
        <c:lblAlgn val="ctr"/>
        <c:lblOffset val="100"/>
        <c:noMultiLvlLbl val="0"/>
      </c:catAx>
      <c:valAx>
        <c:axId val="324299112"/>
        <c:scaling>
          <c:orientation val="minMax"/>
          <c:max val="100"/>
        </c:scaling>
        <c:delete val="1"/>
        <c:axPos val="t"/>
        <c:numFmt formatCode="General" sourceLinked="1"/>
        <c:majorTickMark val="out"/>
        <c:minorTickMark val="none"/>
        <c:tickLblPos val="nextTo"/>
        <c:crossAx val="3243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56829-A7C5-4192-91D7-54C7CFAB5486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BBC9B-A922-4FC2-B06D-0FB4F511A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778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4538663" y="34925"/>
            <a:ext cx="2032000" cy="1143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1066-7DAA-3F4A-B1C1-0710064ABD6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07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4538663" y="34925"/>
            <a:ext cx="2032000" cy="1143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1066-7DAA-3F4A-B1C1-0710064ABD6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19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4538663" y="34925"/>
            <a:ext cx="2032000" cy="1143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B1066-7DAA-3F4A-B1C1-0710064ABD6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64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16C1BE-0CAA-EB72-5DD0-7D33445FE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6CAB338-EA11-6416-D561-49F53B855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AE1A1C-6FF9-64B1-4A8B-85B20C93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CC6E26-A7F3-5B36-608E-7872A2D6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4C1628-CA16-0FDB-ECEC-0A30F6AB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60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8F91BE-0D09-7EA0-4DED-FD594645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58A619-77F4-E3E2-4ED9-B37197BE4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C464C2-6634-2BEE-7FC7-241B7E59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CF780E-B6B4-8956-81F4-0021BE64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6D389F-FF6D-CB8A-1288-DE754920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992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875555D-EF2B-BC30-F348-3C70A0FD9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97362CE-23BB-DAC7-638B-F6995E16F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B47480-45EB-5AD2-92F6-17321836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B6E092-281E-2286-C599-1F82AFC3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071404-C9D8-A543-B6B1-DF640B67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503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sto-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2D0E676-2F75-B343-A12B-0D3DF7BC8A9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1">
              <a:ln>
                <a:noFill/>
              </a:ln>
            </a:endParaRPr>
          </a:p>
        </p:txBody>
      </p:sp>
      <p:sp>
        <p:nvSpPr>
          <p:cNvPr id="17" name="Otsikko 17">
            <a:extLst>
              <a:ext uri="{FF2B5EF4-FFF2-40B4-BE49-F238E27FC236}">
                <a16:creationId xmlns:a16="http://schemas.microsoft.com/office/drawing/2014/main" id="{36235B71-B637-1E4D-9A77-B933AC24A8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20103" y="2804114"/>
            <a:ext cx="7869174" cy="1569104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Tässä voi käyttää jotain sitaattia tai lausetta, joka sopii asiaan. 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A24CEF3F-D554-B14D-954A-B8781A85982E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740394" y="1377042"/>
            <a:ext cx="828592" cy="828000"/>
          </a:xfrm>
          <a:prstGeom prst="ellipse">
            <a:avLst/>
          </a:prstGeom>
        </p:spPr>
        <p:txBody>
          <a:bodyPr anchor="ctr"/>
          <a:lstStyle>
            <a:lvl1pPr marL="0" indent="0">
              <a:buNone/>
              <a:defRPr sz="1001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8" name="Picture 7" descr="A picture containing drawing, cup, mug&#10;&#10;Description automatically generated">
            <a:extLst>
              <a:ext uri="{FF2B5EF4-FFF2-40B4-BE49-F238E27FC236}">
                <a16:creationId xmlns:a16="http://schemas.microsoft.com/office/drawing/2014/main" id="{A1DA09F5-B5E4-7B46-843C-67C3AF1ADC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626" y="6444098"/>
            <a:ext cx="1044000" cy="141983"/>
          </a:xfrm>
          <a:prstGeom prst="rect">
            <a:avLst/>
          </a:prstGeom>
        </p:spPr>
      </p:pic>
      <p:sp>
        <p:nvSpPr>
          <p:cNvPr id="9" name="Slide Number Placeholder 14">
            <a:extLst>
              <a:ext uri="{FF2B5EF4-FFF2-40B4-BE49-F238E27FC236}">
                <a16:creationId xmlns:a16="http://schemas.microsoft.com/office/drawing/2014/main" id="{15698119-189A-0543-8E84-8335820CA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12172" y="6361197"/>
            <a:ext cx="557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5C84E9D2-3C8E-954C-B089-DE7631A91B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Date Placeholder 16">
            <a:extLst>
              <a:ext uri="{FF2B5EF4-FFF2-40B4-BE49-F238E27FC236}">
                <a16:creationId xmlns:a16="http://schemas.microsoft.com/office/drawing/2014/main" id="{96B1FFED-C4F8-3342-A085-8E411271C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9A88DA34-E9E4-B54C-8102-602A7AA11F5A}" type="datetime1">
              <a:rPr lang="fi-FI" smtClean="0"/>
              <a:t>11.1.2024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466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-teksti-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71284B-8511-4DFC-BBE3-5642C1E2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4" y="459355"/>
            <a:ext cx="11306175" cy="737620"/>
          </a:xfrm>
          <a:prstGeom prst="rect">
            <a:avLst/>
          </a:prstGeom>
          <a:noFill/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1" name="Sisällön paikkamerkki 2">
            <a:extLst>
              <a:ext uri="{FF2B5EF4-FFF2-40B4-BE49-F238E27FC236}">
                <a16:creationId xmlns:a16="http://schemas.microsoft.com/office/drawing/2014/main" id="{596BF89D-F5D2-8C4D-A0D4-CC86C58B2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18" y="1356851"/>
            <a:ext cx="11288569" cy="4852220"/>
          </a:xfrm>
          <a:prstGeom prst="rect">
            <a:avLst/>
          </a:prstGeom>
        </p:spPr>
        <p:txBody>
          <a:bodyPr wrap="square" lIns="0"/>
          <a:lstStyle>
            <a:lvl1pPr>
              <a:spcAft>
                <a:spcPts val="601"/>
              </a:spcAft>
              <a:buClr>
                <a:schemeClr val="tx1"/>
              </a:buClr>
              <a:defRPr sz="24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1pPr>
            <a:lvl2pPr marL="468012" indent="-180979"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2pPr>
            <a:lvl3pPr marL="756019" indent="-180979">
              <a:spcAft>
                <a:spcPts val="601"/>
              </a:spcAft>
              <a:buClr>
                <a:schemeClr val="tx1"/>
              </a:buClr>
              <a:buFont typeface="Arial"/>
              <a:buChar char="–"/>
              <a:defRPr sz="16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3pPr>
            <a:lvl4pPr marL="1044026">
              <a:spcAft>
                <a:spcPts val="601"/>
              </a:spcAft>
              <a:buClr>
                <a:schemeClr val="tx1"/>
              </a:buClr>
              <a:defRPr sz="1401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4pPr>
            <a:lvl5pPr marL="1332033">
              <a:spcAft>
                <a:spcPts val="601"/>
              </a:spcAft>
              <a:buClr>
                <a:schemeClr val="tx1"/>
              </a:buClr>
              <a:defRPr sz="12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Slide Number Placeholder 14">
            <a:extLst>
              <a:ext uri="{FF2B5EF4-FFF2-40B4-BE49-F238E27FC236}">
                <a16:creationId xmlns:a16="http://schemas.microsoft.com/office/drawing/2014/main" id="{AD8EF9E4-13CF-2943-B4CE-B8D6BB8FE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12172" y="6361197"/>
            <a:ext cx="557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5C84E9D2-3C8E-954C-B089-DE7631A91B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16">
            <a:extLst>
              <a:ext uri="{FF2B5EF4-FFF2-40B4-BE49-F238E27FC236}">
                <a16:creationId xmlns:a16="http://schemas.microsoft.com/office/drawing/2014/main" id="{DBB8D150-A91C-1944-90BE-500BEA329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35AC2313-D29A-DA4E-B371-A0CFF12C6843}" type="datetime1">
              <a:rPr lang="fi-FI" smtClean="0"/>
              <a:t>11.1.2024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117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-teksti-nosto-tu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5A12FF-3864-644D-82A0-E62377686E08}"/>
              </a:ext>
            </a:extLst>
          </p:cNvPr>
          <p:cNvSpPr/>
          <p:nvPr userDrawn="1"/>
        </p:nvSpPr>
        <p:spPr>
          <a:xfrm>
            <a:off x="8060913" y="0"/>
            <a:ext cx="413108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Nunito Sans" pitchFamily="2" charset="0"/>
              <a:ea typeface="Source Sans Pro" panose="020B0503030403020204" pitchFamily="34" charset="0"/>
            </a:endParaRPr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ABBD41C9-8495-4743-91B2-C3982520F62A}"/>
              </a:ext>
            </a:extLst>
          </p:cNvPr>
          <p:cNvSpPr txBox="1">
            <a:spLocks/>
          </p:cNvSpPr>
          <p:nvPr userDrawn="1"/>
        </p:nvSpPr>
        <p:spPr>
          <a:xfrm>
            <a:off x="5515915" y="6412933"/>
            <a:ext cx="1414169" cy="286240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000" b="1" i="0" kern="1200">
                <a:solidFill>
                  <a:schemeClr val="bg2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1" dirty="0">
                <a:solidFill>
                  <a:schemeClr val="bg1"/>
                </a:solidFill>
                <a:latin typeface="Nunito Sans" pitchFamily="2" charset="0"/>
              </a:rPr>
              <a:t>Twitter: @SVKK_FRCC</a:t>
            </a:r>
          </a:p>
        </p:txBody>
      </p:sp>
      <p:sp>
        <p:nvSpPr>
          <p:cNvPr id="21" name="Otsikko 17">
            <a:extLst>
              <a:ext uri="{FF2B5EF4-FFF2-40B4-BE49-F238E27FC236}">
                <a16:creationId xmlns:a16="http://schemas.microsoft.com/office/drawing/2014/main" id="{A97AC0E4-F6D7-AC4A-9092-3B530A28FC84}"/>
              </a:ext>
            </a:extLst>
          </p:cNvPr>
          <p:cNvSpPr txBox="1">
            <a:spLocks/>
          </p:cNvSpPr>
          <p:nvPr userDrawn="1"/>
        </p:nvSpPr>
        <p:spPr>
          <a:xfrm>
            <a:off x="8992423" y="1696117"/>
            <a:ext cx="2533449" cy="3946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>
                <a:solidFill>
                  <a:schemeClr val="accent2"/>
                </a:solidFill>
                <a:latin typeface="+mj-lt"/>
                <a:ea typeface="Source Sans Pro" panose="020B0503030403020204" pitchFamily="34" charset="0"/>
                <a:cs typeface="+mj-cs"/>
              </a:defRPr>
            </a:lvl1pPr>
          </a:lstStyle>
          <a:p>
            <a:endParaRPr lang="fi-FI" sz="280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8CDAF110-5EC5-554E-8A2C-1A6507E5F4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18501" y="2146852"/>
            <a:ext cx="2681287" cy="3696038"/>
          </a:xfrm>
          <a:prstGeom prst="rect">
            <a:avLst/>
          </a:prstGeo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 err="1"/>
              <a:t>Tässä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hyvää</a:t>
            </a:r>
            <a:r>
              <a:rPr lang="en-GB" dirty="0"/>
              <a:t> </a:t>
            </a:r>
            <a:r>
              <a:rPr lang="en-GB" dirty="0" err="1"/>
              <a:t>sitaattia</a:t>
            </a:r>
            <a:r>
              <a:rPr lang="en-GB" dirty="0"/>
              <a:t> tai </a:t>
            </a:r>
            <a:r>
              <a:rPr lang="en-GB" dirty="0" err="1"/>
              <a:t>nostoa</a:t>
            </a:r>
            <a:r>
              <a:rPr lang="en-GB" dirty="0"/>
              <a:t>. </a:t>
            </a:r>
            <a:r>
              <a:rPr lang="en-GB" dirty="0" err="1"/>
              <a:t>Pienennä</a:t>
            </a:r>
            <a:r>
              <a:rPr lang="en-GB" dirty="0"/>
              <a:t> </a:t>
            </a:r>
            <a:r>
              <a:rPr lang="en-GB" dirty="0" err="1"/>
              <a:t>fonttia</a:t>
            </a:r>
            <a:r>
              <a:rPr lang="en-GB" dirty="0"/>
              <a:t> tai </a:t>
            </a:r>
            <a:r>
              <a:rPr lang="en-GB" dirty="0" err="1"/>
              <a:t>siirrä</a:t>
            </a:r>
            <a:r>
              <a:rPr lang="en-GB" dirty="0"/>
              <a:t> </a:t>
            </a:r>
            <a:r>
              <a:rPr lang="en-GB" dirty="0" err="1"/>
              <a:t>tekstilaatikon</a:t>
            </a:r>
            <a:r>
              <a:rPr lang="en-GB" dirty="0"/>
              <a:t> </a:t>
            </a:r>
            <a:r>
              <a:rPr lang="en-GB" dirty="0" err="1"/>
              <a:t>paikkaa</a:t>
            </a:r>
            <a:r>
              <a:rPr lang="en-GB" dirty="0"/>
              <a:t> </a:t>
            </a:r>
            <a:r>
              <a:rPr lang="en-GB" dirty="0" err="1"/>
              <a:t>tarvittaessa</a:t>
            </a:r>
            <a:r>
              <a:rPr lang="en-GB" dirty="0"/>
              <a:t>.</a:t>
            </a:r>
          </a:p>
        </p:txBody>
      </p:sp>
      <p:sp>
        <p:nvSpPr>
          <p:cNvPr id="39" name="Picture Placeholder 5">
            <a:extLst>
              <a:ext uri="{FF2B5EF4-FFF2-40B4-BE49-F238E27FC236}">
                <a16:creationId xmlns:a16="http://schemas.microsoft.com/office/drawing/2014/main" id="{1A9BD686-C364-9E4C-9254-1A5E76B7B1A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10024979" y="1350538"/>
            <a:ext cx="468332" cy="468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7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7E77E0D1-0ADA-FF43-BD2D-179D6412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351781"/>
            <a:ext cx="7200000" cy="73762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194E8D94-4967-2C45-9389-4E1BF48A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1167428"/>
            <a:ext cx="7200000" cy="5003800"/>
          </a:xfrm>
          <a:prstGeom prst="rect">
            <a:avLst/>
          </a:prstGeom>
        </p:spPr>
        <p:txBody>
          <a:bodyPr wrap="square" lIns="0">
            <a:normAutofit/>
          </a:bodyPr>
          <a:lstStyle>
            <a:lvl1pPr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1pPr>
            <a:lvl2pPr marL="468012" indent="-180979"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801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2pPr>
            <a:lvl3pPr marL="756019" indent="-180979"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1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3pPr>
            <a:lvl4pPr marL="1044026"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10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4pPr>
            <a:lvl5pPr marL="1332033">
              <a:spcAft>
                <a:spcPts val="601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050" b="0" i="0">
                <a:solidFill>
                  <a:schemeClr val="tx1"/>
                </a:solidFill>
                <a:latin typeface="+mn-lt"/>
                <a:ea typeface="Nunito Sans" pitchFamily="2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13" name="Picture 12" descr="A picture containing drawing, cup, mug&#10;&#10;Description automatically generated">
            <a:extLst>
              <a:ext uri="{FF2B5EF4-FFF2-40B4-BE49-F238E27FC236}">
                <a16:creationId xmlns:a16="http://schemas.microsoft.com/office/drawing/2014/main" id="{D1E35217-63A7-0849-91F3-E322F67340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0626" y="6444098"/>
            <a:ext cx="1044000" cy="141983"/>
          </a:xfrm>
          <a:prstGeom prst="rect">
            <a:avLst/>
          </a:prstGeo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428701F-FEE7-344A-ABCC-B39F27F66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12172" y="6361197"/>
            <a:ext cx="557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5C84E9D2-3C8E-954C-B089-DE7631A91B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9744AA62-687B-284B-81CE-DB495EB2C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28B4934E-4F50-3943-B996-D394341175F5}" type="datetime1">
              <a:rPr lang="fi-FI" smtClean="0"/>
              <a:t>11.1.2024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74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FF0903-D6D3-A8FC-75FB-E9251D29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D97903-2B77-F383-5353-8039A4E1F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6DABDE-1C0E-1C6D-DF74-CB3DB705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2B784E-7C22-FC7B-E915-EC7B45DC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39E65-EEF0-E000-6CEA-E307CBFF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44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AA9C98-5023-E152-4FB9-F59A78A2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70F7AC-F8B5-6459-B0A5-BABE0853E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299260-ADA8-3D97-E641-CF1B66A6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1D8EB0-2219-0592-09F2-68D5631B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218385-CA18-0275-949B-DC3DCDAF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50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6BE53D-05E1-5C58-B9C2-4903DC28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89125D-080A-D119-4B74-36E04953C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A1A7637-B7BC-59E1-49DC-76BB7525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BAD664-2FF1-7852-54DE-C0271664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1C7998-A5C1-AF93-36BD-C37BC3EB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14FB0D-B4C7-962C-B7A5-1FCCDB8E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58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A76855-C515-AF1A-0338-699B37DB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DCD1A0-A0B3-7847-25F0-00888823A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190E8D-4028-1C2E-23FC-453163272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B49D942-A517-37CF-0F6F-908D0A31B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54EA66E-E96B-803F-9DBF-BD1BDEB05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C1C39FE-DF73-8B3E-E651-B1E4C9D2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D11AFC5-CB00-6288-B6E1-34990A62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75B1DB5-3202-FBFD-4A7C-34D6C89F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54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D012F-F58D-535D-8DD7-1F643C40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B882234-0002-6204-EA02-F05659D9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A3A1C3-DD6E-A446-1B34-14CAEE59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332268-2336-6AE8-D07C-EB721215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91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C423434-3955-0171-3F9F-B3E82286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894DFE6-EB09-D38F-B538-2B722FE6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D21DC0A-FF95-038E-7A70-FF54E644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59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206B16-E8D7-C81F-2AE9-DB699364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63FE01-036C-ABF4-FCF5-DAFC7141B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B62E1C-E608-76D2-C084-F529D2E5A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493DED-1315-0AE3-C1CB-4AF63E40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E45BB8-4BEC-B4DD-685C-59395FC7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519C17F-63D1-6E51-60FE-0E658E56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22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999324-A1C7-1824-F75E-2869609B7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3DD2AE-6E52-9CAE-869E-A93DC73A4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41883C4-FCA7-C5C2-EEC5-14D0AA5B5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054295-09CE-5110-BAD2-4C96714E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A3E3965-806D-186E-0C42-EC81931F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6D04230-99FF-6600-E401-3567120F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7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8A9ECB-6DC3-35DF-EB4E-68A5F3DC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E7DBA1-7D5E-3751-F414-116A49025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BB7C1F-5A86-ADD1-A765-D85AC58E6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BA2100-F3D7-4AD2-8DA4-FFA4108B04C1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36C515-04A2-B2B7-339F-F64B969AF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C4088D-5AA8-2167-0DA8-51941F174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91302-0FBB-4148-AE46-EDB73CEDE3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2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image" Target="../media/image4.svg"/><Relationship Id="rId18" Type="http://schemas.openxmlformats.org/officeDocument/2006/relationships/image" Target="../media/image9.png"/><Relationship Id="rId26" Type="http://schemas.openxmlformats.org/officeDocument/2006/relationships/image" Target="../media/image17.png"/><Relationship Id="rId3" Type="http://schemas.openxmlformats.org/officeDocument/2006/relationships/chart" Target="../charts/chart1.xml"/><Relationship Id="rId21" Type="http://schemas.openxmlformats.org/officeDocument/2006/relationships/image" Target="../media/image12.svg"/><Relationship Id="rId7" Type="http://schemas.openxmlformats.org/officeDocument/2006/relationships/chart" Target="../charts/chart5.xml"/><Relationship Id="rId12" Type="http://schemas.openxmlformats.org/officeDocument/2006/relationships/image" Target="../media/image3.png"/><Relationship Id="rId17" Type="http://schemas.openxmlformats.org/officeDocument/2006/relationships/image" Target="../media/image8.svg"/><Relationship Id="rId25" Type="http://schemas.openxmlformats.org/officeDocument/2006/relationships/image" Target="../media/image16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11.png"/><Relationship Id="rId29" Type="http://schemas.openxmlformats.org/officeDocument/2006/relationships/image" Target="../media/image20.sv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24" Type="http://schemas.openxmlformats.org/officeDocument/2006/relationships/image" Target="../media/image15.png"/><Relationship Id="rId5" Type="http://schemas.openxmlformats.org/officeDocument/2006/relationships/chart" Target="../charts/chart3.xml"/><Relationship Id="rId15" Type="http://schemas.openxmlformats.org/officeDocument/2006/relationships/image" Target="../media/image6.svg"/><Relationship Id="rId23" Type="http://schemas.openxmlformats.org/officeDocument/2006/relationships/image" Target="../media/image14.svg"/><Relationship Id="rId28" Type="http://schemas.openxmlformats.org/officeDocument/2006/relationships/image" Target="../media/image19.png"/><Relationship Id="rId10" Type="http://schemas.openxmlformats.org/officeDocument/2006/relationships/chart" Target="../charts/chart8.xml"/><Relationship Id="rId19" Type="http://schemas.openxmlformats.org/officeDocument/2006/relationships/image" Target="../media/image10.svg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image" Target="../media/image5.png"/><Relationship Id="rId22" Type="http://schemas.openxmlformats.org/officeDocument/2006/relationships/image" Target="../media/image13.png"/><Relationship Id="rId27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svg"/><Relationship Id="rId7" Type="http://schemas.openxmlformats.org/officeDocument/2006/relationships/image" Target="../media/image2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11" Type="http://schemas.openxmlformats.org/officeDocument/2006/relationships/image" Target="../media/image8.svg"/><Relationship Id="rId5" Type="http://schemas.openxmlformats.org/officeDocument/2006/relationships/image" Target="../media/image16.svg"/><Relationship Id="rId10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44A05A-3503-724F-9418-CCAEB9506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413" y="2436366"/>
            <a:ext cx="7869174" cy="1569104"/>
          </a:xfrm>
        </p:spPr>
        <p:txBody>
          <a:bodyPr/>
          <a:lstStyle/>
          <a:p>
            <a:r>
              <a:rPr lang="fi-FI" sz="4800" dirty="0"/>
              <a:t>Kärkimedian painetun lehden lukijat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1091DE2C-1FCA-714E-B882-7E925AF74D7F}"/>
              </a:ext>
            </a:extLst>
          </p:cNvPr>
          <p:cNvSpPr/>
          <p:nvPr/>
        </p:nvSpPr>
        <p:spPr>
          <a:xfrm>
            <a:off x="2364465" y="4274075"/>
            <a:ext cx="7561119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Kärkimedian painetut lehdet tavoittavat suuren yleisön, viikossa 2,5 miljoonaa lukijaa. </a:t>
            </a:r>
            <a:br>
              <a:rPr lang="fi-FI" sz="1600" b="0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endParaRPr lang="fi-FI" sz="16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/>
            </a:endParaRPr>
          </a:p>
        </p:txBody>
      </p:sp>
      <p:pic>
        <p:nvPicPr>
          <p:cNvPr id="3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DEDD0DAD-5867-4402-8AA9-F0D057CA9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1510536"/>
            <a:ext cx="6286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7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E2C562-CC2C-7FAD-AC66-C44A55ED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1"/>
                </a:solidFill>
              </a:rPr>
              <a:t>Verkko-ostaminen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Kärkimedia </a:t>
            </a:r>
            <a:r>
              <a:rPr lang="en-US" sz="1400" dirty="0" err="1">
                <a:solidFill>
                  <a:schemeClr val="tx1"/>
                </a:solidFill>
              </a:rPr>
              <a:t>painetun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lehden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viikkolukijat</a:t>
            </a:r>
            <a:r>
              <a:rPr lang="en-US" sz="1400" dirty="0">
                <a:solidFill>
                  <a:schemeClr val="tx1"/>
                </a:solidFill>
              </a:rPr>
              <a:t> (est. 2 533</a:t>
            </a:r>
            <a:r>
              <a:rPr lang="en-US" sz="1400" baseline="0" dirty="0">
                <a:solidFill>
                  <a:schemeClr val="tx1"/>
                </a:solidFill>
              </a:rPr>
              <a:t> 000)</a:t>
            </a:r>
            <a:br>
              <a:rPr lang="en-US" sz="1400" dirty="0">
                <a:solidFill>
                  <a:schemeClr val="tx1"/>
                </a:solidFill>
              </a:rPr>
            </a:br>
            <a:endParaRPr lang="fi-FI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4CF11AA-AC13-01FA-39C1-1FC403FAFD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629" y="1475780"/>
          <a:ext cx="4586290" cy="524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D31C435E-37E7-C15F-9EE1-B1D9ED468063}"/>
              </a:ext>
            </a:extLst>
          </p:cNvPr>
          <p:cNvGraphicFramePr/>
          <p:nvPr/>
        </p:nvGraphicFramePr>
        <p:xfrm>
          <a:off x="5738349" y="1479175"/>
          <a:ext cx="6234858" cy="509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12B0C2-2420-0570-9FB3-A4F42F80C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30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E2C562-CC2C-7FAD-AC66-C44A55ED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1"/>
                </a:solidFill>
              </a:rPr>
              <a:t>Verkko-ostaminen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Kärkimedia </a:t>
            </a:r>
            <a:r>
              <a:rPr lang="en-US" sz="1400" dirty="0" err="1">
                <a:solidFill>
                  <a:schemeClr val="tx1"/>
                </a:solidFill>
              </a:rPr>
              <a:t>painetun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lehden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viikkolukijat</a:t>
            </a:r>
            <a:r>
              <a:rPr lang="en-US" sz="1400" dirty="0">
                <a:solidFill>
                  <a:schemeClr val="tx1"/>
                </a:solidFill>
              </a:rPr>
              <a:t> (est. 2 597</a:t>
            </a:r>
            <a:r>
              <a:rPr lang="en-US" sz="1400" baseline="0" dirty="0">
                <a:solidFill>
                  <a:schemeClr val="tx1"/>
                </a:solidFill>
              </a:rPr>
              <a:t> 000)</a:t>
            </a:r>
            <a:br>
              <a:rPr lang="en-US" sz="1400" dirty="0">
                <a:solidFill>
                  <a:schemeClr val="tx1"/>
                </a:solidFill>
              </a:rPr>
            </a:br>
            <a:endParaRPr lang="fi-FI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4CF11AA-AC13-01FA-39C1-1FC403FAFD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8794" y="1479176"/>
          <a:ext cx="4586290" cy="524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D31C435E-37E7-C15F-9EE1-B1D9ED468063}"/>
              </a:ext>
            </a:extLst>
          </p:cNvPr>
          <p:cNvGraphicFramePr/>
          <p:nvPr/>
        </p:nvGraphicFramePr>
        <p:xfrm>
          <a:off x="5738349" y="1479175"/>
          <a:ext cx="6234858" cy="509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12B0C2-2420-0570-9FB3-A4F42F80C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2022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09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E29412-260C-4712-AD8A-665262C4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Printtilukijoiden profiili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C1BF2370-3EFE-4713-9448-6E734C61A2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2864" y="2085969"/>
          <a:ext cx="2480480" cy="112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7FB46A-7177-4FE3-8049-89CB435C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8" y="6361195"/>
            <a:ext cx="189545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Painetun lehden lukijoissa </a:t>
            </a:r>
            <a:r>
              <a:rPr lang="fi-FI" dirty="0">
                <a:solidFill>
                  <a:schemeClr val="tx1"/>
                </a:solidFill>
              </a:rPr>
              <a:t>viikoittain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Est</a:t>
            </a: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 2 533 000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6" name="Sisällön paikkamerkki 7">
            <a:extLst>
              <a:ext uri="{FF2B5EF4-FFF2-40B4-BE49-F238E27FC236}">
                <a16:creationId xmlns:a16="http://schemas.microsoft.com/office/drawing/2014/main" id="{4A82777B-4FC7-4D3A-918E-4EA8329ABEA2}"/>
              </a:ext>
            </a:extLst>
          </p:cNvPr>
          <p:cNvGraphicFramePr>
            <a:graphicFrameLocks/>
          </p:cNvGraphicFramePr>
          <p:nvPr/>
        </p:nvGraphicFramePr>
        <p:xfrm>
          <a:off x="2347945" y="2085969"/>
          <a:ext cx="3662273" cy="1901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Sisällön paikkamerkki 7">
            <a:extLst>
              <a:ext uri="{FF2B5EF4-FFF2-40B4-BE49-F238E27FC236}">
                <a16:creationId xmlns:a16="http://schemas.microsoft.com/office/drawing/2014/main" id="{DFD62272-219B-4E54-91D8-F744AED87607}"/>
              </a:ext>
            </a:extLst>
          </p:cNvPr>
          <p:cNvGraphicFramePr>
            <a:graphicFrameLocks/>
          </p:cNvGraphicFramePr>
          <p:nvPr/>
        </p:nvGraphicFramePr>
        <p:xfrm>
          <a:off x="4358007" y="2088484"/>
          <a:ext cx="4175620" cy="199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Sisällön paikkamerkki 7">
            <a:extLst>
              <a:ext uri="{FF2B5EF4-FFF2-40B4-BE49-F238E27FC236}">
                <a16:creationId xmlns:a16="http://schemas.microsoft.com/office/drawing/2014/main" id="{544ED137-8B72-485B-8C22-821BB6ED9748}"/>
              </a:ext>
            </a:extLst>
          </p:cNvPr>
          <p:cNvGraphicFramePr>
            <a:graphicFrameLocks/>
          </p:cNvGraphicFramePr>
          <p:nvPr/>
        </p:nvGraphicFramePr>
        <p:xfrm>
          <a:off x="9914226" y="1944923"/>
          <a:ext cx="3030810" cy="199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Sisällön paikkamerkki 7">
            <a:extLst>
              <a:ext uri="{FF2B5EF4-FFF2-40B4-BE49-F238E27FC236}">
                <a16:creationId xmlns:a16="http://schemas.microsoft.com/office/drawing/2014/main" id="{89562B4F-F0B3-4F3B-8C78-5EC90AC067B6}"/>
              </a:ext>
            </a:extLst>
          </p:cNvPr>
          <p:cNvGraphicFramePr>
            <a:graphicFrameLocks/>
          </p:cNvGraphicFramePr>
          <p:nvPr/>
        </p:nvGraphicFramePr>
        <p:xfrm>
          <a:off x="228747" y="4400163"/>
          <a:ext cx="3242361" cy="199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Sisällön paikkamerkki 7">
            <a:extLst>
              <a:ext uri="{FF2B5EF4-FFF2-40B4-BE49-F238E27FC236}">
                <a16:creationId xmlns:a16="http://schemas.microsoft.com/office/drawing/2014/main" id="{33B88929-DAFE-475B-9851-E95654071ED3}"/>
              </a:ext>
            </a:extLst>
          </p:cNvPr>
          <p:cNvGraphicFramePr>
            <a:graphicFrameLocks/>
          </p:cNvGraphicFramePr>
          <p:nvPr/>
        </p:nvGraphicFramePr>
        <p:xfrm>
          <a:off x="2778238" y="4523407"/>
          <a:ext cx="3753514" cy="199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Sisällön paikkamerkki 7">
            <a:extLst>
              <a:ext uri="{FF2B5EF4-FFF2-40B4-BE49-F238E27FC236}">
                <a16:creationId xmlns:a16="http://schemas.microsoft.com/office/drawing/2014/main" id="{376F708B-F5F3-4E87-8550-ADD1E661080B}"/>
              </a:ext>
            </a:extLst>
          </p:cNvPr>
          <p:cNvGraphicFramePr>
            <a:graphicFrameLocks/>
          </p:cNvGraphicFramePr>
          <p:nvPr/>
        </p:nvGraphicFramePr>
        <p:xfrm>
          <a:off x="6010218" y="4549035"/>
          <a:ext cx="3175163" cy="199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7" name="Sisällön paikkamerkki 7">
            <a:extLst>
              <a:ext uri="{FF2B5EF4-FFF2-40B4-BE49-F238E27FC236}">
                <a16:creationId xmlns:a16="http://schemas.microsoft.com/office/drawing/2014/main" id="{5F9B1017-C068-47F2-8035-ED73F2108AEC}"/>
              </a:ext>
            </a:extLst>
          </p:cNvPr>
          <p:cNvGraphicFramePr>
            <a:graphicFrameLocks/>
          </p:cNvGraphicFramePr>
          <p:nvPr/>
        </p:nvGraphicFramePr>
        <p:xfrm>
          <a:off x="9070862" y="4616437"/>
          <a:ext cx="3223049" cy="133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" name="Sisällön paikkamerkki 7">
            <a:extLst>
              <a:ext uri="{FF2B5EF4-FFF2-40B4-BE49-F238E27FC236}">
                <a16:creationId xmlns:a16="http://schemas.microsoft.com/office/drawing/2014/main" id="{70E1118C-CBC7-AF39-D873-F65B406907BB}"/>
              </a:ext>
            </a:extLst>
          </p:cNvPr>
          <p:cNvGraphicFramePr>
            <a:graphicFrameLocks/>
          </p:cNvGraphicFramePr>
          <p:nvPr/>
        </p:nvGraphicFramePr>
        <p:xfrm>
          <a:off x="7081283" y="2085969"/>
          <a:ext cx="3801870" cy="199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" name="Graphic 21">
            <a:extLst>
              <a:ext uri="{FF2B5EF4-FFF2-40B4-BE49-F238E27FC236}">
                <a16:creationId xmlns:a16="http://schemas.microsoft.com/office/drawing/2014/main" id="{3F2D4C1D-625A-A162-379A-4E61EB71B2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0424" y="1395913"/>
            <a:ext cx="597351" cy="576017"/>
          </a:xfrm>
          <a:prstGeom prst="rect">
            <a:avLst/>
          </a:prstGeom>
        </p:spPr>
      </p:pic>
      <p:pic>
        <p:nvPicPr>
          <p:cNvPr id="10" name="Graphic 17">
            <a:extLst>
              <a:ext uri="{FF2B5EF4-FFF2-40B4-BE49-F238E27FC236}">
                <a16:creationId xmlns:a16="http://schemas.microsoft.com/office/drawing/2014/main" id="{93A865A3-5924-678C-BEA4-F2EE6C34975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52573" y="1370655"/>
            <a:ext cx="818535" cy="626533"/>
          </a:xfrm>
          <a:prstGeom prst="rect">
            <a:avLst/>
          </a:prstGeom>
        </p:spPr>
      </p:pic>
      <p:pic>
        <p:nvPicPr>
          <p:cNvPr id="12" name="Graphic 35">
            <a:extLst>
              <a:ext uri="{FF2B5EF4-FFF2-40B4-BE49-F238E27FC236}">
                <a16:creationId xmlns:a16="http://schemas.microsoft.com/office/drawing/2014/main" id="{D1C93D6A-F920-5630-98B5-87D7D8FFC6D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01729" y="1404468"/>
            <a:ext cx="705986" cy="558906"/>
          </a:xfrm>
          <a:prstGeom prst="rect">
            <a:avLst/>
          </a:prstGeom>
        </p:spPr>
      </p:pic>
      <p:pic>
        <p:nvPicPr>
          <p:cNvPr id="14" name="Graphic 25">
            <a:extLst>
              <a:ext uri="{FF2B5EF4-FFF2-40B4-BE49-F238E27FC236}">
                <a16:creationId xmlns:a16="http://schemas.microsoft.com/office/drawing/2014/main" id="{A1B58ECA-B53B-3FDF-65B3-12BC8325FE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569781" y="1374597"/>
            <a:ext cx="618649" cy="618649"/>
          </a:xfrm>
          <a:prstGeom prst="rect">
            <a:avLst/>
          </a:prstGeom>
        </p:spPr>
      </p:pic>
      <p:pic>
        <p:nvPicPr>
          <p:cNvPr id="18" name="Graphic 28">
            <a:extLst>
              <a:ext uri="{FF2B5EF4-FFF2-40B4-BE49-F238E27FC236}">
                <a16:creationId xmlns:a16="http://schemas.microsoft.com/office/drawing/2014/main" id="{BA305AF8-A624-46F2-CB22-E9DB0838128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361575" y="1371598"/>
            <a:ext cx="644166" cy="624646"/>
          </a:xfrm>
          <a:prstGeom prst="rect">
            <a:avLst/>
          </a:prstGeom>
        </p:spPr>
      </p:pic>
      <p:pic>
        <p:nvPicPr>
          <p:cNvPr id="20" name="Graphic 20">
            <a:extLst>
              <a:ext uri="{FF2B5EF4-FFF2-40B4-BE49-F238E27FC236}">
                <a16:creationId xmlns:a16="http://schemas.microsoft.com/office/drawing/2014/main" id="{AE9E8738-2931-B829-3357-EE8C2098FF4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78215" y="4033879"/>
            <a:ext cx="575001" cy="469584"/>
          </a:xfrm>
          <a:prstGeom prst="rect">
            <a:avLst/>
          </a:prstGeom>
        </p:spPr>
      </p:pic>
      <p:pic>
        <p:nvPicPr>
          <p:cNvPr id="22" name="Graphic 23">
            <a:extLst>
              <a:ext uri="{FF2B5EF4-FFF2-40B4-BE49-F238E27FC236}">
                <a16:creationId xmlns:a16="http://schemas.microsoft.com/office/drawing/2014/main" id="{697FE08F-F9EE-E54A-2134-36D35C4C88B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503723" y="4125569"/>
            <a:ext cx="734794" cy="377894"/>
          </a:xfrm>
          <a:prstGeom prst="rect">
            <a:avLst/>
          </a:prstGeom>
        </p:spPr>
      </p:pic>
      <p:pic>
        <p:nvPicPr>
          <p:cNvPr id="24" name="Graphic 29">
            <a:extLst>
              <a:ext uri="{FF2B5EF4-FFF2-40B4-BE49-F238E27FC236}">
                <a16:creationId xmlns:a16="http://schemas.microsoft.com/office/drawing/2014/main" id="{C58295A8-31CB-2208-00BE-47664E07567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418651" y="3995448"/>
            <a:ext cx="588281" cy="638136"/>
          </a:xfrm>
          <a:prstGeom prst="rect">
            <a:avLst/>
          </a:prstGeom>
        </p:spPr>
      </p:pic>
      <p:pic>
        <p:nvPicPr>
          <p:cNvPr id="28" name="Graphic 18">
            <a:extLst>
              <a:ext uri="{FF2B5EF4-FFF2-40B4-BE49-F238E27FC236}">
                <a16:creationId xmlns:a16="http://schemas.microsoft.com/office/drawing/2014/main" id="{FDE9E593-281B-97BC-F13E-32DB62C1F4F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277041" y="4151853"/>
            <a:ext cx="483915" cy="4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E29412-260C-4712-AD8A-665262C4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Printtilukijoiden profiili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C1BF2370-3EFE-4713-9448-6E734C61A2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0375" y="1095375"/>
          <a:ext cx="11179175" cy="530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7FB46A-7177-4FE3-8049-89CB435CC60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ähti: 5-sakarainen 9">
            <a:extLst>
              <a:ext uri="{FF2B5EF4-FFF2-40B4-BE49-F238E27FC236}">
                <a16:creationId xmlns:a16="http://schemas.microsoft.com/office/drawing/2014/main" id="{2DA06879-11F7-4B12-A228-AE8D2F3F7222}"/>
              </a:ext>
            </a:extLst>
          </p:cNvPr>
          <p:cNvSpPr/>
          <p:nvPr/>
        </p:nvSpPr>
        <p:spPr>
          <a:xfrm>
            <a:off x="1089306" y="6443744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B38B8565-F15F-4C82-8924-2B8662C9EC6F}"/>
              </a:ext>
            </a:extLst>
          </p:cNvPr>
          <p:cNvSpPr txBox="1"/>
          <p:nvPr/>
        </p:nvSpPr>
        <p:spPr>
          <a:xfrm>
            <a:off x="1308156" y="6443744"/>
            <a:ext cx="20127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800" dirty="0">
                <a:solidFill>
                  <a:srgbClr val="182A3D"/>
                </a:solidFill>
              </a:rPr>
              <a:t>K</a:t>
            </a:r>
            <a:r>
              <a:rPr kumimoji="0" lang="fi-FI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182A3D"/>
                </a:solidFill>
                <a:effectLst/>
                <a:uLnTx/>
                <a:uFillTx/>
                <a:ea typeface="+mn-ea"/>
                <a:cs typeface="+mn-cs"/>
              </a:rPr>
              <a:t>orostuu</a:t>
            </a: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rgbClr val="182A3D"/>
                </a:solidFill>
                <a:effectLst/>
                <a:uLnTx/>
                <a:uFillTx/>
                <a:ea typeface="+mn-ea"/>
                <a:cs typeface="+mn-cs"/>
              </a:rPr>
              <a:t> suhteessa väestöön</a:t>
            </a:r>
          </a:p>
        </p:txBody>
      </p:sp>
      <p:sp>
        <p:nvSpPr>
          <p:cNvPr id="18" name="Tähti: 5-sakarainen 17">
            <a:extLst>
              <a:ext uri="{FF2B5EF4-FFF2-40B4-BE49-F238E27FC236}">
                <a16:creationId xmlns:a16="http://schemas.microsoft.com/office/drawing/2014/main" id="{53039391-498A-4F5C-A351-AB82C1182A78}"/>
              </a:ext>
            </a:extLst>
          </p:cNvPr>
          <p:cNvSpPr/>
          <p:nvPr/>
        </p:nvSpPr>
        <p:spPr>
          <a:xfrm>
            <a:off x="4008354" y="5466605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0" name="Tähti: 5-sakarainen 19">
            <a:extLst>
              <a:ext uri="{FF2B5EF4-FFF2-40B4-BE49-F238E27FC236}">
                <a16:creationId xmlns:a16="http://schemas.microsoft.com/office/drawing/2014/main" id="{AF8A5BF3-4F50-41A9-94D4-DFE26DA09296}"/>
              </a:ext>
            </a:extLst>
          </p:cNvPr>
          <p:cNvSpPr/>
          <p:nvPr/>
        </p:nvSpPr>
        <p:spPr>
          <a:xfrm>
            <a:off x="3543963" y="5539984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2" name="Tähti: 5-sakarainen 21">
            <a:extLst>
              <a:ext uri="{FF2B5EF4-FFF2-40B4-BE49-F238E27FC236}">
                <a16:creationId xmlns:a16="http://schemas.microsoft.com/office/drawing/2014/main" id="{2D4051EC-1662-4833-A24B-B1EF4B60CA97}"/>
              </a:ext>
            </a:extLst>
          </p:cNvPr>
          <p:cNvSpPr/>
          <p:nvPr/>
        </p:nvSpPr>
        <p:spPr>
          <a:xfrm>
            <a:off x="6823462" y="5666630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8" name="Tähti: 5-sakarainen 27">
            <a:extLst>
              <a:ext uri="{FF2B5EF4-FFF2-40B4-BE49-F238E27FC236}">
                <a16:creationId xmlns:a16="http://schemas.microsoft.com/office/drawing/2014/main" id="{A32D070D-E880-4249-B953-FA8ECB945F38}"/>
              </a:ext>
            </a:extLst>
          </p:cNvPr>
          <p:cNvSpPr/>
          <p:nvPr/>
        </p:nvSpPr>
        <p:spPr>
          <a:xfrm>
            <a:off x="9907050" y="5466605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9" name="Tähti: 5-sakarainen 18">
            <a:extLst>
              <a:ext uri="{FF2B5EF4-FFF2-40B4-BE49-F238E27FC236}">
                <a16:creationId xmlns:a16="http://schemas.microsoft.com/office/drawing/2014/main" id="{CFCF9610-E27D-4F86-BD04-E6306040E2FF}"/>
              </a:ext>
            </a:extLst>
          </p:cNvPr>
          <p:cNvSpPr/>
          <p:nvPr/>
        </p:nvSpPr>
        <p:spPr>
          <a:xfrm>
            <a:off x="9627664" y="6226167"/>
            <a:ext cx="223838" cy="200025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Source Sans Pro" panose="020B05030304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17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7AFA61D-CD9E-7848-BDBD-87829FF08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15700" y="596068"/>
            <a:ext cx="2681287" cy="3696038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fi-FI" b="0" dirty="0"/>
              <a:t>Kärkimedian painetun lehden lukijoissa korostuvat </a:t>
            </a:r>
            <a:endParaRPr lang="fi-FI" b="0" dirty="0">
              <a:cs typeface="Arial"/>
            </a:endParaRPr>
          </a:p>
          <a:p>
            <a:r>
              <a:rPr lang="fi-FI" b="0" dirty="0"/>
              <a:t>yli 50-vuotiaat ja  kahden hengen taloudet. He asuvat tyypillisesti omistusasunnossa, omakotitalossa ja heillä on myös vapaa-ajan asunto käytössään. Lukijoissa korostuu auton ostaminen uutena ja yksityisten omakustanteisten terveyspalveluiden käyttäminen.</a:t>
            </a:r>
            <a:endParaRPr lang="fi-FI" b="0" dirty="0">
              <a:cs typeface="Arial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416A8C9B-ACBC-4B4C-ACF2-E8614A02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596374"/>
            <a:ext cx="7200000" cy="737620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Kärkimedian printtilukijoista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1E91AF8-89AF-B341-92BC-FAB3AD09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458" y="1632802"/>
            <a:ext cx="5848129" cy="5001080"/>
          </a:xfrm>
        </p:spPr>
        <p:txBody>
          <a:bodyPr wrap="square" lIns="0" tIns="45720" rIns="91440" bIns="4572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fi-FI" sz="2800" b="1" dirty="0">
                <a:solidFill>
                  <a:schemeClr val="accent2"/>
                </a:solidFill>
                <a:ea typeface="Source Sans Pro"/>
              </a:rPr>
              <a:t>1 278 900 </a:t>
            </a:r>
            <a:r>
              <a:rPr lang="fi-FI" sz="2000" dirty="0">
                <a:solidFill>
                  <a:schemeClr val="accent5"/>
                </a:solidFill>
                <a:ea typeface="Source Sans Pro"/>
              </a:rPr>
              <a:t>omakotiasujaa</a:t>
            </a:r>
          </a:p>
          <a:p>
            <a:pPr marL="0" indent="0">
              <a:buNone/>
            </a:pPr>
            <a:endParaRPr lang="fi-FI" sz="2000" dirty="0">
              <a:solidFill>
                <a:schemeClr val="accent5"/>
              </a:solidFill>
              <a:ea typeface="Source Sans Pro"/>
            </a:endParaRPr>
          </a:p>
          <a:p>
            <a:pPr marL="0" indent="0">
              <a:buNone/>
            </a:pPr>
            <a:endParaRPr lang="fi-FI" sz="2800" b="1" dirty="0">
              <a:solidFill>
                <a:schemeClr val="accent2"/>
              </a:solidFill>
              <a:ea typeface="Source Sans Pro"/>
              <a:cs typeface="Arial"/>
            </a:endParaRPr>
          </a:p>
          <a:p>
            <a:pPr marL="0" indent="0">
              <a:buNone/>
            </a:pPr>
            <a:r>
              <a:rPr lang="fi-FI" sz="2800" b="1" dirty="0">
                <a:solidFill>
                  <a:schemeClr val="accent2"/>
                </a:solidFill>
                <a:ea typeface="Source Sans Pro"/>
                <a:cs typeface="Arial"/>
              </a:rPr>
              <a:t>2 239 200 </a:t>
            </a:r>
            <a:r>
              <a:rPr lang="fi-FI" sz="2000" dirty="0">
                <a:solidFill>
                  <a:schemeClr val="accent5"/>
                </a:solidFill>
                <a:ea typeface="Source Sans Pro"/>
                <a:cs typeface="Arial"/>
              </a:rPr>
              <a:t>asuu taloudessa, jossa auto</a:t>
            </a:r>
          </a:p>
          <a:p>
            <a:pPr marL="0" indent="0">
              <a:buNone/>
            </a:pPr>
            <a:endParaRPr lang="fi-FI" sz="2000" dirty="0">
              <a:solidFill>
                <a:schemeClr val="accent5"/>
              </a:solidFill>
              <a:ea typeface="Source Sans Pro"/>
              <a:cs typeface="Arial"/>
            </a:endParaRPr>
          </a:p>
          <a:p>
            <a:pPr marL="0" indent="0">
              <a:buNone/>
            </a:pPr>
            <a:endParaRPr lang="fi-FI" sz="2800" b="1" dirty="0">
              <a:solidFill>
                <a:schemeClr val="accent2"/>
              </a:solidFill>
              <a:ea typeface="Source Sans Pro"/>
            </a:endParaRPr>
          </a:p>
          <a:p>
            <a:pPr marL="0" indent="0">
              <a:buNone/>
            </a:pPr>
            <a:r>
              <a:rPr lang="fi-FI" sz="2800" b="1" dirty="0">
                <a:solidFill>
                  <a:schemeClr val="accent2"/>
                </a:solidFill>
                <a:ea typeface="Source Sans Pro"/>
              </a:rPr>
              <a:t>1 837 300</a:t>
            </a:r>
            <a:r>
              <a:rPr lang="fi-FI" sz="2800" dirty="0">
                <a:ea typeface="Source Sans Pro"/>
              </a:rPr>
              <a:t> </a:t>
            </a:r>
            <a:r>
              <a:rPr lang="fi-FI" sz="2000" dirty="0">
                <a:ea typeface="Source Sans Pro"/>
              </a:rPr>
              <a:t> käyttää silmälaseja tai piilolinssejä</a:t>
            </a:r>
          </a:p>
          <a:p>
            <a:pPr marL="0" indent="0">
              <a:buNone/>
            </a:pPr>
            <a:endParaRPr lang="fi-FI" sz="2000" b="1" dirty="0">
              <a:solidFill>
                <a:schemeClr val="accent2"/>
              </a:solidFill>
              <a:ea typeface="Source Sans Pro"/>
              <a:cs typeface="Arial"/>
            </a:endParaRPr>
          </a:p>
          <a:p>
            <a:pPr marL="0" indent="0">
              <a:buNone/>
            </a:pPr>
            <a:endParaRPr lang="fi-FI" sz="2000" b="1" dirty="0">
              <a:solidFill>
                <a:schemeClr val="accent2"/>
              </a:solidFill>
              <a:ea typeface="Source Sans Pro"/>
              <a:cs typeface="Arial"/>
            </a:endParaRPr>
          </a:p>
          <a:p>
            <a:pPr marL="0" indent="0">
              <a:buNone/>
            </a:pPr>
            <a:r>
              <a:rPr lang="fi-FI" sz="2800" b="1" dirty="0">
                <a:solidFill>
                  <a:schemeClr val="accent2"/>
                </a:solidFill>
                <a:ea typeface="Source Sans Pro"/>
              </a:rPr>
              <a:t>989 800</a:t>
            </a:r>
            <a:r>
              <a:rPr lang="fi-FI" sz="2800" dirty="0">
                <a:ea typeface="Source Sans Pro"/>
              </a:rPr>
              <a:t> </a:t>
            </a:r>
            <a:r>
              <a:rPr lang="fi-FI" sz="2000" dirty="0">
                <a:ea typeface="Source Sans Pro"/>
              </a:rPr>
              <a:t> taloudessa lemmikki</a:t>
            </a:r>
          </a:p>
          <a:p>
            <a:pPr marL="0" indent="0">
              <a:buNone/>
            </a:pPr>
            <a:br>
              <a:rPr lang="fi-FI" sz="2000" dirty="0">
                <a:ea typeface="Source Sans Pro"/>
              </a:rPr>
            </a:br>
            <a:endParaRPr lang="fi-FI" sz="2000" dirty="0">
              <a:ea typeface="Source Sans Pro"/>
            </a:endParaRPr>
          </a:p>
          <a:p>
            <a:pPr marL="0" indent="0">
              <a:buNone/>
            </a:pPr>
            <a:r>
              <a:rPr lang="fi-FI" sz="2800" b="1" dirty="0">
                <a:solidFill>
                  <a:schemeClr val="accent2"/>
                </a:solidFill>
                <a:ea typeface="Source Sans Pro"/>
              </a:rPr>
              <a:t>938 600 </a:t>
            </a:r>
            <a:r>
              <a:rPr lang="fi-FI" sz="1900" dirty="0">
                <a:ea typeface="Source Sans Pro"/>
              </a:rPr>
              <a:t>taloudessa on osakesijoituksia</a:t>
            </a:r>
            <a:endParaRPr lang="fi-FI" sz="1900" dirty="0">
              <a:ea typeface="Source Sans Pro"/>
              <a:cs typeface="Arial" panose="020B0604020202020204"/>
            </a:endParaRPr>
          </a:p>
          <a:p>
            <a:pPr marL="0" indent="0">
              <a:buNone/>
            </a:pPr>
            <a:endParaRPr lang="fi-FI" sz="2000" dirty="0">
              <a:solidFill>
                <a:schemeClr val="accent5"/>
              </a:solidFill>
              <a:ea typeface="Source Sans Pro"/>
              <a:cs typeface="Arial"/>
            </a:endParaRPr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49D0D794-1ADE-4A46-9379-09FA5C417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8" y="6361195"/>
            <a:ext cx="259489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Painetun lehden lukijoissa viikoittain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9" name="Graphic 20">
            <a:extLst>
              <a:ext uri="{FF2B5EF4-FFF2-40B4-BE49-F238E27FC236}">
                <a16:creationId xmlns:a16="http://schemas.microsoft.com/office/drawing/2014/main" id="{11BA8E3F-C639-FA32-680C-138089B78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413" y="1548551"/>
            <a:ext cx="762000" cy="622300"/>
          </a:xfrm>
          <a:prstGeom prst="rect">
            <a:avLst/>
          </a:prstGeom>
        </p:spPr>
      </p:pic>
      <p:pic>
        <p:nvPicPr>
          <p:cNvPr id="15" name="Graphic 23">
            <a:extLst>
              <a:ext uri="{FF2B5EF4-FFF2-40B4-BE49-F238E27FC236}">
                <a16:creationId xmlns:a16="http://schemas.microsoft.com/office/drawing/2014/main" id="{50F08CD9-D29A-2297-CF8C-C72DCBE40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013" y="2588998"/>
            <a:ext cx="889000" cy="457200"/>
          </a:xfrm>
          <a:prstGeom prst="rect">
            <a:avLst/>
          </a:prstGeom>
        </p:spPr>
      </p:pic>
      <p:pic>
        <p:nvPicPr>
          <p:cNvPr id="17" name="Graphic 20">
            <a:extLst>
              <a:ext uri="{FF2B5EF4-FFF2-40B4-BE49-F238E27FC236}">
                <a16:creationId xmlns:a16="http://schemas.microsoft.com/office/drawing/2014/main" id="{53DEAD89-AA24-83A5-3068-413C588044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3702" y="3293520"/>
            <a:ext cx="800100" cy="800100"/>
          </a:xfrm>
          <a:prstGeom prst="rect">
            <a:avLst/>
          </a:prstGeom>
        </p:spPr>
      </p:pic>
      <p:pic>
        <p:nvPicPr>
          <p:cNvPr id="19" name="Graphic 25">
            <a:extLst>
              <a:ext uri="{FF2B5EF4-FFF2-40B4-BE49-F238E27FC236}">
                <a16:creationId xmlns:a16="http://schemas.microsoft.com/office/drawing/2014/main" id="{852DFDAB-B7EC-4CC0-9D3A-692BBE9316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5813" y="4340942"/>
            <a:ext cx="812800" cy="812800"/>
          </a:xfrm>
          <a:prstGeom prst="rect">
            <a:avLst/>
          </a:prstGeom>
        </p:spPr>
      </p:pic>
      <p:pic>
        <p:nvPicPr>
          <p:cNvPr id="21" name="Graphic 35">
            <a:extLst>
              <a:ext uri="{FF2B5EF4-FFF2-40B4-BE49-F238E27FC236}">
                <a16:creationId xmlns:a16="http://schemas.microsoft.com/office/drawing/2014/main" id="{9C807F90-4D3E-B600-4A49-9AFB65F8B9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4213" y="5312820"/>
            <a:ext cx="9144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4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7A39-002B-214D-9653-B61FD545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Printtilukijoiden kiinnostuksen kohteet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BB399-DB82-7C44-9AA5-4D76F39F3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487" y="6492875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5" name="Sisällön paikkamerkki 8">
            <a:extLst>
              <a:ext uri="{FF2B5EF4-FFF2-40B4-BE49-F238E27FC236}">
                <a16:creationId xmlns:a16="http://schemas.microsoft.com/office/drawing/2014/main" id="{05A1BF05-3F80-4580-9A71-DF9279A1C7CC}"/>
              </a:ext>
            </a:extLst>
          </p:cNvPr>
          <p:cNvGraphicFramePr>
            <a:graphicFrameLocks/>
          </p:cNvGraphicFramePr>
          <p:nvPr/>
        </p:nvGraphicFramePr>
        <p:xfrm>
          <a:off x="979425" y="939689"/>
          <a:ext cx="8634583" cy="567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3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334E9C-7BF3-4DCA-6781-596ECBB8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Printtilukijoiden ostoaikeet / 12 kk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757E649-3549-BA52-A3B7-DEE1299A41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0659" y="1357313"/>
          <a:ext cx="11408429" cy="504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8BA029B-E160-F8EE-0E01-3CEB04BFA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</a:p>
        </p:txBody>
      </p:sp>
    </p:spTree>
    <p:extLst>
      <p:ext uri="{BB962C8B-B14F-4D97-AF65-F5344CB8AC3E}">
        <p14:creationId xmlns:p14="http://schemas.microsoft.com/office/powerpoint/2010/main" val="344134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334E9C-7BF3-4DCA-6781-596ECBB8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Printtilukijoiden ostoaikeet / 12 kk trendi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757E649-3549-BA52-A3B7-DEE1299A41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0659" y="1357313"/>
          <a:ext cx="11408429" cy="504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8BA029B-E160-F8EE-0E01-3CEB04BFA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90153C-C1D2-C8F0-15E9-C08C88D7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1"/>
                </a:solidFill>
              </a:rPr>
              <a:t>Suunnitellut suuremmat hankinnat ja 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palveluiden vaihtoaikeet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Kärkimedia </a:t>
            </a:r>
            <a:r>
              <a:rPr lang="en-US" sz="1400" dirty="0" err="1">
                <a:solidFill>
                  <a:schemeClr val="tx1"/>
                </a:solidFill>
              </a:rPr>
              <a:t>painetun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lehden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viikkolukijat</a:t>
            </a:r>
            <a:r>
              <a:rPr lang="en-US" sz="1400" dirty="0">
                <a:solidFill>
                  <a:schemeClr val="tx1"/>
                </a:solidFill>
              </a:rPr>
              <a:t> (est. 2 533</a:t>
            </a:r>
            <a:r>
              <a:rPr lang="en-US" sz="1400" baseline="0" dirty="0">
                <a:solidFill>
                  <a:schemeClr val="tx1"/>
                </a:solidFill>
              </a:rPr>
              <a:t> 000)</a:t>
            </a:r>
            <a:br>
              <a:rPr lang="en-US" sz="1400" dirty="0">
                <a:solidFill>
                  <a:schemeClr val="tx1"/>
                </a:solidFill>
              </a:rPr>
            </a:br>
            <a:endParaRPr lang="fi-FI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EF1F280-F051-47C1-A520-03AEAF51D9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0377" y="1999129"/>
          <a:ext cx="5435223" cy="420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isällön paikkamerkki 5">
            <a:extLst>
              <a:ext uri="{FF2B5EF4-FFF2-40B4-BE49-F238E27FC236}">
                <a16:creationId xmlns:a16="http://schemas.microsoft.com/office/drawing/2014/main" id="{4A976035-18FC-96D7-6A56-6B60F927E7FF}"/>
              </a:ext>
            </a:extLst>
          </p:cNvPr>
          <p:cNvGraphicFramePr>
            <a:graphicFrameLocks/>
          </p:cNvGraphicFramePr>
          <p:nvPr/>
        </p:nvGraphicFramePr>
        <p:xfrm>
          <a:off x="6296403" y="1999129"/>
          <a:ext cx="5698374" cy="420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A566DA-8967-F245-CF64-8B479A496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2023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99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90153C-C1D2-C8F0-15E9-C08C88D7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1"/>
                </a:solidFill>
              </a:rPr>
              <a:t>Suunnitellut suuremmat hankinnat ja 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palveluiden vaihtoaikeet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Kärkimedia </a:t>
            </a:r>
            <a:r>
              <a:rPr lang="en-US" sz="1400" dirty="0" err="1">
                <a:solidFill>
                  <a:schemeClr val="tx1"/>
                </a:solidFill>
              </a:rPr>
              <a:t>painetun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baseline="0" dirty="0" err="1">
                <a:solidFill>
                  <a:schemeClr val="tx1"/>
                </a:solidFill>
              </a:rPr>
              <a:t>lehden</a:t>
            </a:r>
            <a:r>
              <a:rPr lang="en-US" sz="1400" baseline="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viikkolukijat</a:t>
            </a:r>
            <a:r>
              <a:rPr lang="en-US" sz="1400" dirty="0">
                <a:solidFill>
                  <a:schemeClr val="tx1"/>
                </a:solidFill>
              </a:rPr>
              <a:t> (est. 2 533</a:t>
            </a:r>
            <a:r>
              <a:rPr lang="en-US" sz="1400" baseline="0" dirty="0">
                <a:solidFill>
                  <a:schemeClr val="tx1"/>
                </a:solidFill>
              </a:rPr>
              <a:t> 000)</a:t>
            </a:r>
            <a:br>
              <a:rPr lang="en-US" sz="1400" dirty="0">
                <a:solidFill>
                  <a:schemeClr val="tx1"/>
                </a:solidFill>
              </a:rPr>
            </a:br>
            <a:endParaRPr lang="fi-FI" sz="1400" dirty="0">
              <a:solidFill>
                <a:schemeClr val="tx1"/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EF1F280-F051-47C1-A520-03AEAF51D9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0377" y="1999129"/>
          <a:ext cx="5435223" cy="420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isällön paikkamerkki 5">
            <a:extLst>
              <a:ext uri="{FF2B5EF4-FFF2-40B4-BE49-F238E27FC236}">
                <a16:creationId xmlns:a16="http://schemas.microsoft.com/office/drawing/2014/main" id="{4A976035-18FC-96D7-6A56-6B60F927E7FF}"/>
              </a:ext>
            </a:extLst>
          </p:cNvPr>
          <p:cNvGraphicFramePr>
            <a:graphicFrameLocks/>
          </p:cNvGraphicFramePr>
          <p:nvPr/>
        </p:nvGraphicFramePr>
        <p:xfrm>
          <a:off x="6296403" y="1999129"/>
          <a:ext cx="5698374" cy="420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A566DA-8967-F245-CF64-8B479A496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2579" y="6361197"/>
            <a:ext cx="95864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KMT 2022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5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Laajakuva</PresentationFormat>
  <Paragraphs>54</Paragraphs>
  <Slides>11</Slides>
  <Notes>3</Notes>
  <HiddenSlides>2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Nunito Sans</vt:lpstr>
      <vt:lpstr>Office-teema</vt:lpstr>
      <vt:lpstr>Kärkimedian painetun lehden lukijat</vt:lpstr>
      <vt:lpstr>Printtilukijoiden profiili</vt:lpstr>
      <vt:lpstr>Printtilukijoiden profiili</vt:lpstr>
      <vt:lpstr>Kärkimedian printtilukijoista</vt:lpstr>
      <vt:lpstr>Printtilukijoiden kiinnostuksen kohteet</vt:lpstr>
      <vt:lpstr>Printtilukijoiden ostoaikeet / 12 kk</vt:lpstr>
      <vt:lpstr>Printtilukijoiden ostoaikeet / 12 kk trendi</vt:lpstr>
      <vt:lpstr>Suunnitellut suuremmat hankinnat ja  palveluiden vaihtoaikeet Kärkimedia painetun lehden viikkolukijat (est. 2 533 000) </vt:lpstr>
      <vt:lpstr>Suunnitellut suuremmat hankinnat ja  palveluiden vaihtoaikeet Kärkimedia painetun lehden viikkolukijat (est. 2 533 000) </vt:lpstr>
      <vt:lpstr>Verkko-ostaminen Kärkimedia painetun lehden viikkolukijat (est. 2 533 000) </vt:lpstr>
      <vt:lpstr>Verkko-ostaminen Kärkimedia painetun lehden viikkolukijat (est. 2 597 000)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Kärkimedian painetun lehden lukijat</dc:title>
  <dc:creator>Marja Jäälinna</dc:creator>
  <cp:lastModifiedBy>Marja Jäälinna</cp:lastModifiedBy>
  <cp:revision>1</cp:revision>
  <dcterms:created xsi:type="dcterms:W3CDTF">2024-01-11T10:29:47Z</dcterms:created>
  <dcterms:modified xsi:type="dcterms:W3CDTF">2024-01-11T10:30:43Z</dcterms:modified>
</cp:coreProperties>
</file>